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6FE"/>
    <a:srgbClr val="F9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23"/>
    <p:restoredTop sz="94686"/>
  </p:normalViewPr>
  <p:slideViewPr>
    <p:cSldViewPr snapToGrid="0" snapToObjects="1">
      <p:cViewPr varScale="1">
        <p:scale>
          <a:sx n="79" d="100"/>
          <a:sy n="79" d="100"/>
        </p:scale>
        <p:origin x="110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5" Type="http://schemas.microsoft.com/office/2016/11/relationships/changesInfo" Target="changesInfos/changesInfo1.xml"/><Relationship Id="rId4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 McHenry" userId="7d5ded0b93b515b7" providerId="LiveId" clId="{50432903-0585-4922-8639-F4331CBC78C9}"/>
    <pc:docChg chg="undo custSel modSld sldOrd">
      <pc:chgData name="Pat McHenry" userId="7d5ded0b93b515b7" providerId="LiveId" clId="{50432903-0585-4922-8639-F4331CBC78C9}" dt="2018-08-10T01:31:29.641" v="396" actId="404"/>
      <pc:docMkLst>
        <pc:docMk/>
      </pc:docMkLst>
      <pc:sldChg chg="modSp ord">
        <pc:chgData name="Pat McHenry" userId="7d5ded0b93b515b7" providerId="LiveId" clId="{50432903-0585-4922-8639-F4331CBC78C9}" dt="2018-08-10T01:31:29.641" v="396" actId="404"/>
        <pc:sldMkLst>
          <pc:docMk/>
          <pc:sldMk cId="2924922896" sldId="263"/>
        </pc:sldMkLst>
        <pc:graphicFrameChg chg="mod modGraphic">
          <ac:chgData name="Pat McHenry" userId="7d5ded0b93b515b7" providerId="LiveId" clId="{50432903-0585-4922-8639-F4331CBC78C9}" dt="2018-08-10T01:23:42.892" v="362" actId="14100"/>
          <ac:graphicFrameMkLst>
            <pc:docMk/>
            <pc:sldMk cId="2924922896" sldId="263"/>
            <ac:graphicFrameMk id="2" creationId="{00000000-0000-0000-0000-000000000000}"/>
          </ac:graphicFrameMkLst>
        </pc:graphicFrameChg>
        <pc:graphicFrameChg chg="mod modGraphic">
          <ac:chgData name="Pat McHenry" userId="7d5ded0b93b515b7" providerId="LiveId" clId="{50432903-0585-4922-8639-F4331CBC78C9}" dt="2018-08-10T01:28:04.455" v="379" actId="14100"/>
          <ac:graphicFrameMkLst>
            <pc:docMk/>
            <pc:sldMk cId="2924922896" sldId="263"/>
            <ac:graphicFrameMk id="3" creationId="{00000000-0000-0000-0000-000000000000}"/>
          </ac:graphicFrameMkLst>
        </pc:graphicFrameChg>
        <pc:graphicFrameChg chg="mod modGraphic">
          <ac:chgData name="Pat McHenry" userId="7d5ded0b93b515b7" providerId="LiveId" clId="{50432903-0585-4922-8639-F4331CBC78C9}" dt="2018-08-10T01:31:29.641" v="396" actId="404"/>
          <ac:graphicFrameMkLst>
            <pc:docMk/>
            <pc:sldMk cId="2924922896" sldId="263"/>
            <ac:graphicFrameMk id="4" creationId="{00000000-0000-0000-0000-000000000000}"/>
          </ac:graphicFrameMkLst>
        </pc:graphicFrameChg>
        <pc:graphicFrameChg chg="mod modGraphic">
          <ac:chgData name="Pat McHenry" userId="7d5ded0b93b515b7" providerId="LiveId" clId="{50432903-0585-4922-8639-F4331CBC78C9}" dt="2018-08-10T01:27:42.517" v="374" actId="14100"/>
          <ac:graphicFrameMkLst>
            <pc:docMk/>
            <pc:sldMk cId="2924922896" sldId="263"/>
            <ac:graphicFrameMk id="5" creationId="{00000000-0000-0000-0000-000000000000}"/>
          </ac:graphicFrameMkLst>
        </pc:graphicFrameChg>
        <pc:graphicFrameChg chg="mod modGraphic">
          <ac:chgData name="Pat McHenry" userId="7d5ded0b93b515b7" providerId="LiveId" clId="{50432903-0585-4922-8639-F4331CBC78C9}" dt="2018-08-10T01:30:01.093" v="395" actId="20577"/>
          <ac:graphicFrameMkLst>
            <pc:docMk/>
            <pc:sldMk cId="2924922896" sldId="263"/>
            <ac:graphicFrameMk id="6" creationId="{00000000-0000-0000-0000-000000000000}"/>
          </ac:graphicFrameMkLst>
        </pc:graphicFrameChg>
        <pc:picChg chg="mod ord">
          <ac:chgData name="Pat McHenry" userId="7d5ded0b93b515b7" providerId="LiveId" clId="{50432903-0585-4922-8639-F4331CBC78C9}" dt="2018-08-10T01:28:00.001" v="378" actId="1076"/>
          <ac:picMkLst>
            <pc:docMk/>
            <pc:sldMk cId="2924922896" sldId="263"/>
            <ac:picMk id="7" creationId="{00000000-0000-0000-0000-000000000000}"/>
          </ac:picMkLst>
        </pc:picChg>
        <pc:picChg chg="mod">
          <ac:chgData name="Pat McHenry" userId="7d5ded0b93b515b7" providerId="LiveId" clId="{50432903-0585-4922-8639-F4331CBC78C9}" dt="2018-08-10T01:10:02.931" v="310" actId="14100"/>
          <ac:picMkLst>
            <pc:docMk/>
            <pc:sldMk cId="2924922896" sldId="263"/>
            <ac:picMk id="15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0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8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4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5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7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8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0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6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4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9299D-F04F-F34D-99C6-792E0A0A4E37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53DB9-7DA6-4744-8E8F-E47121F7E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9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384716"/>
              </p:ext>
            </p:extLst>
          </p:nvPr>
        </p:nvGraphicFramePr>
        <p:xfrm>
          <a:off x="776458" y="608722"/>
          <a:ext cx="7538734" cy="136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8734">
                  <a:extLst>
                    <a:ext uri="{9D8B030D-6E8A-4147-A177-3AD203B41FA5}">
                      <a16:colId xmlns:a16="http://schemas.microsoft.com/office/drawing/2014/main" val="220370332"/>
                    </a:ext>
                  </a:extLst>
                </a:gridCol>
              </a:tblGrid>
              <a:tr h="136458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entury Schoolbook" panose="02040604050505020304" pitchFamily="18" charset="0"/>
                        </a:rPr>
                        <a:t>Complete College Georgia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Fiftee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</a:rPr>
                        <a:t>n to Finish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Proactive Advising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</a:p>
                    <a:p>
                      <a:pPr algn="ctr"/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First-Year Experience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Reengaging Adult Learners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</a:rPr>
                        <a:t>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00977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049172"/>
              </p:ext>
            </p:extLst>
          </p:nvPr>
        </p:nvGraphicFramePr>
        <p:xfrm>
          <a:off x="5398819" y="4728223"/>
          <a:ext cx="5843918" cy="15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918">
                  <a:extLst>
                    <a:ext uri="{9D8B030D-6E8A-4147-A177-3AD203B41FA5}">
                      <a16:colId xmlns:a16="http://schemas.microsoft.com/office/drawing/2014/main" val="2068456322"/>
                    </a:ext>
                  </a:extLst>
                </a:gridCol>
              </a:tblGrid>
              <a:tr h="1502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entury Schoolbook" panose="02040604050505020304" pitchFamily="18" charset="0"/>
                        </a:rPr>
                        <a:t>Momentum Year</a:t>
                      </a:r>
                      <a:endParaRPr lang="en-US" sz="1800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Purposeful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</a:rPr>
                        <a:t> Choice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Productive Academic Mindset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Program Mapping   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554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861236"/>
              </p:ext>
            </p:extLst>
          </p:nvPr>
        </p:nvGraphicFramePr>
        <p:xfrm>
          <a:off x="776458" y="1964122"/>
          <a:ext cx="2842231" cy="28346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842231">
                  <a:extLst>
                    <a:ext uri="{9D8B030D-6E8A-4147-A177-3AD203B41FA5}">
                      <a16:colId xmlns:a16="http://schemas.microsoft.com/office/drawing/2014/main" val="2884049867"/>
                    </a:ext>
                  </a:extLst>
                </a:gridCol>
              </a:tblGrid>
              <a:tr h="2749910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Gateways </a:t>
                      </a:r>
                    </a:p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to </a:t>
                      </a:r>
                    </a:p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Completion</a:t>
                      </a:r>
                      <a:endParaRPr lang="en-US" sz="2800" baseline="0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sz="2000" baseline="0" dirty="0">
                          <a:latin typeface="Century Schoolbook" panose="02040604050505020304" pitchFamily="18" charset="0"/>
                        </a:rPr>
                        <a:t>~</a:t>
                      </a:r>
                    </a:p>
                    <a:p>
                      <a:pPr algn="ctr"/>
                      <a:r>
                        <a:rPr lang="en-US" sz="1600" b="0" i="1" baseline="0" dirty="0">
                          <a:latin typeface="Century Schoolbook" panose="02040604050505020304" pitchFamily="18" charset="0"/>
                        </a:rPr>
                        <a:t>COMM 1110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ECON 2105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ENGL 1101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MATH 1111</a:t>
                      </a:r>
                      <a:endParaRPr lang="en-US" sz="1600" b="0" i="1" baseline="0" dirty="0">
                        <a:latin typeface="Century Schoolbook" panose="02040604050505020304" pitchFamily="18" charset="0"/>
                      </a:endParaRPr>
                    </a:p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4942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081856"/>
              </p:ext>
            </p:extLst>
          </p:nvPr>
        </p:nvGraphicFramePr>
        <p:xfrm>
          <a:off x="764976" y="4736783"/>
          <a:ext cx="3757809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57809">
                  <a:extLst>
                    <a:ext uri="{9D8B030D-6E8A-4147-A177-3AD203B41FA5}">
                      <a16:colId xmlns:a16="http://schemas.microsoft.com/office/drawing/2014/main" val="3802223635"/>
                    </a:ext>
                  </a:extLst>
                </a:gridCol>
              </a:tblGrid>
              <a:tr h="1345244"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>
                          <a:latin typeface="Century Schoolbook" panose="02040604050505020304" pitchFamily="18" charset="0"/>
                        </a:rPr>
                        <a:t>QEP: We Solve It!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Discover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Design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Deliver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Reflect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  <a:p>
                      <a:endParaRPr lang="en-US" sz="2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412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498920"/>
              </p:ext>
            </p:extLst>
          </p:nvPr>
        </p:nvGraphicFramePr>
        <p:xfrm>
          <a:off x="8315191" y="608722"/>
          <a:ext cx="2918866" cy="41280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18866">
                  <a:extLst>
                    <a:ext uri="{9D8B030D-6E8A-4147-A177-3AD203B41FA5}">
                      <a16:colId xmlns:a16="http://schemas.microsoft.com/office/drawing/2014/main" val="201971696"/>
                    </a:ext>
                  </a:extLst>
                </a:gridCol>
              </a:tblGrid>
              <a:tr h="4128061">
                <a:tc>
                  <a:txBody>
                    <a:bodyPr/>
                    <a:lstStyle/>
                    <a:p>
                      <a:pPr algn="ctr"/>
                      <a:r>
                        <a:rPr lang="en-US" sz="3600" i="0" dirty="0">
                          <a:latin typeface="Century Schoolbook" panose="02040604050505020304" pitchFamily="18" charset="0"/>
                        </a:rPr>
                        <a:t>LEAP States Georgia</a:t>
                      </a:r>
                    </a:p>
                    <a:p>
                      <a:pPr algn="ctr"/>
                      <a:r>
                        <a:rPr lang="en-US" sz="2400" i="0" dirty="0">
                          <a:latin typeface="Century Schoolbook" panose="02040604050505020304" pitchFamily="18" charset="0"/>
                        </a:rPr>
                        <a:t>~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High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</a:rPr>
                        <a:t> Impact Practices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Essential Learning Outcomes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General Education Assessment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QEP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412864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8" t="19027" r="6779"/>
          <a:stretch/>
        </p:blipFill>
        <p:spPr>
          <a:xfrm>
            <a:off x="3630171" y="1959747"/>
            <a:ext cx="4681926" cy="27542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135" y="4858915"/>
            <a:ext cx="882684" cy="124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92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776458" y="608722"/>
          <a:ext cx="7538734" cy="136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8734">
                  <a:extLst>
                    <a:ext uri="{9D8B030D-6E8A-4147-A177-3AD203B41FA5}">
                      <a16:colId xmlns:a16="http://schemas.microsoft.com/office/drawing/2014/main" val="220370332"/>
                    </a:ext>
                  </a:extLst>
                </a:gridCol>
              </a:tblGrid>
              <a:tr h="136458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entury Schoolbook" panose="02040604050505020304" pitchFamily="18" charset="0"/>
                        </a:rPr>
                        <a:t>Complete College Georgia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Fiftee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</a:rPr>
                        <a:t>n to Finish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Proactive Advising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</a:p>
                    <a:p>
                      <a:pPr algn="ctr"/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First-Year Experience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Reengaging Adult Learners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</a:rPr>
                        <a:t>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00977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5398819" y="4728223"/>
          <a:ext cx="5843918" cy="15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918">
                  <a:extLst>
                    <a:ext uri="{9D8B030D-6E8A-4147-A177-3AD203B41FA5}">
                      <a16:colId xmlns:a16="http://schemas.microsoft.com/office/drawing/2014/main" val="2068456322"/>
                    </a:ext>
                  </a:extLst>
                </a:gridCol>
              </a:tblGrid>
              <a:tr h="1502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entury Schoolbook" panose="02040604050505020304" pitchFamily="18" charset="0"/>
                        </a:rPr>
                        <a:t>Momentum Year</a:t>
                      </a:r>
                      <a:endParaRPr lang="en-US" sz="1800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Purposeful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</a:rPr>
                        <a:t> Choice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Productive Academic Mindset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Program Mapping   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554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76458" y="1964122"/>
          <a:ext cx="2842231" cy="28346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842231">
                  <a:extLst>
                    <a:ext uri="{9D8B030D-6E8A-4147-A177-3AD203B41FA5}">
                      <a16:colId xmlns:a16="http://schemas.microsoft.com/office/drawing/2014/main" val="2884049867"/>
                    </a:ext>
                  </a:extLst>
                </a:gridCol>
              </a:tblGrid>
              <a:tr h="2749910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Gateways </a:t>
                      </a:r>
                    </a:p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to </a:t>
                      </a:r>
                    </a:p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Completion</a:t>
                      </a:r>
                      <a:endParaRPr lang="en-US" sz="2800" baseline="0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sz="2000" baseline="0" dirty="0">
                          <a:latin typeface="Century Schoolbook" panose="02040604050505020304" pitchFamily="18" charset="0"/>
                        </a:rPr>
                        <a:t>~</a:t>
                      </a:r>
                    </a:p>
                    <a:p>
                      <a:pPr algn="ctr"/>
                      <a:r>
                        <a:rPr lang="en-US" sz="1600" b="0" i="1" baseline="0" dirty="0">
                          <a:latin typeface="Century Schoolbook" panose="02040604050505020304" pitchFamily="18" charset="0"/>
                        </a:rPr>
                        <a:t>COMM 1110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ECON 2105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ENGL 1101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MATH 1111</a:t>
                      </a:r>
                      <a:endParaRPr lang="en-US" sz="1600" b="0" i="1" baseline="0" dirty="0">
                        <a:latin typeface="Century Schoolbook" panose="02040604050505020304" pitchFamily="18" charset="0"/>
                      </a:endParaRPr>
                    </a:p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4942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764976" y="4736783"/>
          <a:ext cx="3757809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57809">
                  <a:extLst>
                    <a:ext uri="{9D8B030D-6E8A-4147-A177-3AD203B41FA5}">
                      <a16:colId xmlns:a16="http://schemas.microsoft.com/office/drawing/2014/main" val="3802223635"/>
                    </a:ext>
                  </a:extLst>
                </a:gridCol>
              </a:tblGrid>
              <a:tr h="1345244"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>
                          <a:latin typeface="Century Schoolbook" panose="02040604050505020304" pitchFamily="18" charset="0"/>
                        </a:rPr>
                        <a:t>QEP: We Solve It!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Discover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Design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Deliver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Reflect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  <a:p>
                      <a:endParaRPr lang="en-US" sz="2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412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8315191" y="608722"/>
          <a:ext cx="2918866" cy="41280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18866">
                  <a:extLst>
                    <a:ext uri="{9D8B030D-6E8A-4147-A177-3AD203B41FA5}">
                      <a16:colId xmlns:a16="http://schemas.microsoft.com/office/drawing/2014/main" val="201971696"/>
                    </a:ext>
                  </a:extLst>
                </a:gridCol>
              </a:tblGrid>
              <a:tr h="4128061">
                <a:tc>
                  <a:txBody>
                    <a:bodyPr/>
                    <a:lstStyle/>
                    <a:p>
                      <a:pPr algn="ctr"/>
                      <a:r>
                        <a:rPr lang="en-US" sz="3600" i="0" dirty="0">
                          <a:latin typeface="Century Schoolbook" panose="02040604050505020304" pitchFamily="18" charset="0"/>
                        </a:rPr>
                        <a:t>LEAP States Georgia</a:t>
                      </a:r>
                    </a:p>
                    <a:p>
                      <a:pPr algn="ctr"/>
                      <a:r>
                        <a:rPr lang="en-US" sz="2400" i="0" dirty="0">
                          <a:latin typeface="Century Schoolbook" panose="02040604050505020304" pitchFamily="18" charset="0"/>
                        </a:rPr>
                        <a:t>~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High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</a:rPr>
                        <a:t> Impact Practices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Essential Learning Outcomes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General Education Assessment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QEP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412864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8" t="19027" r="6779"/>
          <a:stretch/>
        </p:blipFill>
        <p:spPr>
          <a:xfrm>
            <a:off x="3630171" y="1959747"/>
            <a:ext cx="4681926" cy="27542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120" y="4824361"/>
            <a:ext cx="882684" cy="124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38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776458" y="608722"/>
          <a:ext cx="7538734" cy="136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8734">
                  <a:extLst>
                    <a:ext uri="{9D8B030D-6E8A-4147-A177-3AD203B41FA5}">
                      <a16:colId xmlns:a16="http://schemas.microsoft.com/office/drawing/2014/main" val="220370332"/>
                    </a:ext>
                  </a:extLst>
                </a:gridCol>
              </a:tblGrid>
              <a:tr h="136458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entury Schoolbook" panose="02040604050505020304" pitchFamily="18" charset="0"/>
                        </a:rPr>
                        <a:t>Complete College Georgia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Fiftee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</a:rPr>
                        <a:t>n to Finish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Proactive Advising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</a:p>
                    <a:p>
                      <a:pPr algn="ctr"/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First-Year Experience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Reengaging Adult Learners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</a:rPr>
                        <a:t>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00977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530622"/>
              </p:ext>
            </p:extLst>
          </p:nvPr>
        </p:nvGraphicFramePr>
        <p:xfrm>
          <a:off x="5398819" y="4728223"/>
          <a:ext cx="5843918" cy="15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918">
                  <a:extLst>
                    <a:ext uri="{9D8B030D-6E8A-4147-A177-3AD203B41FA5}">
                      <a16:colId xmlns:a16="http://schemas.microsoft.com/office/drawing/2014/main" val="2068456322"/>
                    </a:ext>
                  </a:extLst>
                </a:gridCol>
              </a:tblGrid>
              <a:tr h="15020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entury Schoolbook" panose="02040604050505020304" pitchFamily="18" charset="0"/>
                        </a:rPr>
                        <a:t>Momentum Year</a:t>
                      </a:r>
                      <a:endParaRPr lang="en-US" sz="1800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Purposeful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</a:rPr>
                        <a:t> Choice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Productive Academic Mindset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Program Mapping 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Camp Prowl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dirty="0" smtClean="0">
                          <a:latin typeface="Century Schoolbook" panose="02040604050505020304" pitchFamily="18" charset="0"/>
                        </a:rPr>
                        <a:t>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554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76458" y="1964122"/>
          <a:ext cx="2842231" cy="28346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842231">
                  <a:extLst>
                    <a:ext uri="{9D8B030D-6E8A-4147-A177-3AD203B41FA5}">
                      <a16:colId xmlns:a16="http://schemas.microsoft.com/office/drawing/2014/main" val="2884049867"/>
                    </a:ext>
                  </a:extLst>
                </a:gridCol>
              </a:tblGrid>
              <a:tr h="2749910"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Gateways </a:t>
                      </a:r>
                    </a:p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to </a:t>
                      </a:r>
                    </a:p>
                    <a:p>
                      <a:pPr algn="ctr"/>
                      <a:r>
                        <a:rPr lang="en-US" sz="2800" baseline="0" dirty="0" smtClean="0">
                          <a:latin typeface="Century Schoolbook" panose="02040604050505020304" pitchFamily="18" charset="0"/>
                        </a:rPr>
                        <a:t>Completion</a:t>
                      </a:r>
                      <a:endParaRPr lang="en-US" sz="2800" baseline="0" dirty="0">
                        <a:latin typeface="Century Schoolbook" panose="02040604050505020304" pitchFamily="18" charset="0"/>
                      </a:endParaRPr>
                    </a:p>
                    <a:p>
                      <a:pPr algn="ctr"/>
                      <a:r>
                        <a:rPr lang="en-US" sz="2000" baseline="0" dirty="0">
                          <a:latin typeface="Century Schoolbook" panose="02040604050505020304" pitchFamily="18" charset="0"/>
                        </a:rPr>
                        <a:t>~</a:t>
                      </a:r>
                    </a:p>
                    <a:p>
                      <a:pPr algn="ctr"/>
                      <a:r>
                        <a:rPr lang="en-US" sz="1600" b="0" i="1" baseline="0" dirty="0">
                          <a:latin typeface="Century Schoolbook" panose="02040604050505020304" pitchFamily="18" charset="0"/>
                        </a:rPr>
                        <a:t>COMM 1110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ECON 2105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ENGL 1101 </a:t>
                      </a:r>
                      <a:r>
                        <a:rPr lang="en-US" sz="16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6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MATH 1111</a:t>
                      </a:r>
                      <a:endParaRPr lang="en-US" sz="1600" b="0" i="1" baseline="0" dirty="0">
                        <a:latin typeface="Century Schoolbook" panose="02040604050505020304" pitchFamily="18" charset="0"/>
                      </a:endParaRPr>
                    </a:p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4942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764976" y="4736783"/>
          <a:ext cx="3757809" cy="1493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57809">
                  <a:extLst>
                    <a:ext uri="{9D8B030D-6E8A-4147-A177-3AD203B41FA5}">
                      <a16:colId xmlns:a16="http://schemas.microsoft.com/office/drawing/2014/main" val="3802223635"/>
                    </a:ext>
                  </a:extLst>
                </a:gridCol>
              </a:tblGrid>
              <a:tr h="1345244"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>
                          <a:latin typeface="Century Schoolbook" panose="02040604050505020304" pitchFamily="18" charset="0"/>
                        </a:rPr>
                        <a:t>QEP: We Solve It!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Discover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Design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Deliver </a:t>
                      </a:r>
                      <a:r>
                        <a:rPr lang="en-US" sz="1800" b="0" i="0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en-US" sz="1800" b="0" i="1" baseline="0" dirty="0" smtClean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 Reflect 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  <a:p>
                      <a:endParaRPr lang="en-US" sz="2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412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8315191" y="608722"/>
          <a:ext cx="2918866" cy="41280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18866">
                  <a:extLst>
                    <a:ext uri="{9D8B030D-6E8A-4147-A177-3AD203B41FA5}">
                      <a16:colId xmlns:a16="http://schemas.microsoft.com/office/drawing/2014/main" val="201971696"/>
                    </a:ext>
                  </a:extLst>
                </a:gridCol>
              </a:tblGrid>
              <a:tr h="4128061">
                <a:tc>
                  <a:txBody>
                    <a:bodyPr/>
                    <a:lstStyle/>
                    <a:p>
                      <a:pPr algn="ctr"/>
                      <a:r>
                        <a:rPr lang="en-US" sz="3600" i="0" dirty="0">
                          <a:latin typeface="Century Schoolbook" panose="02040604050505020304" pitchFamily="18" charset="0"/>
                        </a:rPr>
                        <a:t>LEAP States Georgia</a:t>
                      </a:r>
                    </a:p>
                    <a:p>
                      <a:pPr algn="ctr"/>
                      <a:r>
                        <a:rPr lang="en-US" sz="2400" i="0" dirty="0">
                          <a:latin typeface="Century Schoolbook" panose="02040604050505020304" pitchFamily="18" charset="0"/>
                        </a:rPr>
                        <a:t>~</a:t>
                      </a:r>
                    </a:p>
                    <a:p>
                      <a:pPr algn="ctr"/>
                      <a:r>
                        <a:rPr lang="en-US" sz="1800" b="0" i="1" dirty="0">
                          <a:latin typeface="Century Schoolbook" panose="02040604050505020304" pitchFamily="18" charset="0"/>
                        </a:rPr>
                        <a:t>High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</a:rPr>
                        <a:t> Impact Practices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Essential Learning Outcomes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General Education Assessment </a:t>
                      </a:r>
                      <a:r>
                        <a:rPr lang="en-US" sz="1800" b="0" i="0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 </a:t>
                      </a:r>
                      <a:r>
                        <a:rPr lang="en-US" sz="1800" b="0" i="1" baseline="0" dirty="0">
                          <a:latin typeface="Century Schoolbook" panose="02040604050505020304" pitchFamily="18" charset="0"/>
                          <a:sym typeface="Wingdings" panose="05000000000000000000" pitchFamily="2" charset="2"/>
                        </a:rPr>
                        <a:t>QEP</a:t>
                      </a:r>
                      <a:endParaRPr lang="en-US" sz="1800" b="0" i="1" dirty="0">
                        <a:latin typeface="Century Schoolbook" panose="020406040505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412864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8" t="19027" r="6779"/>
          <a:stretch/>
        </p:blipFill>
        <p:spPr>
          <a:xfrm>
            <a:off x="3630171" y="1959747"/>
            <a:ext cx="4681926" cy="27542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120" y="4824361"/>
            <a:ext cx="882684" cy="124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8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219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Schoolbook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Izumi Mariko</dc:creator>
  <cp:lastModifiedBy>James McHenry</cp:lastModifiedBy>
  <cp:revision>62</cp:revision>
  <dcterms:created xsi:type="dcterms:W3CDTF">2018-08-09T13:15:36Z</dcterms:created>
  <dcterms:modified xsi:type="dcterms:W3CDTF">2018-08-15T21:23:21Z</dcterms:modified>
</cp:coreProperties>
</file>