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9" r:id="rId4"/>
    <p:sldId id="257" r:id="rId5"/>
    <p:sldId id="260" r:id="rId6"/>
    <p:sldId id="258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6C52-1FFC-4107-AF83-64E597F706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831F8-D75F-43BB-A003-63205AAB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0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divided by 4 =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E2713-3102-6847-AF67-A339F9F4B6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4a"/><Relationship Id="rId7" Type="http://schemas.openxmlformats.org/officeDocument/2006/relationships/image" Target="../media/image12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Division: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Partitive 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"/>
    </mc:Choice>
    <mc:Fallback xmlns="">
      <p:transition spd="slow" advTm="3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68301"/>
            <a:ext cx="10353761" cy="456917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does it mean to </a:t>
            </a:r>
            <a:r>
              <a:rPr lang="en-US" b="0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b="0" i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ition</a:t>
            </a:r>
            <a:r>
              <a:rPr lang="en-US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94" y="1105041"/>
            <a:ext cx="10478105" cy="7106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students’ prior knowledge of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real” 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experiences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pad1.whstatic.com/images/thumb/9/99/Part-Your-Hair-for-Your-Face-Shape-Step-2.jpg/670px-Part-Your-Hair-for-Your-Face-Shape-Step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r="19652" b="29978"/>
          <a:stretch/>
        </p:blipFill>
        <p:spPr bwMode="auto">
          <a:xfrm>
            <a:off x="103234" y="2095500"/>
            <a:ext cx="2965335" cy="24511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1.media.tumblr.com/3d7cc103463170ab2ed79e320f760a5a/tumblr_nyhpgn1EvU1rua6ndo1_5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16533" r="23267" b="14133"/>
          <a:stretch/>
        </p:blipFill>
        <p:spPr bwMode="auto">
          <a:xfrm>
            <a:off x="9197040" y="1917418"/>
            <a:ext cx="2514600" cy="3302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egpartitions.com/images/home_bann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28518"/>
          <a:stretch/>
        </p:blipFill>
        <p:spPr bwMode="auto">
          <a:xfrm>
            <a:off x="3332454" y="3149600"/>
            <a:ext cx="5600701" cy="340995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7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0"/>
    </mc:Choice>
    <mc:Fallback xmlns="">
      <p:transition spd="slow" advTm="34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886"/>
            <a:ext cx="7772400" cy="827314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Partitive Division</a:t>
            </a:r>
            <a:endParaRPr lang="en-US" sz="28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595" y="1030044"/>
            <a:ext cx="10768405" cy="2260002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dirty="0" smtClean="0">
              <a:solidFill>
                <a:schemeClr val="accent1"/>
              </a:solidFill>
            </a:endParaRP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Mark has 24 </a:t>
            </a:r>
            <a:r>
              <a:rPr 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He wants to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among his 4 friends. How many </a:t>
            </a:r>
            <a:r>
              <a:rPr 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will each 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friend receive?</a:t>
            </a:r>
          </a:p>
          <a:p>
            <a:pPr algn="l"/>
            <a:endParaRPr lang="en-US" dirty="0" smtClean="0">
              <a:solidFill>
                <a:schemeClr val="accent1"/>
              </a:solidFill>
            </a:endParaRPr>
          </a:p>
          <a:p>
            <a:pPr algn="l"/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csu\AppData\Local\Microsoft\Windows\Temporary Internet Files\Content.IE5\0UGO6G1O\MC9003188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165" y="4368800"/>
            <a:ext cx="1197864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824" y="4205791"/>
            <a:ext cx="88427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</a:pPr>
            <a:r>
              <a:rPr lang="en-US" sz="2400" b="1" dirty="0">
                <a:solidFill>
                  <a:srgbClr val="9EC544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>
                <a:solidFill>
                  <a:srgbClr val="9EC544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of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Mark’s 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 4 friends?</a:t>
            </a:r>
            <a:endParaRPr lang="en-US" sz="24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3804" y="5634335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“Fair Share”</a:t>
            </a:r>
            <a:endParaRPr lang="en-US" sz="5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0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1"/>
    </mc:Choice>
    <mc:Fallback xmlns="">
      <p:transition spd="slow" advTm="3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79294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 Information</a:t>
            </a:r>
            <a:endParaRPr lang="en-US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13" y="1773335"/>
            <a:ext cx="11812502" cy="22177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Number of groups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sharing/distributing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among a known number of groups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25" y="1925707"/>
            <a:ext cx="2658315" cy="1166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45" y="3991087"/>
            <a:ext cx="848387" cy="848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121" y="4135629"/>
            <a:ext cx="1044877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EC544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  <a:r>
              <a:rPr lang="en-US" sz="2800" dirty="0" smtClean="0">
                <a:solidFill>
                  <a:srgbClr val="9EC544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group or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size of 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group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7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6"/>
    </mc:Choice>
    <mc:Fallback xmlns="">
      <p:transition spd="slow" advTm="2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07552" y="329454"/>
                <a:ext cx="10353761" cy="735106"/>
              </a:xfrm>
            </p:spPr>
            <p:txBody>
              <a:bodyPr>
                <a:noAutofit/>
              </a:bodyPr>
              <a:lstStyle/>
              <a:p>
                <a:r>
                  <a:rPr lang="en-US" sz="3600" b="0" dirty="0" smtClean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252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chemeClr val="accent1"/>
                        </a:solidFill>
                        <a:effectLst/>
                        <a:latin typeface="Cambria Math"/>
                        <a:ea typeface="Cambria Math"/>
                      </a:rPr>
                      <m:t>÷ </m:t>
                    </m:r>
                  </m:oMath>
                </a14:m>
                <a:r>
                  <a:rPr lang="en-US" sz="3600" b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br>
                  <a:rPr lang="en-US" sz="3600" b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600" b="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7552" y="329454"/>
                <a:ext cx="10353761" cy="735106"/>
              </a:xfrm>
              <a:blipFill rotWithShape="0">
                <a:blip r:embed="rId5"/>
                <a:stretch>
                  <a:fillRect t="-4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99153" y="1664840"/>
            <a:ext cx="10144266" cy="4582755"/>
            <a:chOff x="848823" y="1422089"/>
            <a:chExt cx="10144266" cy="4582755"/>
          </a:xfrm>
        </p:grpSpPr>
        <p:sp>
          <p:nvSpPr>
            <p:cNvPr id="4" name="Oval 3"/>
            <p:cNvSpPr/>
            <p:nvPr/>
          </p:nvSpPr>
          <p:spPr>
            <a:xfrm>
              <a:off x="848823" y="2960431"/>
              <a:ext cx="2197013" cy="1968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16218" y="1422089"/>
              <a:ext cx="2197013" cy="1968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08641" y="4036194"/>
              <a:ext cx="2197013" cy="1968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796076" y="2880359"/>
              <a:ext cx="2197013" cy="1968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228681" y="1422089"/>
              <a:ext cx="2197013" cy="1968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424108" y="4001233"/>
              <a:ext cx="2197013" cy="1968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55465" y="3601123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0759" y="2040816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4663" y="2225040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6971" y="4771016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32004" y="3625500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4437" y="4577743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9244" y="91506"/>
            <a:ext cx="2934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252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- 120_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132</a:t>
            </a:r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1957" y="4266134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2420" y="2563598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6644" y="2749314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2126" y="5246420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7821" y="5171126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4582" y="4144078"/>
            <a:ext cx="46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20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08945" y="1549619"/>
            <a:ext cx="2984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DE9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132</a:t>
            </a:r>
          </a:p>
          <a:p>
            <a:pPr lvl="0"/>
            <a:r>
              <a:rPr lang="en-US" sz="2800" dirty="0">
                <a:solidFill>
                  <a:srgbClr val="DE9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DE9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u="sng" dirty="0" smtClean="0">
                <a:solidFill>
                  <a:srgbClr val="DE9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- 120</a:t>
            </a:r>
          </a:p>
          <a:p>
            <a:pPr lvl="0"/>
            <a:r>
              <a:rPr lang="en-US" sz="2800" dirty="0">
                <a:solidFill>
                  <a:srgbClr val="DE9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DE9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44" y="3698991"/>
            <a:ext cx="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4998" y="2087594"/>
            <a:ext cx="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72944" y="1956710"/>
            <a:ext cx="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90579" y="4540183"/>
            <a:ext cx="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4578" y="5109571"/>
            <a:ext cx="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9168" y="4278945"/>
            <a:ext cx="5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57160" y="5228309"/>
            <a:ext cx="206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12</a:t>
            </a:r>
          </a:p>
          <a:p>
            <a:r>
              <a:rPr lang="en-US" sz="2400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- 12_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758" y="279730"/>
            <a:ext cx="2628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groups of 42 is 252</a:t>
            </a:r>
          </a:p>
          <a:p>
            <a:endParaRPr lang="en-US" sz="32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42 = 252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3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71"/>
    </mc:Choice>
    <mc:Fallback xmlns="">
      <p:transition spd="slow" advTm="10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1567"/>
            <a:ext cx="10353761" cy="1326321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does the </a:t>
            </a:r>
            <a:r>
              <a:rPr lang="en-US" sz="3200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sz="3200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3200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Matter?</a:t>
            </a:r>
            <a:endParaRPr lang="en-US" sz="32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1" cy="12791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252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÷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6</a:t>
                </a: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375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÷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50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1" cy="1279148"/>
              </a:xfrm>
              <a:blipFill rotWithShape="0">
                <a:blip r:embed="rId5"/>
                <a:stretch>
                  <a:fillRect l="-1590" t="-666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3795" y="3839259"/>
            <a:ext cx="10475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Parting or fair sharing 252 among six groups </a:t>
            </a:r>
          </a:p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vs.</a:t>
            </a:r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Parting or fair sharing 375 among </a:t>
            </a:r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groups</a:t>
            </a:r>
            <a:endParaRPr lang="en-US" sz="3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432800" y="5340350"/>
            <a:ext cx="939800" cy="9271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5300" y="5676583"/>
            <a:ext cx="280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more difficult!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5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4"/>
    </mc:Choice>
    <mc:Fallback xmlns="">
      <p:transition spd="slow" advTm="3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95" y="279400"/>
            <a:ext cx="10353761" cy="1326321"/>
          </a:xfrm>
        </p:spPr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INSTEAD…</a:t>
            </a:r>
            <a:endParaRPr lang="en-US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2175" y="1486464"/>
                <a:ext cx="11607799" cy="3695136"/>
              </a:xfrm>
            </p:spPr>
            <p:txBody>
              <a:bodyPr/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Calibri"/>
                    <a:ea typeface="+mj-ea"/>
                    <a:cs typeface="+mj-cs"/>
                  </a:rPr>
                  <a:t>375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÷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Calibri"/>
                    <a:ea typeface="+mj-ea"/>
                    <a:cs typeface="+mj-cs"/>
                  </a:rPr>
                  <a:t>50</a:t>
                </a:r>
              </a:p>
              <a:p>
                <a:r>
                  <a:rPr lang="en-US" sz="4400" dirty="0" smtClean="0">
                    <a:effectLst/>
                    <a:latin typeface="Calibri"/>
                    <a:ea typeface="+mj-ea"/>
                    <a:cs typeface="+mj-cs"/>
                  </a:rPr>
                  <a:t>“How many groups of 50 can I make from 375</a:t>
                </a:r>
                <a:r>
                  <a:rPr lang="en-US" sz="4400" dirty="0" smtClean="0">
                    <a:effectLst/>
                    <a:latin typeface="Calibri"/>
                    <a:ea typeface="+mj-ea"/>
                    <a:cs typeface="+mj-cs"/>
                  </a:rPr>
                  <a:t>?”</a:t>
                </a:r>
                <a:endParaRPr lang="en-US" sz="4400" dirty="0" smtClean="0">
                  <a:effectLst/>
                  <a:latin typeface="Calibri"/>
                  <a:ea typeface="+mj-ea"/>
                  <a:cs typeface="+mj-cs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4400" i="1" dirty="0" smtClean="0">
                    <a:solidFill>
                      <a:schemeClr val="accent5"/>
                    </a:solidFill>
                    <a:effectLst/>
                    <a:latin typeface="Calibri"/>
                    <a:ea typeface="+mj-ea"/>
                    <a:cs typeface="+mj-cs"/>
                  </a:rPr>
                  <a:t>Measurement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Calibri"/>
                    <a:ea typeface="+mj-ea"/>
                    <a:cs typeface="+mj-cs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Calibri"/>
                    <a:ea typeface="+mj-ea"/>
                    <a:cs typeface="+mj-cs"/>
                  </a:rPr>
                  <a:t>model of division</a:t>
                </a:r>
                <a:endParaRPr lang="en-US" sz="4400" dirty="0" smtClean="0">
                  <a:solidFill>
                    <a:schemeClr val="tx1"/>
                  </a:solidFill>
                  <a:effectLst/>
                  <a:latin typeface="Calibri"/>
                  <a:ea typeface="+mj-ea"/>
                  <a:cs typeface="+mj-cs"/>
                </a:endParaRPr>
              </a:p>
              <a:p>
                <a:r>
                  <a:rPr lang="en-US" sz="4400" dirty="0" smtClean="0">
                    <a:effectLst/>
                    <a:latin typeface="Calibri"/>
                    <a:ea typeface="+mj-ea"/>
                    <a:cs typeface="+mj-cs"/>
                  </a:rPr>
                  <a:t>“</a:t>
                </a:r>
                <a:r>
                  <a:rPr lang="en-US" sz="4400" i="1" dirty="0" smtClean="0">
                    <a:solidFill>
                      <a:schemeClr val="accent5"/>
                    </a:solidFill>
                    <a:effectLst/>
                    <a:latin typeface="Calibri"/>
                    <a:ea typeface="+mj-ea"/>
                    <a:cs typeface="+mj-cs"/>
                  </a:rPr>
                  <a:t>Measuring</a:t>
                </a:r>
                <a:r>
                  <a:rPr lang="en-US" sz="4400" dirty="0" smtClean="0">
                    <a:effectLst/>
                    <a:latin typeface="Calibri"/>
                    <a:ea typeface="+mj-ea"/>
                    <a:cs typeface="+mj-cs"/>
                  </a:rPr>
                  <a:t> out” groups of 50 from 375</a:t>
                </a:r>
                <a:endParaRPr lang="en-US" sz="4400" dirty="0">
                  <a:effectLst/>
                  <a:latin typeface="Calibri"/>
                  <a:ea typeface="+mj-ea"/>
                  <a:cs typeface="+mj-cs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175" y="1486464"/>
                <a:ext cx="11607799" cy="3695136"/>
              </a:xfrm>
              <a:blipFill rotWithShape="0">
                <a:blip r:embed="rId4"/>
                <a:stretch>
                  <a:fillRect l="-1891" t="-1320" b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2"/>
    </mc:Choice>
    <mc:Fallback xmlns="">
      <p:transition spd="slow" advTm="25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2901"/>
            <a:ext cx="10353761" cy="889000"/>
          </a:xfrm>
        </p:spPr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Rules of Thumb</a:t>
            </a:r>
            <a:endParaRPr lang="en-US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18" y="406402"/>
            <a:ext cx="1121182" cy="1174398"/>
          </a:xfrm>
        </p:spPr>
      </p:pic>
      <p:sp>
        <p:nvSpPr>
          <p:cNvPr id="5" name="TextBox 4"/>
          <p:cNvSpPr txBox="1"/>
          <p:nvPr/>
        </p:nvSpPr>
        <p:spPr>
          <a:xfrm>
            <a:off x="1030751" y="2801772"/>
            <a:ext cx="10236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divisor is relatively small compared to the dividend, use the </a:t>
            </a:r>
            <a:r>
              <a:rPr lang="en-US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partitive</a:t>
            </a:r>
            <a:r>
              <a:rPr lang="en-US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to approach the problem.  Ex: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2016548"/>
            <a:ext cx="1207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Given a problem </a:t>
            </a:r>
            <a:r>
              <a:rPr lang="en-US" sz="3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context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(i.e., “naked-numbers” problems)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650" y="4521200"/>
            <a:ext cx="994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divisor is relatively large compared to the dividend, use the </a:t>
            </a:r>
            <a:r>
              <a:rPr lang="en-US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model to approach the problem. Ex: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8733" y="3749186"/>
                <a:ext cx="12522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252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3" y="3749186"/>
                <a:ext cx="125226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7282" t="-9211" r="-63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12196" y="4936698"/>
                <a:ext cx="1423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÷ 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96" y="4936698"/>
                <a:ext cx="142378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6867" t="-9211" r="-557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4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70"/>
    </mc:Choice>
    <mc:Fallback xmlns="">
      <p:transition spd="slow" advTm="36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2|2.2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0.7|0.8|0.7|0.9|0.8|0.8|22.8|0.8|0.7|0.7|0.8|1|2.6|13.4|0.7|0.7|0.8|0.7|0.7|1.4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|7.5|5.4|6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207</TotalTime>
  <Words>267</Words>
  <Application>Microsoft Office PowerPoint</Application>
  <PresentationFormat>Widescreen</PresentationFormat>
  <Paragraphs>67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Cambria Math</vt:lpstr>
      <vt:lpstr>Rockwell</vt:lpstr>
      <vt:lpstr>Damask</vt:lpstr>
      <vt:lpstr>Division:  A Partitive Model</vt:lpstr>
      <vt:lpstr>What does it mean to Partition?</vt:lpstr>
      <vt:lpstr>Partitive Division</vt:lpstr>
      <vt:lpstr>Important Information</vt:lpstr>
      <vt:lpstr>252 ÷ 6 </vt:lpstr>
      <vt:lpstr>Why does the Division model Matter?</vt:lpstr>
      <vt:lpstr>INSTEAD…</vt:lpstr>
      <vt:lpstr>Rules of Thumb</vt:lpstr>
    </vt:vector>
  </TitlesOfParts>
  <Company>Columbus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Division:  A Partitive Model</dc:title>
  <dc:creator>csu</dc:creator>
  <cp:lastModifiedBy>csu</cp:lastModifiedBy>
  <cp:revision>45</cp:revision>
  <dcterms:created xsi:type="dcterms:W3CDTF">2015-12-07T19:18:26Z</dcterms:created>
  <dcterms:modified xsi:type="dcterms:W3CDTF">2016-04-14T18:15:27Z</dcterms:modified>
</cp:coreProperties>
</file>