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  <p:sldMasterId id="2147483768" r:id="rId2"/>
  </p:sldMasterIdLst>
  <p:notesMasterIdLst>
    <p:notesMasterId r:id="rId15"/>
  </p:notesMasterIdLst>
  <p:sldIdLst>
    <p:sldId id="271" r:id="rId3"/>
    <p:sldId id="270" r:id="rId4"/>
    <p:sldId id="269" r:id="rId5"/>
    <p:sldId id="272" r:id="rId6"/>
    <p:sldId id="266" r:id="rId7"/>
    <p:sldId id="263" r:id="rId8"/>
    <p:sldId id="273" r:id="rId9"/>
    <p:sldId id="274" r:id="rId10"/>
    <p:sldId id="267" r:id="rId11"/>
    <p:sldId id="268" r:id="rId12"/>
    <p:sldId id="259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  <a:srgbClr val="0099CC"/>
    <a:srgbClr val="37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85" d="100"/>
          <a:sy n="85" d="100"/>
        </p:scale>
        <p:origin x="106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256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A74B-5168-475E-9E00-6A36658FA523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9959C-8197-458F-A53F-CA9066CE7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4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9959C-8197-458F-A53F-CA9066CE73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5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9959C-8197-458F-A53F-CA9066CE73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12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196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16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09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76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224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518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81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996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9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07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27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10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679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36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33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51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986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16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945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263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55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40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82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63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282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47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6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25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877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73CB4C3-3F23-4276-97DA-BD0D8B5C51B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4/21/2016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949BB48-DC65-4962-A478-5C51EE94600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5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0.m4a"/><Relationship Id="rId7" Type="http://schemas.openxmlformats.org/officeDocument/2006/relationships/image" Target="../media/image22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250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0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6.m4a"/><Relationship Id="rId7" Type="http://schemas.openxmlformats.org/officeDocument/2006/relationships/image" Target="../media/image10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7.m4a"/><Relationship Id="rId7" Type="http://schemas.openxmlformats.org/officeDocument/2006/relationships/image" Target="../media/image110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70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6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0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190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33600"/>
            <a:ext cx="83058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Fraction Division: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Using a Comparison Model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4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8"/>
    </mc:Choice>
    <mc:Fallback xmlns="">
      <p:transition spd="slow" advTm="5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6328" t="31989" r="9594"/>
          <a:stretch/>
        </p:blipFill>
        <p:spPr>
          <a:xfrm>
            <a:off x="457200" y="1676400"/>
            <a:ext cx="2514600" cy="3078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29000" y="2336907"/>
                <a:ext cx="4876800" cy="878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/>
                  <a:t>What part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sz="3600" dirty="0" smtClean="0"/>
                  <a:t>is</a:t>
                </a:r>
                <a:r>
                  <a:rPr lang="en-US" sz="3600" dirty="0" smtClean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 smtClean="0"/>
                  <a:t>?</a:t>
                </a:r>
                <a:endParaRPr lang="en-US" sz="3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2336907"/>
                <a:ext cx="4876800" cy="878574"/>
              </a:xfrm>
              <a:prstGeom prst="rect">
                <a:avLst/>
              </a:prstGeom>
              <a:blipFill rotWithShape="0">
                <a:blip r:embed="rId6"/>
                <a:stretch>
                  <a:fillRect l="-387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724400" y="3843139"/>
                <a:ext cx="5029200" cy="936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rgbClr val="00B0F0"/>
                    </a:solidFill>
                  </a:rPr>
                  <a:t> </a:t>
                </a:r>
                <a:r>
                  <a:rPr lang="en-US" sz="3600" dirty="0" smtClean="0"/>
                  <a:t>is</a:t>
                </a:r>
                <a:r>
                  <a:rPr lang="en-US" sz="3600" dirty="0" smtClean="0">
                    <a:solidFill>
                      <a:srgbClr val="00B0F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b="1" i="1" smtClean="0">
                            <a:solidFill>
                              <a:srgbClr val="9999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1" i="1" smtClean="0">
                            <a:solidFill>
                              <a:srgbClr val="9999FF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800" b="1" i="1" smtClean="0">
                            <a:solidFill>
                              <a:srgbClr val="9999FF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rgbClr val="00B0F0"/>
                    </a:solidFill>
                  </a:rPr>
                  <a:t> </a:t>
                </a:r>
                <a:r>
                  <a:rPr lang="en-US" sz="3600" dirty="0" smtClean="0"/>
                  <a:t>of</a:t>
                </a:r>
                <a:r>
                  <a:rPr lang="en-US" sz="3600" dirty="0" smtClean="0">
                    <a:solidFill>
                      <a:srgbClr val="00B0F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3843139"/>
                <a:ext cx="5029200" cy="936923"/>
              </a:xfrm>
              <a:prstGeom prst="rect">
                <a:avLst/>
              </a:prstGeom>
              <a:blipFill rotWithShape="0">
                <a:blip r:embed="rId7"/>
                <a:stretch>
                  <a:fillRect b="-8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 flipH="1">
            <a:off x="1687688" y="3731677"/>
            <a:ext cx="759279" cy="547703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328384" y="3334377"/>
                <a:ext cx="76200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384" y="3334377"/>
                <a:ext cx="762000" cy="101752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64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11"/>
    </mc:Choice>
    <mc:Fallback xmlns="">
      <p:transition spd="slow" advTm="39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769620" y="272397"/>
                <a:ext cx="7680960" cy="1371600"/>
              </a:xfrm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1" i="0">
                                  <a:solidFill>
                                    <a:srgbClr val="FFC0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2400" b="1" i="0">
                                  <a:solidFill>
                                    <a:srgbClr val="FFC000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𝟒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69620" y="272397"/>
                <a:ext cx="7680960" cy="1371600"/>
              </a:xfr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>
            <a:off x="1371600" y="4191000"/>
            <a:ext cx="6172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447800" y="2590800"/>
            <a:ext cx="6172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524000" y="5815189"/>
            <a:ext cx="6172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505200" y="2209800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209822" y="2209800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33600" y="2209800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733822" y="2209800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33600" y="2362200"/>
            <a:ext cx="3076222" cy="0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57400" y="3733800"/>
            <a:ext cx="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638800" y="3733800"/>
            <a:ext cx="0" cy="68580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124200" y="3733800"/>
            <a:ext cx="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343400" y="3733800"/>
            <a:ext cx="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81800" y="3733800"/>
            <a:ext cx="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81200" y="28310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086100" y="28310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1/3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724400" y="2819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2/3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314722" y="282908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3/3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00250" y="441960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914650" y="4431268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1/4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210050" y="4431647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2/4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429250" y="4431268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3/4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562372" y="4443315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4/4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057400" y="3962400"/>
            <a:ext cx="3581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91378" y="5510389"/>
            <a:ext cx="0" cy="5334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772378" y="5510389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934178" y="5510389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758517" y="5486400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181600" y="5510389"/>
            <a:ext cx="0" cy="53340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609872" y="5510389"/>
            <a:ext cx="0" cy="533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172178" y="5510389"/>
            <a:ext cx="0" cy="5334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791178" y="5510389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410178" y="5510389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581400" y="5486400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371872" y="5510389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105378" y="5510389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990872" y="5510389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985384" y="6131279"/>
            <a:ext cx="514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4878917" y="6038145"/>
            <a:ext cx="686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8/12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2925183" y="6096000"/>
            <a:ext cx="686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3/12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5393516" y="6256866"/>
            <a:ext cx="686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9/12</a:t>
            </a:r>
            <a:endParaRPr lang="en-US" sz="1600" dirty="0"/>
          </a:p>
        </p:txBody>
      </p:sp>
      <p:sp>
        <p:nvSpPr>
          <p:cNvPr id="47" name="TextBox 46"/>
          <p:cNvSpPr txBox="1"/>
          <p:nvPr/>
        </p:nvSpPr>
        <p:spPr>
          <a:xfrm>
            <a:off x="6522860" y="6096000"/>
            <a:ext cx="792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12/12</a:t>
            </a:r>
            <a:endParaRPr lang="en-US" sz="1600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2133600" y="5638800"/>
            <a:ext cx="30099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Audio 4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30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29"/>
    </mc:Choice>
    <mc:Fallback xmlns="">
      <p:transition spd="slow" advTm="64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"/>
                            </p:stCondLst>
                            <p:childTnLst>
                              <p:par>
                                <p:cTn id="1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500"/>
                            </p:stCondLst>
                            <p:childTnLst>
                              <p:par>
                                <p:cTn id="10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500"/>
                            </p:stCondLst>
                            <p:childTnLst>
                              <p:par>
                                <p:cTn id="1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500"/>
                            </p:stCondLst>
                            <p:childTnLst>
                              <p:par>
                                <p:cTn id="1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000"/>
                            </p:stCondLst>
                            <p:childTnLst>
                              <p:par>
                                <p:cTn id="1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21" grpId="0"/>
      <p:bldP spid="22" grpId="0"/>
      <p:bldP spid="23" grpId="0"/>
      <p:bldP spid="24" grpId="0"/>
      <p:bldP spid="3" grpId="0"/>
      <p:bldP spid="25" grpId="0"/>
      <p:bldP spid="26" grpId="0"/>
      <p:bldP spid="27" grpId="0"/>
      <p:bldP spid="28" grpId="0"/>
      <p:bldP spid="42" grpId="0"/>
      <p:bldP spid="43" grpId="0"/>
      <p:bldP spid="44" grpId="0"/>
      <p:bldP spid="45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28796"/>
                <a:ext cx="8382000" cy="2438400"/>
              </a:xfrm>
            </p:spPr>
            <p:txBody>
              <a:bodyPr/>
              <a:lstStyle/>
              <a:p>
                <a:r>
                  <a:rPr lang="en-US" sz="2800" dirty="0"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“What part of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C000"/>
                            </a:solidFill>
                            <a:effectLst>
                              <a:glow rad="38100">
                                <a:schemeClr val="bg1">
                                  <a:lumMod val="50000"/>
                                  <a:lumOff val="50000"/>
                                  <a:alpha val="2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>
                            <a:solidFill>
                              <a:srgbClr val="FFC000"/>
                            </a:solidFill>
                            <a:effectLst>
                              <a:glow rad="38100">
                                <a:schemeClr val="bg1">
                                  <a:lumMod val="50000"/>
                                  <a:lumOff val="50000"/>
                                  <a:alpha val="20000"/>
                                </a:schemeClr>
                              </a:glow>
                            </a:effectLst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3200" b="1" i="0">
                            <a:solidFill>
                              <a:srgbClr val="FFC000"/>
                            </a:solidFill>
                            <a:effectLst>
                              <a:glow rad="38100">
                                <a:schemeClr val="bg1">
                                  <a:lumMod val="50000"/>
                                  <a:lumOff val="50000"/>
                                  <a:alpha val="20000"/>
                                </a:schemeClr>
                              </a:glow>
                            </a:effectLst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is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C000"/>
                            </a:solidFill>
                            <a:effectLst>
                              <a:glow rad="38100">
                                <a:schemeClr val="bg1">
                                  <a:lumMod val="50000"/>
                                  <a:lumOff val="50000"/>
                                  <a:alpha val="2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>
                            <a:solidFill>
                              <a:srgbClr val="FFC000"/>
                            </a:solidFill>
                            <a:effectLst>
                              <a:glow rad="38100">
                                <a:schemeClr val="bg1">
                                  <a:lumMod val="50000"/>
                                  <a:lumOff val="50000"/>
                                  <a:alpha val="20000"/>
                                </a:schemeClr>
                              </a:glow>
                            </a:effectLst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3200" b="1" i="0">
                            <a:solidFill>
                              <a:srgbClr val="FFC000"/>
                            </a:solidFill>
                            <a:effectLst>
                              <a:glow rad="38100">
                                <a:schemeClr val="bg1">
                                  <a:lumMod val="50000"/>
                                  <a:lumOff val="50000"/>
                                  <a:alpha val="20000"/>
                                </a:schemeClr>
                              </a:glow>
                            </a:effectLst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?”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/>
              </a:p>
              <a:p>
                <a:r>
                  <a:rPr lang="en-US" sz="2800" dirty="0"/>
                  <a:t>“</a:t>
                </a:r>
                <a:r>
                  <a:rPr lang="en-US" sz="2800" dirty="0" smtClean="0"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How does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accent2"/>
                            </a:solidFill>
                            <a:effectLst>
                              <a:glow rad="38100">
                                <a:schemeClr val="bg1">
                                  <a:lumMod val="50000"/>
                                  <a:lumOff val="50000"/>
                                  <a:alpha val="20000"/>
                                </a:schemeClr>
                              </a:glow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accent2"/>
                            </a:solidFill>
                            <a:effectLst>
                              <a:glow rad="38100">
                                <a:schemeClr val="bg1">
                                  <a:lumMod val="50000"/>
                                  <a:lumOff val="50000"/>
                                  <a:alpha val="20000"/>
                                </a:schemeClr>
                              </a:glow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accent2"/>
                            </a:solidFill>
                            <a:effectLst>
                              <a:glow rad="38100">
                                <a:schemeClr val="bg1">
                                  <a:lumMod val="50000"/>
                                  <a:lumOff val="50000"/>
                                  <a:alpha val="20000"/>
                                </a:schemeClr>
                              </a:glow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prstClr val="white"/>
                    </a:soli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compare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accent2"/>
                            </a:solidFill>
                            <a:effectLst>
                              <a:glow rad="38100">
                                <a:schemeClr val="bg1">
                                  <a:lumMod val="50000"/>
                                  <a:lumOff val="50000"/>
                                  <a:alpha val="20000"/>
                                </a:schemeClr>
                              </a:glow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accent2"/>
                            </a:solidFill>
                            <a:effectLst>
                              <a:glow rad="38100">
                                <a:schemeClr val="bg1">
                                  <a:lumMod val="50000"/>
                                  <a:lumOff val="50000"/>
                                  <a:alpha val="20000"/>
                                </a:schemeClr>
                              </a:glow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accent2"/>
                            </a:solidFill>
                            <a:effectLst>
                              <a:glow rad="38100">
                                <a:schemeClr val="bg1">
                                  <a:lumMod val="50000"/>
                                  <a:lumOff val="50000"/>
                                  <a:alpha val="20000"/>
                                </a:schemeClr>
                              </a:glow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dirty="0"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?”</a:t>
                </a:r>
              </a:p>
              <a:p>
                <a:pPr marL="36576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28796"/>
                <a:ext cx="8382000" cy="2438400"/>
              </a:xfrm>
              <a:blipFill rotWithShape="0">
                <a:blip r:embed="rId5"/>
                <a:stretch>
                  <a:fillRect l="-2691" t="-4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2000" y="4195985"/>
                <a:ext cx="822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>
                            <a:solidFill>
                              <a:srgbClr val="FFC000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3200" b="1" i="0">
                            <a:solidFill>
                              <a:srgbClr val="FFC00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  <m:r>
                      <a:rPr lang="en-US" sz="32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/>
                  <a:t>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dirty="0" smtClean="0"/>
                  <a:t>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195985"/>
                <a:ext cx="8229600" cy="803682"/>
              </a:xfrm>
              <a:prstGeom prst="rect">
                <a:avLst/>
              </a:prstGeom>
              <a:blipFill rotWithShape="0">
                <a:blip r:embed="rId6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849564" y="5815189"/>
            <a:ext cx="6172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16942" y="5510389"/>
            <a:ext cx="0" cy="5334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097942" y="5510389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59742" y="5510389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84081" y="5486400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78236" y="5510389"/>
            <a:ext cx="0" cy="533400"/>
          </a:xfrm>
          <a:prstGeom prst="lin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35436" y="5510389"/>
            <a:ext cx="0" cy="533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97742" y="5510389"/>
            <a:ext cx="0" cy="5334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16742" y="5510389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35742" y="5510389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54942" y="5486400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97436" y="5510389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30942" y="5510389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316436" y="5510389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20686" y="6096000"/>
            <a:ext cx="514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646207" y="6096000"/>
            <a:ext cx="686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9/12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6522860" y="6096000"/>
            <a:ext cx="792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12/12</a:t>
            </a:r>
            <a:endParaRPr lang="en-US" sz="16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2438400" y="5638800"/>
            <a:ext cx="3039836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44764" y="203236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the Answer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12807" y="6096000"/>
            <a:ext cx="686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8/12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176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90"/>
    </mc:Choice>
    <mc:Fallback xmlns="">
      <p:transition spd="slow" advTm="24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4" grpId="0"/>
      <p:bldP spid="21" grpId="0"/>
      <p:bldP spid="24" grpId="0"/>
      <p:bldP spid="25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28637" y="304800"/>
                <a:ext cx="8086726" cy="990600"/>
              </a:xfrm>
            </p:spPr>
            <p:txBody>
              <a:bodyPr>
                <a:normAutofit/>
              </a:bodyPr>
              <a:lstStyle/>
              <a:p>
                <a:pPr marL="36576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÷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 smtClean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endParaRPr lang="en-US" sz="4000" b="1" dirty="0" smtClean="0">
                  <a:solidFill>
                    <a:schemeClr val="accent1"/>
                  </a:solidFill>
                </a:endParaRPr>
              </a:p>
              <a:p>
                <a:pPr marL="36576" indent="0" algn="ctr">
                  <a:buNone/>
                </a:pPr>
                <a:endParaRPr lang="en-US" sz="4000" b="1" dirty="0" smtClean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8637" y="304800"/>
                <a:ext cx="8086726" cy="990600"/>
              </a:xfr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24178" y="1676400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6EA0B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CAF0A"/>
                </a:solidFill>
              </a:rPr>
              <a:t>M</a:t>
            </a:r>
            <a:r>
              <a:rPr lang="en-US" sz="2400" dirty="0" smtClean="0">
                <a:solidFill>
                  <a:srgbClr val="CCAF0A"/>
                </a:solidFill>
              </a:rPr>
              <a:t>easurement</a:t>
            </a:r>
            <a:r>
              <a:rPr lang="en-US" sz="2400" dirty="0" smtClean="0">
                <a:solidFill>
                  <a:prstClr val="white"/>
                </a:solidFill>
              </a:rPr>
              <a:t> model interpretation</a:t>
            </a:r>
          </a:p>
          <a:p>
            <a:pPr marL="342900" indent="-342900">
              <a:buClr>
                <a:srgbClr val="6EA0B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/>
              </a:solidFill>
            </a:endParaRPr>
          </a:p>
          <a:p>
            <a:pPr marL="342900" indent="-342900">
              <a:buClr>
                <a:srgbClr val="6EA0B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 “How many groups of three-fourths can we make from two-thirds?”</a:t>
            </a:r>
            <a:endParaRPr lang="en-US" sz="2400" dirty="0">
              <a:solidFill>
                <a:prstClr val="white"/>
              </a:solidFill>
            </a:endParaRPr>
          </a:p>
          <a:p>
            <a:pPr marL="342900" indent="-342900">
              <a:buClr>
                <a:srgbClr val="6EA0B0"/>
              </a:buClr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1667" y="3810000"/>
            <a:ext cx="89323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6EA0B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What can we predict about the size of our quotient? 									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42711" y="5181600"/>
                <a:ext cx="8692444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6EA0B0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prstClr val="white"/>
                    </a:solidFill>
                  </a:rPr>
                  <a:t>Since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/>
                          </a:rPr>
                          <m:t>4 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&gt;</m:t>
                    </m:r>
                    <m:f>
                      <m:fPr>
                        <m:ctrlP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num>
                      <m:den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prstClr val="white"/>
                    </a:solidFill>
                  </a:rPr>
                  <a:t> we cannot make 1 whole group </a:t>
                </a:r>
                <a:r>
                  <a:rPr lang="en-US" sz="2400" dirty="0" smtClean="0">
                    <a:solidFill>
                      <a:prstClr val="white"/>
                    </a:solidFill>
                  </a:rPr>
                  <a:t>of </a:t>
                </a:r>
                <a:r>
                  <a:rPr lang="en-US" sz="2400" b="1" dirty="0" smtClean="0">
                    <a:solidFill>
                      <a:srgbClr val="6EA0B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6EA0B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6EA0B0"/>
                            </a:solidFill>
                            <a:latin typeface="Cambria Math"/>
                            <a:ea typeface="Cambria Math"/>
                          </a:rPr>
                          <m:t>𝟑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6EA0B0"/>
                            </a:solidFill>
                            <a:latin typeface="Cambria Math"/>
                            <a:ea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prstClr val="white"/>
                    </a:solidFill>
                  </a:rPr>
                  <a:t> </a:t>
                </a:r>
                <a:r>
                  <a:rPr lang="en-US" sz="2400" dirty="0" smtClean="0">
                    <a:solidFill>
                      <a:prstClr val="white"/>
                    </a:solidFill>
                  </a:rPr>
                  <a:t> from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6EA0B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6EA0B0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6EA0B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11" y="5181600"/>
                <a:ext cx="8692444" cy="625812"/>
              </a:xfrm>
              <a:prstGeom prst="rect">
                <a:avLst/>
              </a:prstGeom>
              <a:blipFill rotWithShape="1">
                <a:blip r:embed="rId6"/>
                <a:stretch>
                  <a:fillRect l="-982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95"/>
    </mc:Choice>
    <mc:Fallback xmlns="">
      <p:transition spd="slow" advTm="33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/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52400" y="685800"/>
                <a:ext cx="8839200" cy="609600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US" sz="3200" dirty="0" smtClean="0">
                    <a:solidFill>
                      <a:schemeClr val="accent1"/>
                    </a:solidFill>
                    <a:latin typeface="+mn-lt"/>
                  </a:rPr>
                  <a:t>An Alternative to the Measurement Model of Division</a:t>
                </a:r>
                <a:r>
                  <a:rPr lang="en-US" sz="3200">
                    <a:solidFill>
                      <a:schemeClr val="accent2"/>
                    </a:solidFill>
                    <a:latin typeface="+mn-lt"/>
                  </a:rPr>
                  <a:t/>
                </a:r>
                <a:br>
                  <a:rPr lang="en-US" sz="3200">
                    <a:solidFill>
                      <a:schemeClr val="accent2"/>
                    </a:solidFill>
                    <a:latin typeface="+mn-lt"/>
                  </a:rPr>
                </a:br>
                <a:endParaRPr lang="en-US" sz="3200" dirty="0">
                  <a:solidFill>
                    <a:schemeClr val="accent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52400" y="685800"/>
                <a:ext cx="8839200" cy="609600"/>
              </a:xfrm>
              <a:blipFill rotWithShape="0">
                <a:blip r:embed="rId5"/>
                <a:stretch>
                  <a:fillRect l="-828" t="-72000" r="-759" b="-5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818373"/>
                <a:ext cx="8763000" cy="1676400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36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𝟑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sz="36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𝟒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3600" dirty="0" smtClean="0"/>
                  <a:t> </a:t>
                </a:r>
                <a:r>
                  <a:rPr lang="en-US" sz="2400" dirty="0" smtClean="0"/>
                  <a:t>as a part-whole ratio model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𝒑𝒂𝒓𝒕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𝒘𝒉𝒐𝒍𝒆</m:t>
                        </m:r>
                      </m:den>
                    </m:f>
                  </m:oMath>
                </a14:m>
                <a:endParaRPr lang="en-US" sz="4000" b="1" dirty="0" smtClean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6576" indent="0">
                  <a:buNone/>
                </a:pPr>
                <a:endParaRPr lang="en-US" sz="2400" dirty="0"/>
              </a:p>
              <a:p>
                <a:pPr marL="36576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818373"/>
                <a:ext cx="8763000" cy="1676400"/>
              </a:xfr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45533" y="3677041"/>
                <a:ext cx="8458200" cy="2723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prstClr val="white"/>
                    </a:solidFill>
                  </a:rPr>
                  <a:t>Interpretations: </a:t>
                </a:r>
              </a:p>
              <a:p>
                <a:endParaRPr lang="en-US" sz="2400" dirty="0">
                  <a:solidFill>
                    <a:prstClr val="white"/>
                  </a:solidFill>
                </a:endParaRPr>
              </a:p>
              <a:p>
                <a:r>
                  <a:rPr lang="en-US" sz="2400" dirty="0" smtClean="0">
                    <a:solidFill>
                      <a:prstClr val="white"/>
                    </a:solidFill>
                  </a:rPr>
                  <a:t>“What part of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CCAF0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CCAF0A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CCAF0A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prstClr val="white"/>
                    </a:solidFill>
                  </a:rPr>
                  <a:t>  </a:t>
                </a:r>
                <a:r>
                  <a:rPr lang="en-US" sz="2400" dirty="0" smtClean="0">
                    <a:solidFill>
                      <a:prstClr val="white"/>
                    </a:solidFill>
                  </a:rPr>
                  <a:t>is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CCAF0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CCAF0A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CCAF0A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sz="2400" dirty="0" smtClean="0">
                    <a:solidFill>
                      <a:prstClr val="white"/>
                    </a:solidFill>
                  </a:rPr>
                  <a:t>?”</a:t>
                </a:r>
                <a:endParaRPr lang="en-US" sz="2400" dirty="0" smtClean="0">
                  <a:solidFill>
                    <a:prstClr val="white"/>
                  </a:solidFill>
                </a:endParaRPr>
              </a:p>
              <a:p>
                <a:endParaRPr lang="en-US" sz="2400" dirty="0">
                  <a:solidFill>
                    <a:prstClr val="white"/>
                  </a:solidFill>
                </a:endParaRPr>
              </a:p>
              <a:p>
                <a:r>
                  <a:rPr lang="en-US" sz="2400" dirty="0" smtClean="0">
                    <a:solidFill>
                      <a:prstClr val="white"/>
                    </a:solidFill>
                  </a:rPr>
                  <a:t>“How </a:t>
                </a:r>
                <a:r>
                  <a:rPr lang="en-US" sz="2400" dirty="0">
                    <a:solidFill>
                      <a:prstClr val="white"/>
                    </a:solidFill>
                  </a:rPr>
                  <a:t>does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CAF0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CAF0A"/>
                            </a:solidFill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CAF0A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prstClr val="white"/>
                    </a:solidFill>
                  </a:rPr>
                  <a:t> compare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CCAF0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CCAF0A"/>
                            </a:solidFill>
                            <a:latin typeface="Cambria Math"/>
                            <a:ea typeface="Cambria Math"/>
                          </a:rPr>
                          <m:t>𝟑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CCAF0A"/>
                            </a:solidFill>
                            <a:latin typeface="Cambria Math"/>
                            <a:ea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prstClr val="white"/>
                    </a:solidFill>
                  </a:rPr>
                  <a:t> </a:t>
                </a:r>
                <a:r>
                  <a:rPr lang="en-US" sz="2400" dirty="0" smtClean="0">
                    <a:solidFill>
                      <a:prstClr val="white"/>
                    </a:solidFill>
                  </a:rPr>
                  <a:t>?”</a:t>
                </a:r>
                <a:endParaRPr lang="en-US" sz="2400" dirty="0">
                  <a:solidFill>
                    <a:prstClr val="white"/>
                  </a:solidFill>
                </a:endParaRPr>
              </a:p>
              <a:p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533" y="3677041"/>
                <a:ext cx="8458200" cy="2723759"/>
              </a:xfrm>
              <a:prstGeom prst="rect">
                <a:avLst/>
              </a:prstGeom>
              <a:blipFill rotWithShape="0">
                <a:blip r:embed="rId7"/>
                <a:stretch>
                  <a:fillRect l="-1081" t="-1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4876800" y="2514600"/>
            <a:ext cx="609600" cy="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836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28"/>
    </mc:Choice>
    <mc:Fallback xmlns="">
      <p:transition spd="slow" advTm="38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5344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  <a:latin typeface="+mn-lt"/>
              </a:rPr>
              <a:t>Bridging the Gap with Prior Knowledge</a:t>
            </a:r>
            <a:endParaRPr lang="en-US" sz="3200" dirty="0">
              <a:solidFill>
                <a:schemeClr val="accent1"/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0144" y="1371600"/>
                <a:ext cx="8153400" cy="1219200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 smtClean="0">
                    <a:solidFill>
                      <a:prstClr val="white"/>
                    </a:solidFill>
                  </a:rPr>
                  <a:t>Given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𝟏𝟓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prstClr val="white"/>
                    </a:solidFill>
                  </a:rPr>
                  <a:t>, “What part of </a:t>
                </a:r>
                <a:r>
                  <a:rPr lang="en-US" sz="2800" b="1" dirty="0" smtClean="0">
                    <a:solidFill>
                      <a:schemeClr val="accent2"/>
                    </a:solidFill>
                  </a:rPr>
                  <a:t>30</a:t>
                </a:r>
                <a:r>
                  <a:rPr lang="en-US" sz="2800" dirty="0" smtClean="0">
                    <a:solidFill>
                      <a:prstClr val="white"/>
                    </a:solidFill>
                  </a:rPr>
                  <a:t> is </a:t>
                </a:r>
                <a:r>
                  <a:rPr lang="en-US" sz="2800" b="1" dirty="0" smtClean="0">
                    <a:solidFill>
                      <a:schemeClr val="accent1"/>
                    </a:solidFill>
                  </a:rPr>
                  <a:t>15</a:t>
                </a:r>
                <a:r>
                  <a:rPr lang="en-US" sz="2800" dirty="0" smtClean="0">
                    <a:solidFill>
                      <a:prstClr val="white"/>
                    </a:solidFill>
                  </a:rPr>
                  <a:t>?” </a:t>
                </a:r>
                <a:endParaRPr lang="en-US" sz="2800" dirty="0" smtClean="0">
                  <a:solidFill>
                    <a:prstClr val="white"/>
                  </a:solidFill>
                </a:endParaRPr>
              </a:p>
              <a:p>
                <a:pPr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prstClr val="white"/>
                    </a:solidFill>
                  </a:rPr>
                  <a:t>H</a:t>
                </a:r>
                <a:r>
                  <a:rPr lang="en-US" sz="2800" dirty="0" smtClean="0">
                    <a:solidFill>
                      <a:prstClr val="white"/>
                    </a:solidFill>
                  </a:rPr>
                  <a:t>ow does </a:t>
                </a:r>
                <a:r>
                  <a:rPr lang="en-US" sz="2800" b="1" dirty="0" smtClean="0">
                    <a:solidFill>
                      <a:schemeClr val="accent1"/>
                    </a:solidFill>
                  </a:rPr>
                  <a:t>15</a:t>
                </a:r>
                <a:r>
                  <a:rPr lang="en-US" sz="2800" dirty="0" smtClean="0">
                    <a:solidFill>
                      <a:prstClr val="white"/>
                    </a:solidFill>
                  </a:rPr>
                  <a:t> compare to </a:t>
                </a:r>
                <a:r>
                  <a:rPr lang="en-US" sz="2800" b="1" dirty="0">
                    <a:solidFill>
                      <a:schemeClr val="accent2"/>
                    </a:solidFill>
                  </a:rPr>
                  <a:t>3</a:t>
                </a:r>
                <a:r>
                  <a:rPr lang="en-US" sz="2800" b="1" dirty="0" smtClean="0">
                    <a:solidFill>
                      <a:schemeClr val="accent2"/>
                    </a:solidFill>
                  </a:rPr>
                  <a:t>0</a:t>
                </a:r>
                <a:r>
                  <a:rPr lang="en-US" sz="2800" dirty="0" smtClean="0">
                    <a:solidFill>
                      <a:prstClr val="white"/>
                    </a:solidFill>
                  </a:rPr>
                  <a:t>?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white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white"/>
                  </a:solidFill>
                </a:endParaRPr>
              </a:p>
              <a:p>
                <a:pPr marL="36576" indent="0">
                  <a:buNone/>
                </a:pPr>
                <a:endParaRPr lang="en-US" sz="2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0144" y="1371600"/>
                <a:ext cx="8153400" cy="1219200"/>
              </a:xfrm>
              <a:blipFill rotWithShape="0">
                <a:blip r:embed="rId4"/>
                <a:stretch>
                  <a:fillRect l="-449" b="-89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88244" y="42672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6EA0B0"/>
                </a:solidFill>
              </a:rPr>
              <a:t>15</a:t>
            </a:r>
            <a:r>
              <a:rPr lang="en-US" sz="2800" dirty="0" smtClean="0">
                <a:solidFill>
                  <a:prstClr val="white"/>
                </a:solidFill>
              </a:rPr>
              <a:t> is one-half of </a:t>
            </a:r>
            <a:r>
              <a:rPr lang="en-US" sz="2800" dirty="0" smtClean="0">
                <a:solidFill>
                  <a:srgbClr val="CCAF0A"/>
                </a:solidFill>
              </a:rPr>
              <a:t>30</a:t>
            </a:r>
            <a:r>
              <a:rPr lang="en-US" sz="2800" dirty="0" smtClean="0">
                <a:solidFill>
                  <a:prstClr val="white"/>
                </a:solidFill>
              </a:rPr>
              <a:t>.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6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42"/>
    </mc:Choice>
    <mc:Fallback xmlns="">
      <p:transition spd="slow" advTm="32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47800" y="533400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Recalling the Questions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62000" y="1752600"/>
                <a:ext cx="7772400" cy="791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3200" dirty="0" smtClean="0"/>
                  <a:t>What part of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 smtClean="0"/>
                  <a:t>  is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752600"/>
                <a:ext cx="7772400" cy="791242"/>
              </a:xfrm>
              <a:prstGeom prst="rect">
                <a:avLst/>
              </a:prstGeom>
              <a:blipFill rotWithShape="0">
                <a:blip r:embed="rId5"/>
                <a:stretch>
                  <a:fillRect l="-1804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81878" y="3124200"/>
                <a:ext cx="7315200" cy="791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3200" dirty="0" smtClean="0"/>
                  <a:t>How does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 smtClean="0"/>
                  <a:t> compare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 smtClean="0"/>
                  <a:t>?  </a:t>
                </a:r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78" y="3124200"/>
                <a:ext cx="7315200" cy="791242"/>
              </a:xfrm>
              <a:prstGeom prst="rect">
                <a:avLst/>
              </a:prstGeom>
              <a:blipFill rotWithShape="0">
                <a:blip r:embed="rId6"/>
                <a:stretch>
                  <a:fillRect l="-1917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690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93"/>
    </mc:Choice>
    <mc:Fallback xmlns="">
      <p:transition spd="slow" advTm="14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914400" y="533400"/>
                <a:ext cx="7467600" cy="715962"/>
              </a:xfrm>
            </p:spPr>
            <p:txBody>
              <a:bodyPr>
                <a:normAutofit fontScale="90000"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32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3200" b="1" i="1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𝟑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sz="32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200" b="1" i="1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𝟒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3200" dirty="0" smtClean="0">
                    <a:solidFill>
                      <a:schemeClr val="accent1"/>
                    </a:solidFill>
                    <a:latin typeface="+mn-lt"/>
                  </a:rPr>
                  <a:t>        </a:t>
                </a:r>
                <a:r>
                  <a:rPr lang="en-US" sz="3200" dirty="0" smtClean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Region Model</a:t>
                </a:r>
                <a:endParaRPr lang="en-US" sz="3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14400" y="533400"/>
                <a:ext cx="7467600" cy="715962"/>
              </a:xfrm>
              <a:blipFill rotWithShape="0">
                <a:blip r:embed="rId6"/>
                <a:stretch>
                  <a:fillRect t="-24786" b="-24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534399" cy="1752600"/>
          </a:xfrm>
        </p:spPr>
        <p:txBody>
          <a:bodyPr/>
          <a:lstStyle/>
          <a:p>
            <a:pPr marL="36576" indent="0">
              <a:buNone/>
            </a:pPr>
            <a:endParaRPr lang="en-US" dirty="0" smtClean="0"/>
          </a:p>
          <a:p>
            <a:pPr marL="36576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8" t="34305" r="13704" b="14954"/>
          <a:stretch/>
        </p:blipFill>
        <p:spPr bwMode="auto">
          <a:xfrm>
            <a:off x="561622" y="2133600"/>
            <a:ext cx="3409245" cy="309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0344" y="55626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5400" b="1" dirty="0" smtClean="0">
                <a:solidFill>
                  <a:schemeClr val="accent1"/>
                </a:solidFill>
              </a:rPr>
              <a:t>1</a:t>
            </a:r>
            <a:endParaRPr lang="en-US" sz="54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189254" y="5499015"/>
                <a:ext cx="2819400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“whole”</a:t>
                </a:r>
                <a:endParaRPr lang="en-US" sz="28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54" y="5499015"/>
                <a:ext cx="2819400" cy="712631"/>
              </a:xfrm>
              <a:prstGeom prst="rect">
                <a:avLst/>
              </a:prstGeom>
              <a:blipFill rotWithShape="0">
                <a:blip r:embed="rId8"/>
                <a:stretch>
                  <a:fillRect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21667" t="26251" r="23333" b="33749"/>
          <a:stretch/>
        </p:blipFill>
        <p:spPr>
          <a:xfrm>
            <a:off x="5029200" y="2133600"/>
            <a:ext cx="3139508" cy="304437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648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71"/>
    </mc:Choice>
    <mc:Fallback xmlns="">
      <p:transition spd="slow" advTm="22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914400" y="533400"/>
                <a:ext cx="7467600" cy="715962"/>
              </a:xfrm>
            </p:spPr>
            <p:txBody>
              <a:bodyPr>
                <a:normAutofit fontScale="90000"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32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sz="3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32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𝟒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accent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14400" y="533400"/>
                <a:ext cx="7467600" cy="715962"/>
              </a:xfrm>
              <a:blipFill rotWithShape="1">
                <a:blip r:embed="rId5"/>
                <a:stretch>
                  <a:fillRect t="-47009" b="-52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534399" cy="1752600"/>
          </a:xfrm>
        </p:spPr>
        <p:txBody>
          <a:bodyPr/>
          <a:lstStyle/>
          <a:p>
            <a:pPr marL="36576" indent="0">
              <a:buNone/>
            </a:pPr>
            <a:endParaRPr lang="en-US" dirty="0" smtClean="0"/>
          </a:p>
          <a:p>
            <a:pPr marL="36576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8" t="34305" r="13704" b="14954"/>
          <a:stretch/>
        </p:blipFill>
        <p:spPr bwMode="auto">
          <a:xfrm>
            <a:off x="561622" y="2133600"/>
            <a:ext cx="3409245" cy="309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0344" y="55626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sz="5400" b="1" dirty="0" smtClean="0">
                <a:solidFill>
                  <a:srgbClr val="6EA0B0"/>
                </a:solidFill>
              </a:rPr>
              <a:t>1</a:t>
            </a:r>
            <a:endParaRPr lang="en-US" sz="5400" b="1" dirty="0">
              <a:solidFill>
                <a:srgbClr val="6EA0B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562600" y="5584145"/>
                <a:ext cx="281940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6EA0B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6EA0B0"/>
                            </a:solidFill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6EA0B0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sz="2800" dirty="0" smtClean="0">
                    <a:solidFill>
                      <a:schemeClr val="accent1"/>
                    </a:solidFill>
                  </a:rPr>
                  <a:t>“part”</a:t>
                </a:r>
                <a:endParaRPr lang="en-US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5584145"/>
                <a:ext cx="2819400" cy="703782"/>
              </a:xfrm>
              <a:prstGeom prst="rect">
                <a:avLst/>
              </a:prstGeom>
              <a:blipFill rotWithShape="0">
                <a:blip r:embed="rId7"/>
                <a:stretch>
                  <a:fillRect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28935" r="13210" b="20324"/>
          <a:stretch/>
        </p:blipFill>
        <p:spPr bwMode="auto">
          <a:xfrm>
            <a:off x="4869940" y="2133585"/>
            <a:ext cx="3544717" cy="309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84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8"/>
    </mc:Choice>
    <mc:Fallback xmlns="">
      <p:transition spd="slow" advTm="14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228600"/>
                <a:ext cx="7467600" cy="1143000"/>
              </a:xfrm>
            </p:spPr>
            <p:txBody>
              <a:bodyPr>
                <a:normAutofit fontScale="9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32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sz="32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32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𝟒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228600"/>
                <a:ext cx="7467600" cy="1143000"/>
              </a:xfrm>
              <a:blipFill rotWithShape="1">
                <a:blip r:embed="rId4"/>
                <a:stretch>
                  <a:fillRect t="-10695" b="-14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8572" t="38723" r="29797" b="25921"/>
          <a:stretch/>
        </p:blipFill>
        <p:spPr>
          <a:xfrm>
            <a:off x="685800" y="2160104"/>
            <a:ext cx="2667000" cy="2435087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8333" t="23750" r="26667" b="36250"/>
          <a:stretch/>
        </p:blipFill>
        <p:spPr>
          <a:xfrm>
            <a:off x="5410200" y="2160104"/>
            <a:ext cx="2656388" cy="2575891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  <a:reflection endPos="0" dist="50800" dir="5400000" sy="-100000" algn="bl" rotWithShape="0"/>
            <a:softEdge rad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44286" y="5372809"/>
                <a:ext cx="2819400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“whole”</a:t>
                </a:r>
                <a:endParaRPr lang="en-US" sz="28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5372809"/>
                <a:ext cx="2819400" cy="712631"/>
              </a:xfrm>
              <a:prstGeom prst="rect">
                <a:avLst/>
              </a:prstGeom>
              <a:blipFill rotWithShape="0">
                <a:blip r:embed="rId7"/>
                <a:stretch>
                  <a:fillRect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257800" y="5486397"/>
                <a:ext cx="3514616" cy="7037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What part of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/>
                  <a:t> 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5486397"/>
                <a:ext cx="3514616" cy="703782"/>
              </a:xfrm>
              <a:prstGeom prst="rect">
                <a:avLst/>
              </a:prstGeom>
              <a:blipFill rotWithShape="0">
                <a:blip r:embed="rId8"/>
                <a:stretch>
                  <a:fillRect l="-3646"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64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23"/>
    </mc:Choice>
    <mc:Fallback>
      <p:transition spd="slow" advTm="28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85800" y="332449"/>
                <a:ext cx="7772400" cy="962951"/>
              </a:xfr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C000"/>
                              </a:solidFill>
                              <a:effectLst>
                                <a:glow rad="38100">
                                  <a:schemeClr val="bg1">
                                    <a:lumMod val="65000"/>
                                    <a:lumOff val="35000"/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800" b="1" i="1">
                                  <a:solidFill>
                                    <a:srgbClr val="FFC000"/>
                                  </a:solidFill>
                                  <a:effectLst>
                                    <a:glow rad="38100">
                                      <a:schemeClr val="bg1">
                                        <a:lumMod val="65000"/>
                                        <a:lumOff val="35000"/>
                                        <a:alpha val="40000"/>
                                      </a:schemeClr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>
                                  <a:solidFill>
                                    <a:srgbClr val="FFC000"/>
                                  </a:solidFill>
                                  <a:effectLst>
                                    <a:glow rad="38100">
                                      <a:schemeClr val="bg1">
                                        <a:lumMod val="65000"/>
                                        <a:lumOff val="35000"/>
                                        <a:alpha val="40000"/>
                                      </a:schemeClr>
                                    </a:glow>
                                  </a:effectLst>
                                  <a:latin typeface="Cambria Math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2800" b="1" i="1">
                                  <a:solidFill>
                                    <a:srgbClr val="FFC000"/>
                                  </a:solidFill>
                                  <a:effectLst>
                                    <a:glow rad="38100">
                                      <a:schemeClr val="bg1">
                                        <a:lumMod val="65000"/>
                                        <a:lumOff val="35000"/>
                                        <a:alpha val="40000"/>
                                      </a:schemeClr>
                                    </a:glow>
                                  </a:effectLst>
                                  <a:latin typeface="Cambria Math"/>
                                </a:rPr>
                                <m:t>𝟑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sz="2800" b="1" i="1">
                                  <a:solidFill>
                                    <a:srgbClr val="FFC000"/>
                                  </a:solidFill>
                                  <a:effectLst>
                                    <a:glow rad="38100">
                                      <a:schemeClr val="bg1">
                                        <a:lumMod val="65000"/>
                                        <a:lumOff val="35000"/>
                                        <a:alpha val="40000"/>
                                      </a:schemeClr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>
                                  <a:solidFill>
                                    <a:srgbClr val="FFC000"/>
                                  </a:solidFill>
                                  <a:effectLst>
                                    <a:glow rad="38100">
                                      <a:schemeClr val="bg1">
                                        <a:lumMod val="65000"/>
                                        <a:lumOff val="35000"/>
                                        <a:alpha val="40000"/>
                                      </a:schemeClr>
                                    </a:glow>
                                  </a:effectLst>
                                  <a:latin typeface="Cambria Math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2800" b="1" i="1">
                                  <a:solidFill>
                                    <a:srgbClr val="FFC000"/>
                                  </a:solidFill>
                                  <a:effectLst>
                                    <a:glow rad="38100">
                                      <a:schemeClr val="bg1">
                                        <a:lumMod val="65000"/>
                                        <a:lumOff val="35000"/>
                                        <a:alpha val="40000"/>
                                      </a:schemeClr>
                                    </a:glow>
                                  </a:effectLst>
                                  <a:latin typeface="Cambria Math"/>
                                </a:rPr>
                                <m:t>𝟒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800" y="332449"/>
                <a:ext cx="7772400" cy="962951"/>
              </a:xfrm>
              <a:blipFill rotWithShape="0">
                <a:blip r:embed="rId5"/>
                <a:stretch>
                  <a:fillRect t="-24051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25307" t="28621" r="20817" b="36023"/>
          <a:stretch/>
        </p:blipFill>
        <p:spPr>
          <a:xfrm>
            <a:off x="3124200" y="1828800"/>
            <a:ext cx="3124200" cy="27336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81000" y="3657303"/>
                <a:ext cx="2209800" cy="22469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The black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of the whole </a:t>
                </a:r>
                <a:r>
                  <a:rPr lang="en-US" sz="2400" dirty="0" smtClean="0"/>
                  <a:t>covers the </a:t>
                </a:r>
                <a:r>
                  <a:rPr lang="en-US" sz="2400" dirty="0"/>
                  <a:t>brown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4 </m:t>
                        </m:r>
                      </m:den>
                    </m:f>
                  </m:oMath>
                </a14:m>
                <a:r>
                  <a:rPr lang="en-US" sz="2400" dirty="0"/>
                  <a:t> of a whole.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657303"/>
                <a:ext cx="2209800" cy="2246962"/>
              </a:xfrm>
              <a:prstGeom prst="rect">
                <a:avLst/>
              </a:prstGeom>
              <a:blipFill rotWithShape="0">
                <a:blip r:embed="rId7"/>
                <a:stretch>
                  <a:fillRect l="-4420" r="-7459" b="-5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791200" y="4780784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leftover piece is equivalent to a </a:t>
            </a:r>
            <a:r>
              <a:rPr lang="en-US" sz="3600" dirty="0" smtClean="0">
                <a:solidFill>
                  <a:srgbClr val="7030A0"/>
                </a:solidFill>
              </a:rPr>
              <a:t>purple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smtClean="0"/>
              <a:t>triangle.</a:t>
            </a:r>
            <a:endParaRPr lang="en-US" sz="24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4419600" y="3810002"/>
            <a:ext cx="1371600" cy="209426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79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5"/>
    </mc:Choice>
    <mc:Fallback xmlns="">
      <p:transition spd="slow" advTm="15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7|7.2|1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5.6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8|0.9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|3.1|1.1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6.6|1.8|6.6|37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9|3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465</TotalTime>
  <Words>118</Words>
  <Application>Microsoft Office PowerPoint</Application>
  <PresentationFormat>On-screen Show (4:3)</PresentationFormat>
  <Paragraphs>64</Paragraphs>
  <Slides>12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Cambria Math</vt:lpstr>
      <vt:lpstr>Century Gothic</vt:lpstr>
      <vt:lpstr>Franklin Gothic Book</vt:lpstr>
      <vt:lpstr>Wingdings 2</vt:lpstr>
      <vt:lpstr>Mesh</vt:lpstr>
      <vt:lpstr>Technic</vt:lpstr>
      <vt:lpstr>Fraction Division:   Using a Comparison Model</vt:lpstr>
      <vt:lpstr>PowerPoint Presentation</vt:lpstr>
      <vt:lpstr>An Alternative to the Measurement Model of Division </vt:lpstr>
      <vt:lpstr>Bridging the Gap with Prior Knowledge</vt:lpstr>
      <vt:lpstr>PowerPoint Presentation</vt:lpstr>
      <vt:lpstr>(2/3)/(3/4)        A Region Model</vt:lpstr>
      <vt:lpstr>(2/3)/(3/4)</vt:lpstr>
      <vt:lpstr>(2/3)/(3/4)</vt:lpstr>
      <vt:lpstr>(2/3)/(3/4)</vt:lpstr>
      <vt:lpstr>PowerPoint Presentation</vt:lpstr>
      <vt:lpstr>(2/3)/(3/4)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Fraction Division – Partitive Model</dc:title>
  <dc:creator>csu</dc:creator>
  <cp:lastModifiedBy>csu</cp:lastModifiedBy>
  <cp:revision>78</cp:revision>
  <dcterms:created xsi:type="dcterms:W3CDTF">2015-10-28T16:57:13Z</dcterms:created>
  <dcterms:modified xsi:type="dcterms:W3CDTF">2016-04-21T16:54:28Z</dcterms:modified>
</cp:coreProperties>
</file>