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notesMasterIdLst>
    <p:notesMasterId r:id="rId11"/>
  </p:notesMasterIdLst>
  <p:sldIdLst>
    <p:sldId id="256" r:id="rId2"/>
    <p:sldId id="264" r:id="rId3"/>
    <p:sldId id="265" r:id="rId4"/>
    <p:sldId id="259" r:id="rId5"/>
    <p:sldId id="260" r:id="rId6"/>
    <p:sldId id="266" r:id="rId7"/>
    <p:sldId id="261" r:id="rId8"/>
    <p:sldId id="262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1BB42-C559-401E-8573-390B53305763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8D4AB-1186-40AC-9924-DE23247AF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8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division: 9 is ¼ of some number; partitive; ¼ of</a:t>
            </a:r>
            <a:r>
              <a:rPr lang="en-US" baseline="0" dirty="0" smtClean="0"/>
              <a:t> a group of 1 whole is equal to 9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Multiply both quantities by 4</a:t>
            </a:r>
          </a:p>
          <a:p>
            <a:endParaRPr lang="en-US" dirty="0" smtClean="0"/>
          </a:p>
          <a:p>
            <a:r>
              <a:rPr lang="en-US" dirty="0" smtClean="0"/>
              <a:t>Set up</a:t>
            </a:r>
            <a:r>
              <a:rPr lang="en-US" baseline="0" dirty="0" smtClean="0"/>
              <a:t> result as a proportion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EF245-7F26-4136-95D6-4BAFA878BB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0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B9EBBA-996F-894A-B54A-D6246ED52CEA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35421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0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3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9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FA1846-DA80-1C48-A609-854EA85C59AD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67706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57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9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6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6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F5E60-9974-AC48-9591-99C2BB44B7CF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589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C79C5D-2A6F-F04D-97DA-BEF2467B64E4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876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464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12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8.m4a"/><Relationship Id="rId7" Type="http://schemas.openxmlformats.org/officeDocument/2006/relationships/image" Target="../media/image2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731" y="1074573"/>
            <a:ext cx="10572000" cy="2971051"/>
          </a:xfrm>
        </p:spPr>
        <p:txBody>
          <a:bodyPr/>
          <a:lstStyle/>
          <a:p>
            <a:r>
              <a:rPr lang="en-US" dirty="0" smtClean="0"/>
              <a:t>Fraction Division: A Partitive 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0"/>
    </mc:Choice>
    <mc:Fallback xmlns="">
      <p:transition spd="slow" advTm="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179294"/>
            <a:ext cx="10353761" cy="74816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Partitive Division</a:t>
            </a:r>
            <a:endParaRPr lang="en-US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979" y="4904574"/>
            <a:ext cx="11238931" cy="2231240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2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group or how many is in each group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A.K.A. the </a:t>
            </a:r>
            <a:r>
              <a:rPr lang="en-US" sz="2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quotient</a:t>
            </a:r>
            <a:endParaRPr lang="en-US" sz="2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900" dirty="0"/>
          </a:p>
        </p:txBody>
      </p:sp>
      <p:sp>
        <p:nvSpPr>
          <p:cNvPr id="6" name="TextBox 5"/>
          <p:cNvSpPr txBox="1"/>
          <p:nvPr/>
        </p:nvSpPr>
        <p:spPr>
          <a:xfrm>
            <a:off x="743979" y="2514821"/>
            <a:ext cx="11112354" cy="228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lnSpc>
                <a:spcPct val="120000"/>
              </a:lnSpc>
              <a:spcBef>
                <a:spcPts val="10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nown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number </a:t>
            </a: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groups</a:t>
            </a:r>
          </a:p>
          <a:p>
            <a:pPr marL="914400" lvl="1" indent="-457200" defTabSz="914400">
              <a:lnSpc>
                <a:spcPct val="120000"/>
              </a:lnSpc>
              <a:spcBef>
                <a:spcPts val="10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sharing/distributing </a:t>
            </a:r>
            <a:r>
              <a:rPr lang="en-US" sz="2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dividend among </a:t>
            </a: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known number of groups</a:t>
            </a:r>
          </a:p>
          <a:p>
            <a:pPr marL="1371600" lvl="2" indent="-457200" defTabSz="914400">
              <a:lnSpc>
                <a:spcPct val="120000"/>
              </a:lnSpc>
              <a:spcBef>
                <a:spcPts val="1000"/>
              </a:spcBef>
              <a:buSzPct val="15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A.K.A. the </a:t>
            </a:r>
            <a:r>
              <a:rPr lang="en-US" sz="2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divisor</a:t>
            </a:r>
          </a:p>
          <a:p>
            <a:pPr marL="457200" lvl="0" indent="-457200" defTabSz="914400">
              <a:lnSpc>
                <a:spcPct val="120000"/>
              </a:lnSpc>
              <a:spcBef>
                <a:spcPts val="1000"/>
              </a:spcBef>
              <a:buSzPct val="150000"/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806" y="1213959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Given some </a:t>
            </a:r>
            <a:r>
              <a:rPr lang="en-US" sz="3200" dirty="0">
                <a:solidFill>
                  <a:schemeClr val="accent1"/>
                </a:solidFill>
              </a:rPr>
              <a:t>starting </a:t>
            </a:r>
            <a:r>
              <a:rPr lang="en-US" sz="3200" dirty="0" smtClean="0">
                <a:solidFill>
                  <a:schemeClr val="accent1"/>
                </a:solidFill>
              </a:rPr>
              <a:t>amount or </a:t>
            </a:r>
            <a:r>
              <a:rPr lang="en-US" sz="3200" i="1" dirty="0" smtClean="0">
                <a:solidFill>
                  <a:schemeClr val="accent1"/>
                </a:solidFill>
              </a:rPr>
              <a:t>dividend</a:t>
            </a:r>
            <a:r>
              <a:rPr lang="en-US" sz="3200" dirty="0" smtClean="0">
                <a:solidFill>
                  <a:schemeClr val="accent1"/>
                </a:solidFill>
              </a:rPr>
              <a:t>…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3291">
            <a:off x="9275782" y="546201"/>
            <a:ext cx="2552700" cy="1790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7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3"/>
    </mc:Choice>
    <mc:Fallback xmlns="">
      <p:transition spd="slow" advTm="40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1" y="141980"/>
            <a:ext cx="9601200" cy="724989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</a:rPr>
              <a:t>Analyzing a Fraction Partitive Division Problem</a:t>
            </a:r>
            <a:endParaRPr lang="en-US" sz="3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>
                <a:spLocks noGrp="1"/>
              </p:cNvSpPr>
              <p:nvPr>
                <p:ph idx="1"/>
              </p:nvPr>
            </p:nvSpPr>
            <p:spPr>
              <a:xfrm>
                <a:off x="6046469" y="861284"/>
                <a:ext cx="1022895" cy="95299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 smtClean="0"/>
                  <a:t>		</a:t>
                </a:r>
              </a:p>
              <a:p>
                <a:endParaRPr lang="en-US" sz="4800" dirty="0"/>
              </a:p>
              <a:p>
                <a:endParaRPr lang="en-US" sz="4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46469" y="861284"/>
                <a:ext cx="1022895" cy="952998"/>
              </a:xfrm>
              <a:blipFill rotWithShape="0">
                <a:blip r:embed="rId5"/>
                <a:stretch>
                  <a:fillRect b="-36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2916" y="5029791"/>
            <a:ext cx="1617627" cy="1714091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76019" y="3257191"/>
                <a:ext cx="7275650" cy="1772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is the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divisor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or </a:t>
                </a:r>
                <a:r>
                  <a:rPr lang="en-US" sz="3200" dirty="0" smtClean="0">
                    <a:solidFill>
                      <a:schemeClr val="accent1"/>
                    </a:solidFill>
                  </a:rPr>
                  <a:t>number of groups 			(here, though, a </a:t>
                </a:r>
                <a:r>
                  <a:rPr lang="en-US" sz="3200" b="1" i="1" u="sng" dirty="0" smtClean="0">
                    <a:solidFill>
                      <a:schemeClr val="accent1"/>
                    </a:solidFill>
                  </a:rPr>
                  <a:t>partial</a:t>
                </a:r>
                <a:r>
                  <a:rPr lang="en-US" sz="3200" dirty="0" smtClean="0">
                    <a:solidFill>
                      <a:schemeClr val="accent1"/>
                    </a:solidFill>
                  </a:rPr>
                  <a:t> group)</a:t>
                </a:r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19" y="3257191"/>
                <a:ext cx="7275650" cy="177260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5708" y="4820787"/>
                <a:ext cx="8529103" cy="17726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3"/>
                <a:r>
                  <a:rPr lang="en-US" sz="2700" dirty="0" smtClean="0">
                    <a:solidFill>
                      <a:schemeClr val="accent1"/>
                    </a:solidFill>
                  </a:rPr>
                  <a:t>- </a:t>
                </a:r>
                <a:r>
                  <a:rPr lang="en-US" sz="3200" dirty="0" smtClean="0">
                    <a:solidFill>
                      <a:schemeClr val="accent1"/>
                    </a:solidFill>
                  </a:rPr>
                  <a:t>The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value we have, 9, is equivalent to </a:t>
                </a:r>
              </a:p>
              <a:p>
                <a:pPr marL="1444752" lvl="3" indent="0">
                  <a:buNone/>
                </a:pPr>
                <a:r>
                  <a:rPr lang="en-US" sz="3200" dirty="0">
                    <a:solidFill>
                      <a:schemeClr val="accent1"/>
                    </a:solidFill>
                  </a:rPr>
                  <a:t>one-fourth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) of some </a:t>
                </a:r>
                <a:r>
                  <a:rPr lang="en-US" sz="3200" dirty="0" smtClean="0">
                    <a:solidFill>
                      <a:schemeClr val="accent1"/>
                    </a:solidFill>
                  </a:rPr>
                  <a:t>unknown whole, or </a:t>
                </a:r>
                <a:r>
                  <a:rPr lang="en-US" sz="3200" b="1" dirty="0" smtClean="0">
                    <a:solidFill>
                      <a:schemeClr val="accent1"/>
                    </a:solidFill>
                  </a:rPr>
                  <a:t>quotient</a:t>
                </a:r>
                <a:r>
                  <a:rPr lang="en-US" sz="3200" dirty="0" smtClean="0">
                    <a:solidFill>
                      <a:schemeClr val="accent1"/>
                    </a:solidFill>
                  </a:rPr>
                  <a:t>.</a:t>
                </a:r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08" y="4820787"/>
                <a:ext cx="8529103" cy="1772601"/>
              </a:xfrm>
              <a:prstGeom prst="rect">
                <a:avLst/>
              </a:prstGeom>
              <a:blipFill rotWithShape="0">
                <a:blip r:embed="rId8"/>
                <a:stretch>
                  <a:fillRect t="-4124"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176019" y="2434366"/>
            <a:ext cx="715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1"/>
                </a:solidFill>
              </a:rPr>
              <a:t>9 is the </a:t>
            </a:r>
            <a:r>
              <a:rPr lang="en-US" sz="3200" b="1" dirty="0">
                <a:solidFill>
                  <a:schemeClr val="accent1"/>
                </a:solidFill>
              </a:rPr>
              <a:t>dividend</a:t>
            </a:r>
            <a:r>
              <a:rPr lang="en-US" sz="3200" dirty="0">
                <a:solidFill>
                  <a:schemeClr val="accent1"/>
                </a:solidFill>
              </a:rPr>
              <a:t> or starting amount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6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8"/>
    </mc:Choice>
    <mc:Fallback xmlns="">
      <p:transition spd="slow" advTm="3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09800" y="152400"/>
                <a:ext cx="7467600" cy="1143000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09800" y="152400"/>
                <a:ext cx="7467600" cy="1143000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18903" y="1212839"/>
                <a:ext cx="10816046" cy="1853057"/>
              </a:xfrm>
            </p:spPr>
            <p:txBody>
              <a:bodyPr>
                <a:normAutofit/>
              </a:bodyPr>
              <a:lstStyle/>
              <a:p>
                <a:endParaRPr lang="en-US" sz="2400" dirty="0" smtClean="0"/>
              </a:p>
              <a:p>
                <a:r>
                  <a:rPr lang="en-US" sz="2400" dirty="0">
                    <a:solidFill>
                      <a:schemeClr val="accent1"/>
                    </a:solidFill>
                  </a:rPr>
                  <a:t>Interpretation: 9 is 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the size of one-fourth 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 smtClean="0">
                    <a:solidFill>
                      <a:schemeClr val="accent1"/>
                    </a:solidFill>
                  </a:rPr>
                  <a:t>of a group</a:t>
                </a:r>
              </a:p>
              <a:p>
                <a:r>
                  <a:rPr lang="en-US" sz="2400" dirty="0" smtClean="0">
                    <a:solidFill>
                      <a:schemeClr val="accent1"/>
                    </a:solidFill>
                  </a:rPr>
                  <a:t>Our quotient will be the size of the </a:t>
                </a:r>
                <a:r>
                  <a:rPr lang="en-US" sz="2400" i="1" u="sng" dirty="0" smtClean="0">
                    <a:solidFill>
                      <a:schemeClr val="accent1"/>
                    </a:solidFill>
                  </a:rPr>
                  <a:t>whole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 group, our unknown information</a:t>
                </a:r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8903" y="1212839"/>
                <a:ext cx="10816046" cy="1853057"/>
              </a:xfrm>
              <a:blipFill rotWithShape="0">
                <a:blip r:embed="rId7"/>
                <a:stretch>
                  <a:fillRect l="-7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877589" y="3223780"/>
            <a:ext cx="1061421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77589" y="3918967"/>
            <a:ext cx="1061421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09170" y="3918967"/>
            <a:ext cx="1061421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21922" y="3918967"/>
            <a:ext cx="1061421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957766" y="3917174"/>
            <a:ext cx="1061421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32813" y="3258470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32813" y="3912709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04749" y="3912708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39641" y="3892044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44295" y="3892044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196674" y="5295346"/>
                <a:ext cx="10488806" cy="613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accent1"/>
                    </a:solidFill>
                  </a:rPr>
                  <a:t>Conventional Related Multiplication Problem: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=36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674" y="5295346"/>
                <a:ext cx="10488806" cy="613117"/>
              </a:xfrm>
              <a:prstGeom prst="rect">
                <a:avLst/>
              </a:prstGeom>
              <a:blipFill rotWithShape="0">
                <a:blip r:embed="rId8"/>
                <a:stretch>
                  <a:fillRect l="-755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215711" y="6101037"/>
                <a:ext cx="8462554" cy="613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accent1"/>
                    </a:solidFill>
                  </a:rPr>
                  <a:t>Conceptual Related Multiplication Problem: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accent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711" y="6101037"/>
                <a:ext cx="8462554" cy="613117"/>
              </a:xfrm>
              <a:prstGeom prst="rect">
                <a:avLst/>
              </a:prstGeom>
              <a:blipFill rotWithShape="0">
                <a:blip r:embed="rId9"/>
                <a:stretch>
                  <a:fillRect l="-936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2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58"/>
    </mc:Choice>
    <mc:Fallback xmlns="">
      <p:transition spd="slow" advTm="7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473234" y="26126"/>
                <a:ext cx="7467600" cy="934767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73234" y="26126"/>
                <a:ext cx="7467600" cy="934767"/>
              </a:xfrm>
              <a:blipFill rotWithShape="0">
                <a:blip r:embed="rId5"/>
                <a:stretch>
                  <a:fillRect t="-1948" b="-6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249190" y="2030610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8" name="Rectangle 7"/>
          <p:cNvSpPr/>
          <p:nvPr/>
        </p:nvSpPr>
        <p:spPr>
          <a:xfrm>
            <a:off x="3932968" y="2030610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9" name="Rectangle 8"/>
          <p:cNvSpPr/>
          <p:nvPr/>
        </p:nvSpPr>
        <p:spPr>
          <a:xfrm>
            <a:off x="6664316" y="2030610"/>
            <a:ext cx="2731348" cy="1400042"/>
          </a:xfrm>
          <a:prstGeom prst="rect">
            <a:avLst/>
          </a:prstGeom>
          <a:solidFill>
            <a:schemeClr val="accent2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3695793" y="1258070"/>
            <a:ext cx="717368" cy="5124543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11" name="TextBox 10"/>
          <p:cNvSpPr txBox="1"/>
          <p:nvPr/>
        </p:nvSpPr>
        <p:spPr>
          <a:xfrm>
            <a:off x="3741336" y="4045382"/>
            <a:ext cx="47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8</a:t>
            </a:r>
            <a:endParaRPr lang="en-US" sz="6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37735" y="644360"/>
            <a:ext cx="515614" cy="1370748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152401" y="628857"/>
            <a:ext cx="653048" cy="1370748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45248" y="2214327"/>
            <a:ext cx="796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2"/>
                </a:solidFill>
              </a:rPr>
              <a:t>4</a:t>
            </a:r>
            <a:endParaRPr lang="en-US" sz="66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0075" y="2213415"/>
            <a:ext cx="796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</a:t>
            </a:r>
            <a:endParaRPr lang="en-US" sz="6600" dirty="0"/>
          </a:p>
        </p:txBody>
      </p:sp>
      <p:sp>
        <p:nvSpPr>
          <p:cNvPr id="25" name="TextBox 24"/>
          <p:cNvSpPr txBox="1"/>
          <p:nvPr/>
        </p:nvSpPr>
        <p:spPr>
          <a:xfrm>
            <a:off x="7563853" y="2176633"/>
            <a:ext cx="796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C00000"/>
                </a:solidFill>
              </a:rPr>
              <a:t>4</a:t>
            </a:r>
            <a:endParaRPr lang="en-US" sz="6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33109" y="5019399"/>
                <a:ext cx="13533320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accent1"/>
                    </a:solidFill>
                  </a:rPr>
                  <a:t>Conventional Related Multiplication Problem: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=24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9" y="5019399"/>
                <a:ext cx="13533320" cy="788742"/>
              </a:xfrm>
              <a:prstGeom prst="rect">
                <a:avLst/>
              </a:prstGeom>
              <a:blipFill rotWithShape="0">
                <a:blip r:embed="rId6"/>
                <a:stretch>
                  <a:fillRect l="-1036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33109" y="5808141"/>
                <a:ext cx="10918921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accent1"/>
                    </a:solidFill>
                  </a:rPr>
                  <a:t>Conceptual Related Multiplication Problem: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24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9" y="5808141"/>
                <a:ext cx="10918921" cy="788742"/>
              </a:xfrm>
              <a:prstGeom prst="rect">
                <a:avLst/>
              </a:prstGeom>
              <a:blipFill rotWithShape="0">
                <a:blip r:embed="rId7"/>
                <a:stretch>
                  <a:fillRect l="-1284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27"/>
    </mc:Choice>
    <mc:Fallback xmlns="">
      <p:transition spd="slow" advTm="6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9" grpId="0"/>
      <p:bldP spid="20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9653" y="2551047"/>
                <a:ext cx="9749455" cy="39245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×8=24</m:t>
                    </m:r>
                  </m:oMath>
                </a14:m>
                <a:endParaRPr lang="en-US" sz="4400" dirty="0" smtClean="0">
                  <a:solidFill>
                    <a:schemeClr val="accent1"/>
                  </a:solidFill>
                </a:endParaRPr>
              </a:p>
              <a:p>
                <a:pPr marL="530352" lvl="1" indent="0">
                  <a:buNone/>
                </a:pPr>
                <a:r>
                  <a:rPr lang="en-US" sz="4400" i="0" dirty="0" smtClean="0">
                    <a:solidFill>
                      <a:schemeClr val="accent1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4400" b="0" dirty="0" smtClean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= </a:t>
                </a:r>
                <a:r>
                  <a:rPr lang="en-US" sz="4400" b="0" i="0" dirty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24</a:t>
                </a:r>
                <a:endParaRPr lang="en-US" sz="4400" b="0" dirty="0" smtClean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30352" lvl="1" indent="0">
                  <a:buNone/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  <m:r>
                      <a:rPr lang="en-US" sz="4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i="0" dirty="0" smtClean="0">
                    <a:solidFill>
                      <a:schemeClr val="accent1"/>
                    </a:solidFill>
                  </a:rPr>
                  <a:t> (8) </a:t>
                </a:r>
              </a:p>
              <a:p>
                <a:pPr marL="530352" lvl="1" indent="0">
                  <a:buNone/>
                </a:pPr>
                <a:r>
                  <a:rPr lang="en-US" sz="4400" i="0" dirty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8   + 4   = 12</a:t>
                </a:r>
                <a:endParaRPr lang="en-US" sz="4400" i="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9653" y="2551047"/>
                <a:ext cx="9749455" cy="3924582"/>
              </a:xfrm>
              <a:blipFill rotWithShape="0">
                <a:blip r:embed="rId5"/>
                <a:stretch>
                  <a:fillRect b="-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908174" y="371626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5591952" y="371626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8323300" y="371626"/>
            <a:ext cx="2731348" cy="1400042"/>
          </a:xfrm>
          <a:prstGeom prst="rect">
            <a:avLst/>
          </a:prstGeom>
          <a:solidFill>
            <a:schemeClr val="accent2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5354777" y="-400914"/>
            <a:ext cx="717368" cy="5124543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8" name="TextBox 7"/>
          <p:cNvSpPr txBox="1"/>
          <p:nvPr/>
        </p:nvSpPr>
        <p:spPr>
          <a:xfrm>
            <a:off x="5400320" y="2386398"/>
            <a:ext cx="47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8</a:t>
            </a:r>
            <a:endParaRPr lang="en-US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4104232" y="555343"/>
            <a:ext cx="796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2"/>
                </a:solidFill>
              </a:rPr>
              <a:t>4</a:t>
            </a:r>
            <a:endParaRPr lang="en-US" sz="66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9059" y="554431"/>
            <a:ext cx="796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</a:t>
            </a:r>
            <a:endParaRPr lang="en-US" sz="6600" dirty="0"/>
          </a:p>
        </p:txBody>
      </p:sp>
      <p:sp>
        <p:nvSpPr>
          <p:cNvPr id="11" name="TextBox 10"/>
          <p:cNvSpPr txBox="1"/>
          <p:nvPr/>
        </p:nvSpPr>
        <p:spPr>
          <a:xfrm>
            <a:off x="9222837" y="517649"/>
            <a:ext cx="796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C00000"/>
                </a:solidFill>
              </a:rPr>
              <a:t>4</a:t>
            </a:r>
            <a:endParaRPr lang="en-US" sz="6600" dirty="0">
              <a:solidFill>
                <a:srgbClr val="C0000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3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8"/>
    </mc:Choice>
    <mc:Fallback xmlns="">
      <p:transition spd="slow" advTm="6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470752" y="101906"/>
                <a:ext cx="9601200" cy="1485900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70752" y="101906"/>
                <a:ext cx="9601200" cy="1485900"/>
              </a:xfrm>
              <a:blipFill rotWithShape="0">
                <a:blip r:embed="rId5"/>
                <a:stretch>
                  <a:fillRect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012782" y="1862502"/>
            <a:ext cx="2767824" cy="1438781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</p:pic>
      <p:sp>
        <p:nvSpPr>
          <p:cNvPr id="8" name="Rectangle 7"/>
          <p:cNvSpPr/>
          <p:nvPr/>
        </p:nvSpPr>
        <p:spPr>
          <a:xfrm>
            <a:off x="2619690" y="1881872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9" name="Rectangle 8"/>
          <p:cNvSpPr/>
          <p:nvPr/>
        </p:nvSpPr>
        <p:spPr>
          <a:xfrm>
            <a:off x="5303468" y="1881872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4957554" y="1011009"/>
            <a:ext cx="717368" cy="5393093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13" name="TextBox 12"/>
          <p:cNvSpPr txBox="1"/>
          <p:nvPr/>
        </p:nvSpPr>
        <p:spPr>
          <a:xfrm>
            <a:off x="5063982" y="3895882"/>
            <a:ext cx="478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3</a:t>
            </a:r>
            <a:endParaRPr lang="en-US" sz="4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57596" y="844856"/>
            <a:ext cx="515614" cy="1370748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50644" y="844856"/>
            <a:ext cx="515614" cy="1370748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47641" y="1927263"/>
                <a:ext cx="1716137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tx2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641" y="1927263"/>
                <a:ext cx="1716137" cy="1265731"/>
              </a:xfrm>
              <a:prstGeom prst="rect">
                <a:avLst/>
              </a:prstGeom>
              <a:blipFill rotWithShape="0">
                <a:blip r:embed="rId7"/>
                <a:stretch>
                  <a:fillRect l="-19217" t="-144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865864" y="1941304"/>
                <a:ext cx="1716137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tx2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864" y="1941304"/>
                <a:ext cx="1716137" cy="1265731"/>
              </a:xfrm>
              <a:prstGeom prst="rect">
                <a:avLst/>
              </a:prstGeom>
              <a:blipFill rotWithShape="0">
                <a:blip r:embed="rId8"/>
                <a:stretch>
                  <a:fillRect l="-18794" t="-144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724779" y="1898128"/>
                <a:ext cx="1716137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779" y="1898128"/>
                <a:ext cx="1716137" cy="1265731"/>
              </a:xfrm>
              <a:prstGeom prst="rect">
                <a:avLst/>
              </a:prstGeom>
              <a:blipFill rotWithShape="0">
                <a:blip r:embed="rId9"/>
                <a:stretch>
                  <a:fillRect l="-18794" t="-144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33109" y="4757909"/>
                <a:ext cx="13533320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accent1"/>
                    </a:solidFill>
                  </a:rPr>
                  <a:t>Conventional Related Multiplication Problem: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9" y="4757909"/>
                <a:ext cx="13533320" cy="788742"/>
              </a:xfrm>
              <a:prstGeom prst="rect">
                <a:avLst/>
              </a:prstGeom>
              <a:blipFill rotWithShape="0">
                <a:blip r:embed="rId10"/>
                <a:stretch>
                  <a:fillRect l="-1036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933109" y="5609043"/>
                <a:ext cx="10918921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accent1"/>
                    </a:solidFill>
                  </a:rPr>
                  <a:t>Conceptual Related Multiplication Problem: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9" y="5609043"/>
                <a:ext cx="10918921" cy="788742"/>
              </a:xfrm>
              <a:prstGeom prst="rect">
                <a:avLst/>
              </a:prstGeom>
              <a:blipFill rotWithShape="0">
                <a:blip r:embed="rId11"/>
                <a:stretch>
                  <a:fillRect l="-1284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3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24"/>
    </mc:Choice>
    <mc:Fallback>
      <p:transition spd="slow" advTm="55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795497" y="111615"/>
                <a:ext cx="9601200" cy="1485900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497" y="111615"/>
                <a:ext cx="9601200" cy="1485900"/>
              </a:xfrm>
              <a:blipFill rotWithShape="0">
                <a:blip r:embed="rId5"/>
                <a:stretch>
                  <a:fillRect t="-1230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357" y="2254391"/>
            <a:ext cx="2767824" cy="1438781"/>
          </a:xfrm>
          <a:prstGeom prst="rect">
            <a:avLst/>
          </a:prstGeom>
          <a:ln w="38100">
            <a:noFill/>
            <a:prstDash val="dash"/>
          </a:ln>
        </p:spPr>
      </p:pic>
      <p:sp>
        <p:nvSpPr>
          <p:cNvPr id="5" name="Rectangle 4"/>
          <p:cNvSpPr/>
          <p:nvPr/>
        </p:nvSpPr>
        <p:spPr>
          <a:xfrm>
            <a:off x="926842" y="2273761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2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0321" y="2273761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4568025" y="41003"/>
            <a:ext cx="717368" cy="8116883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8" name="TextBox 7"/>
          <p:cNvSpPr txBox="1"/>
          <p:nvPr/>
        </p:nvSpPr>
        <p:spPr>
          <a:xfrm>
            <a:off x="4667214" y="4312123"/>
            <a:ext cx="414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6</a:t>
            </a:r>
            <a:endParaRPr lang="en-US" sz="6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37690" y="844856"/>
            <a:ext cx="515614" cy="1370748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50658" y="883643"/>
            <a:ext cx="515614" cy="1370748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48631" y="2526441"/>
            <a:ext cx="171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2</a:t>
            </a:r>
            <a:endParaRPr lang="en-US" sz="6000" dirty="0"/>
          </a:p>
        </p:txBody>
      </p:sp>
      <p:pic>
        <p:nvPicPr>
          <p:cNvPr id="14" name="Content Placeholder 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985148" y="2256176"/>
            <a:ext cx="2767824" cy="1438781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</p:pic>
      <p:sp>
        <p:nvSpPr>
          <p:cNvPr id="15" name="TextBox 14"/>
          <p:cNvSpPr txBox="1"/>
          <p:nvPr/>
        </p:nvSpPr>
        <p:spPr>
          <a:xfrm>
            <a:off x="6596097" y="2526440"/>
            <a:ext cx="171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  2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9506744" y="2508009"/>
            <a:ext cx="171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33109" y="5165422"/>
                <a:ext cx="13533320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accent1"/>
                    </a:solidFill>
                  </a:rPr>
                  <a:t>Conventional Related Multiplication Problem: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9" y="5165422"/>
                <a:ext cx="13533320" cy="788742"/>
              </a:xfrm>
              <a:prstGeom prst="rect">
                <a:avLst/>
              </a:prstGeom>
              <a:blipFill rotWithShape="0">
                <a:blip r:embed="rId7"/>
                <a:stretch>
                  <a:fillRect l="-103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33109" y="5954164"/>
                <a:ext cx="10918921" cy="789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accent1"/>
                    </a:solidFill>
                  </a:rPr>
                  <a:t>Conceptual Related Multiplication Problem: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9" y="5954164"/>
                <a:ext cx="10918921" cy="789960"/>
              </a:xfrm>
              <a:prstGeom prst="rect">
                <a:avLst/>
              </a:prstGeom>
              <a:blipFill rotWithShape="0">
                <a:blip r:embed="rId8"/>
                <a:stretch>
                  <a:fillRect l="-1284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>
            <a:off x="7129655" y="818862"/>
            <a:ext cx="515614" cy="1370748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9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2"/>
    </mc:Choice>
    <mc:Fallback xmlns="">
      <p:transition spd="slow" advTm="5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2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357" y="334149"/>
            <a:ext cx="2767824" cy="1438781"/>
          </a:xfrm>
          <a:prstGeom prst="rect">
            <a:avLst/>
          </a:prstGeom>
          <a:ln w="38100">
            <a:noFill/>
            <a:prstDash val="dash"/>
          </a:ln>
        </p:spPr>
      </p:pic>
      <p:sp>
        <p:nvSpPr>
          <p:cNvPr id="5" name="Rectangle 4"/>
          <p:cNvSpPr/>
          <p:nvPr/>
        </p:nvSpPr>
        <p:spPr>
          <a:xfrm>
            <a:off x="926842" y="353519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2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0321" y="353519"/>
            <a:ext cx="2731348" cy="14000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4568025" y="-1879239"/>
            <a:ext cx="717368" cy="8116883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8" name="TextBox 7"/>
          <p:cNvSpPr txBox="1"/>
          <p:nvPr/>
        </p:nvSpPr>
        <p:spPr>
          <a:xfrm>
            <a:off x="4667214" y="2391881"/>
            <a:ext cx="414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6</a:t>
            </a:r>
            <a:endParaRPr lang="en-US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4048631" y="462506"/>
            <a:ext cx="171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2</a:t>
            </a:r>
            <a:endParaRPr lang="en-US" sz="6000" dirty="0"/>
          </a:p>
        </p:txBody>
      </p:sp>
      <p:pic>
        <p:nvPicPr>
          <p:cNvPr id="10" name="Content Placeholder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148" y="335934"/>
            <a:ext cx="2767824" cy="1438781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</p:pic>
      <p:sp>
        <p:nvSpPr>
          <p:cNvPr id="11" name="TextBox 10"/>
          <p:cNvSpPr txBox="1"/>
          <p:nvPr/>
        </p:nvSpPr>
        <p:spPr>
          <a:xfrm>
            <a:off x="6612842" y="405121"/>
            <a:ext cx="171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2</a:t>
            </a:r>
            <a:endParaRPr lang="en-US" sz="6000" dirty="0"/>
          </a:p>
        </p:txBody>
      </p:sp>
      <p:sp>
        <p:nvSpPr>
          <p:cNvPr id="12" name="TextBox 11"/>
          <p:cNvSpPr txBox="1"/>
          <p:nvPr/>
        </p:nvSpPr>
        <p:spPr>
          <a:xfrm>
            <a:off x="9501934" y="474308"/>
            <a:ext cx="171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6842" y="3128182"/>
                <a:ext cx="7028397" cy="3646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4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4400" b="0" dirty="0" smtClean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4400" dirty="0">
                    <a:solidFill>
                      <a:schemeClr val="accent1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4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= </a:t>
                </a:r>
                <a:r>
                  <a:rPr lang="en-US" sz="4400" dirty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8</a:t>
                </a:r>
                <a:endParaRPr lang="en-US" sz="4400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  <m:d>
                      <m:dPr>
                        <m:ctrlPr>
                          <a:rPr lang="en-US" sz="4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r>
                      <a:rPr lang="en-US" sz="4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en-US" sz="4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4400" dirty="0" smtClean="0">
                    <a:solidFill>
                      <a:schemeClr val="accent1"/>
                    </a:solidFill>
                  </a:rPr>
                  <a:t>(6) </a:t>
                </a:r>
              </a:p>
              <a:p>
                <a:r>
                  <a:rPr lang="en-US" sz="44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4400" dirty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6  + 2  = 8</a:t>
                </a:r>
                <a:endParaRPr lang="en-US" sz="4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42" y="3128182"/>
                <a:ext cx="7028397" cy="3646511"/>
              </a:xfrm>
              <a:prstGeom prst="rect">
                <a:avLst/>
              </a:prstGeom>
              <a:blipFill rotWithShape="0">
                <a:blip r:embed="rId6"/>
                <a:stretch>
                  <a:fillRect l="-3469" b="-7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0"/>
    </mc:Choice>
    <mc:Fallback xmlns="">
      <p:transition spd="slow" advTm="4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3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.2|4|1.2|1.1|1.2|7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6|1.7|4.4|1|0.9|1.6|2.1|11.3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|1.2|5.2|1.1|1.7|6.9|5.6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0.8|0.9|1|3.2|6|0.9|0.8|0.7|0.7|0.8|9.2|3.8|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7|0.9|2.5|0.6|0.6|0.5|1.4|3.3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505</TotalTime>
  <Words>208</Words>
  <Application>Microsoft Office PowerPoint</Application>
  <PresentationFormat>Widescreen</PresentationFormat>
  <Paragraphs>71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Franklin Gothic Book</vt:lpstr>
      <vt:lpstr>Wingdings</vt:lpstr>
      <vt:lpstr>Crop</vt:lpstr>
      <vt:lpstr>Fraction Division: A Partitive Model</vt:lpstr>
      <vt:lpstr>Partitive Division</vt:lpstr>
      <vt:lpstr>Analyzing a Fraction Partitive Division Problem</vt:lpstr>
      <vt:lpstr>9/(1/4)</vt:lpstr>
      <vt:lpstr>8/(2/3)</vt:lpstr>
      <vt:lpstr>PowerPoint Presentation</vt:lpstr>
      <vt:lpstr>3/(2/3)</vt:lpstr>
      <vt:lpstr>6/(3/4)</vt:lpstr>
      <vt:lpstr>PowerPoint Presentation</vt:lpstr>
    </vt:vector>
  </TitlesOfParts>
  <Company>Columbus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csu</dc:creator>
  <cp:lastModifiedBy>csu</cp:lastModifiedBy>
  <cp:revision>64</cp:revision>
  <dcterms:created xsi:type="dcterms:W3CDTF">2016-02-16T17:08:30Z</dcterms:created>
  <dcterms:modified xsi:type="dcterms:W3CDTF">2016-04-21T17:01:09Z</dcterms:modified>
</cp:coreProperties>
</file>