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9" r:id="rId3"/>
    <p:sldId id="270" r:id="rId4"/>
    <p:sldId id="271" r:id="rId5"/>
    <p:sldId id="274" r:id="rId6"/>
    <p:sldId id="275" r:id="rId7"/>
    <p:sldId id="261" r:id="rId8"/>
    <p:sldId id="263" r:id="rId9"/>
    <p:sldId id="264" r:id="rId10"/>
    <p:sldId id="267" r:id="rId11"/>
    <p:sldId id="265" r:id="rId12"/>
    <p:sldId id="266" r:id="rId13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06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05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9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4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6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18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5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5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29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08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8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A9C13A9B-AE57-4565-B5C6-5B2351F4C5AC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3151A78-288A-47B9-8234-D025D607A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8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33800"/>
            <a:ext cx="7117180" cy="1470025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Integer Subtraction </a:t>
            </a:r>
            <a:br>
              <a:rPr lang="en-US" b="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br>
              <a:rPr lang="en-US" b="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Real World</a:t>
            </a:r>
            <a:r>
              <a:rPr lang="en-US" b="0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0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0" dirty="0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9206" b="3331"/>
          <a:stretch/>
        </p:blipFill>
        <p:spPr>
          <a:xfrm>
            <a:off x="2209800" y="3429000"/>
            <a:ext cx="4907613" cy="2895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4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9"/>
    </mc:Choice>
    <mc:Fallback xmlns="">
      <p:transition spd="slow" advTm="5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226"/>
            <a:ext cx="9144000" cy="9244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much warmer is ____ than ____?</a:t>
            </a:r>
            <a:endParaRPr lang="en-US" sz="2800" dirty="0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38" y="910789"/>
            <a:ext cx="7806961" cy="689412"/>
          </a:xfrm>
        </p:spPr>
        <p:txBody>
          <a:bodyPr anchor="t">
            <a:normAutofit/>
          </a:bodyPr>
          <a:lstStyle/>
          <a:p>
            <a:pPr>
              <a:buClr>
                <a:schemeClr val="accent4"/>
              </a:buClr>
              <a:buFont typeface="Wingdings" panose="05000000000000000000" pitchFamily="2" charset="2"/>
              <a:buChar char="q"/>
            </a:pPr>
            <a:r>
              <a:rPr lang="en-US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Positive - negative 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444" y="1586090"/>
            <a:ext cx="3677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much warmer is Kansas City (7°) than Minneapolis (-12°)?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867400" y="1066800"/>
            <a:ext cx="72900" cy="5253369"/>
          </a:xfrm>
          <a:prstGeom prst="straightConnector1">
            <a:avLst/>
          </a:prstGeom>
          <a:ln w="412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57745" y="2819400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50089" y="3595607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75249" y="5562600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14945" y="340197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800" y="536986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32449" y="26289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43088" y="3445818"/>
                <a:ext cx="23638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C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solidFill>
                            <a:srgbClr val="CC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−(−12)=  </m:t>
                      </m:r>
                    </m:oMath>
                  </m:oMathPara>
                </a14:m>
                <a:endParaRPr lang="en-US" sz="2400" dirty="0">
                  <a:solidFill>
                    <a:srgbClr val="CC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88" y="3445818"/>
                <a:ext cx="2363850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463229" y="3445817"/>
            <a:ext cx="106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24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7444" y="4345056"/>
            <a:ext cx="390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Check:  7 + 12 = 19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rved Right Arrow 25"/>
          <p:cNvSpPr/>
          <p:nvPr/>
        </p:nvSpPr>
        <p:spPr>
          <a:xfrm rot="10800000">
            <a:off x="6453582" y="3359727"/>
            <a:ext cx="1166418" cy="233722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rved Right Arrow 26"/>
          <p:cNvSpPr/>
          <p:nvPr/>
        </p:nvSpPr>
        <p:spPr>
          <a:xfrm rot="10800000">
            <a:off x="6332256" y="2628899"/>
            <a:ext cx="946826" cy="99948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1750" y="528145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Kansas City is 19° warmer than Minneapolis.</a:t>
            </a:r>
            <a:endParaRPr lang="en-US" sz="24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37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99"/>
    </mc:Choice>
    <mc:Fallback xmlns="">
      <p:transition spd="slow" advTm="5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20" grpId="0"/>
      <p:bldP spid="26" grpId="0" animBg="1"/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2956" y="304801"/>
            <a:ext cx="8915400" cy="381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much colder is ____ than ____?</a:t>
            </a:r>
            <a:endParaRPr lang="en-US" sz="2800" dirty="0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77" y="1219201"/>
            <a:ext cx="3685821" cy="685800"/>
          </a:xfrm>
        </p:spPr>
        <p:txBody>
          <a:bodyPr anchor="t">
            <a:normAutofit/>
          </a:bodyPr>
          <a:lstStyle/>
          <a:p>
            <a:pPr>
              <a:buClr>
                <a:schemeClr val="accent4"/>
              </a:buClr>
              <a:buFont typeface="Wingdings" panose="05000000000000000000" pitchFamily="2" charset="2"/>
              <a:buChar char="q"/>
            </a:pP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Smaller positive - larger positive</a:t>
            </a: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980" y="1745903"/>
            <a:ext cx="3573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much colder is Boston (4°) than Memphis (21°)?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638800" y="1066800"/>
            <a:ext cx="72900" cy="5253369"/>
          </a:xfrm>
          <a:prstGeom prst="straightConnector1">
            <a:avLst/>
          </a:prstGeom>
          <a:ln w="412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10200" y="1481689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21489" y="3595607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10200" y="3150654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40300" y="344480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9011" y="296598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67400" y="129702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43287" y="3608880"/>
            <a:ext cx="106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-17</a:t>
            </a:r>
            <a:endParaRPr lang="en-US" sz="24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013" y="4455882"/>
            <a:ext cx="390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Check:  4 + -21 = -17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013" y="5312425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Boston is 17° colder than Memphis.</a:t>
            </a:r>
            <a:endParaRPr lang="en-US" sz="24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5550" y="3622186"/>
            <a:ext cx="150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4 - 21 =</a:t>
            </a:r>
            <a:endParaRPr lang="en-US" sz="24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rved Left Arrow 19"/>
          <p:cNvSpPr/>
          <p:nvPr/>
        </p:nvSpPr>
        <p:spPr>
          <a:xfrm>
            <a:off x="6313962" y="1350761"/>
            <a:ext cx="486899" cy="198455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98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06"/>
    </mc:Choice>
    <mc:Fallback>
      <p:transition spd="slow" advTm="4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  <p:bldP spid="13" grpId="0"/>
      <p:bldP spid="15" grpId="0"/>
      <p:bldP spid="17" grpId="0"/>
      <p:bldP spid="18" grpId="0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202051"/>
            <a:ext cx="9067800" cy="381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much warmer is ____ than ____?</a:t>
            </a:r>
            <a:endParaRPr lang="en-US" sz="2800" dirty="0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14374"/>
            <a:ext cx="4515315" cy="838200"/>
          </a:xfrm>
        </p:spPr>
        <p:txBody>
          <a:bodyPr anchor="t">
            <a:normAutofit/>
          </a:bodyPr>
          <a:lstStyle/>
          <a:p>
            <a:pPr>
              <a:buClr>
                <a:schemeClr val="accent4"/>
              </a:buClr>
              <a:buFont typeface="Wingdings" panose="05000000000000000000" pitchFamily="2" charset="2"/>
              <a:buChar char="q"/>
            </a:pPr>
            <a:r>
              <a:rPr lang="en-US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Larger negative - smaller negative</a:t>
            </a: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799" y="1330625"/>
            <a:ext cx="4286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much warmer is Caribou (-21°) than International Falls (-28°)?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867400" y="1066800"/>
            <a:ext cx="72900" cy="5253369"/>
          </a:xfrm>
          <a:prstGeom prst="straightConnector1">
            <a:avLst/>
          </a:prstGeom>
          <a:ln w="412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38800" y="2209800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75249" y="5562600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68900" y="20251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53779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-28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3192456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-21 – (-28) =</a:t>
            </a:r>
            <a:endParaRPr lang="en-US" sz="24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04718" y="3171139"/>
            <a:ext cx="106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4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473160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-21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638800" y="4916269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0054" y="4269938"/>
            <a:ext cx="390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Check:  -21 + 28 = 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013" y="5312425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Caribou is 7° warmer than International Falls.</a:t>
            </a:r>
            <a:endParaRPr lang="en-US" sz="24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rved Right Arrow 20"/>
          <p:cNvSpPr/>
          <p:nvPr/>
        </p:nvSpPr>
        <p:spPr>
          <a:xfrm rot="10800000">
            <a:off x="6726060" y="4731603"/>
            <a:ext cx="838200" cy="98350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60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22"/>
    </mc:Choice>
    <mc:Fallback>
      <p:transition spd="slow" advTm="47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  <p:bldP spid="14" grpId="0"/>
      <p:bldP spid="15" grpId="0"/>
      <p:bldP spid="16" grpId="0"/>
      <p:bldP spid="18" grpId="0"/>
      <p:bldP spid="19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675725"/>
            <a:ext cx="7125113" cy="4672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Trip Back to Second Grade	</a:t>
            </a:r>
            <a:endParaRPr lang="en-US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8 - 5 =</a:t>
            </a:r>
            <a:endParaRPr lang="en-US" sz="66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352800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story problem that matches the subtraction problem above.</a:t>
            </a:r>
            <a:endParaRPr lang="en-US" sz="40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8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1"/>
    </mc:Choice>
    <mc:Fallback xmlns="">
      <p:transition spd="slow" advTm="1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Option 1: Take Away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382000" cy="4906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has 8 ________.  He loses/gives away 5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(person) 		    (objects)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 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(objects)</a:t>
            </a: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________ does he have left?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(objects)</a:t>
            </a: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7"/>
    </mc:Choice>
    <mc:Fallback xmlns="">
      <p:transition spd="slow" advTm="1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96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Option 2: How much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4" y="1295400"/>
            <a:ext cx="8385175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has 8 ________.   ________  has 5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(Person 1)          (objects)      (Person 2)</a:t>
            </a:r>
          </a:p>
          <a:p>
            <a:pPr marL="0" indent="0">
              <a:buNone/>
            </a:pP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  </a:t>
            </a:r>
            <a:endParaRPr lang="en-US" sz="2400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(objects)</a:t>
            </a:r>
          </a:p>
          <a:p>
            <a:pPr marL="0" indent="0">
              <a:buNone/>
            </a:pP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How 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more _______ does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(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objects) </a:t>
            </a:r>
            <a:endParaRPr lang="en-US" sz="2400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than _________?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(Person 1)                (Person 2)</a:t>
            </a: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9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1"/>
    </mc:Choice>
    <mc:Fallback xmlns="">
      <p:transition spd="slow" advTm="20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287" y="228600"/>
            <a:ext cx="7125113" cy="924475"/>
          </a:xfrm>
        </p:spPr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 We Need to Ask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57200" y="2438399"/>
            <a:ext cx="7848600" cy="1143001"/>
          </a:xfrm>
        </p:spPr>
        <p:txBody>
          <a:bodyPr>
            <a:normAutofit fontScale="97500"/>
          </a:bodyPr>
          <a:lstStyle/>
          <a:p>
            <a:pPr algn="ctr">
              <a:buClr>
                <a:schemeClr val="accent5"/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4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0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Much </a:t>
            </a:r>
            <a:r>
              <a:rPr lang="en-US" sz="4900" i="1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490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900" dirty="0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accent5"/>
              </a:buClr>
              <a:buSzPct val="90000"/>
            </a:pPr>
            <a:endParaRPr lang="en-US" sz="4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802165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ctr" defTabSz="457200"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</a:t>
            </a:r>
            <a:r>
              <a:rPr lang="en-US" sz="4800" i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en-US" sz="48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8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58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4"/>
    </mc:Choice>
    <mc:Fallback xmlns="">
      <p:transition spd="slow" advTm="13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979" y="381000"/>
            <a:ext cx="740664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Distance Model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 Subtraction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7" r="44815"/>
          <a:stretch/>
        </p:blipFill>
        <p:spPr bwMode="auto">
          <a:xfrm>
            <a:off x="4038600" y="1143000"/>
            <a:ext cx="729831" cy="50279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4158830" y="2514600"/>
            <a:ext cx="244685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8077" y="2243931"/>
            <a:ext cx="315208" cy="366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785" y="2009173"/>
            <a:ext cx="315208" cy="366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16805">
            <a:off x="4559299" y="1759927"/>
            <a:ext cx="315208" cy="3666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74915" y="1790839"/>
            <a:ext cx="244685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4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55"/>
    </mc:Choice>
    <mc:Fallback xmlns="">
      <p:transition spd="slow" advTm="34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/>
            <a:r>
              <a:rPr lang="en-US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Temperature: How Much </a:t>
            </a:r>
            <a:r>
              <a:rPr lang="en-US" sz="2800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Warmer</a:t>
            </a:r>
            <a:r>
              <a:rPr lang="en-US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800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Colder</a:t>
            </a:r>
            <a:r>
              <a:rPr lang="en-US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33777" y="1143000"/>
            <a:ext cx="767644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2"/>
    </mc:Choice>
    <mc:Fallback xmlns="">
      <p:transition spd="slow" advTm="1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7" r="44815"/>
          <a:stretch/>
        </p:blipFill>
        <p:spPr bwMode="auto">
          <a:xfrm>
            <a:off x="1752600" y="304800"/>
            <a:ext cx="914400" cy="62995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1066800"/>
            <a:ext cx="3581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Warmer</a:t>
            </a:r>
            <a:r>
              <a:rPr lang="en-US" dirty="0" smtClean="0"/>
              <a:t>                  </a:t>
            </a:r>
            <a:r>
              <a:rPr lang="en-US" sz="2800" dirty="0" smtClean="0">
                <a:solidFill>
                  <a:schemeClr val="accent1"/>
                </a:solidFill>
              </a:rPr>
              <a:t>move up</a:t>
            </a:r>
            <a:r>
              <a:rPr lang="en-US" dirty="0" smtClean="0"/>
              <a:t>		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762500" y="1371600"/>
            <a:ext cx="571500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2800" y="1953020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/>
                </a:solidFill>
              </a:rPr>
              <a:t>Colder</a:t>
            </a:r>
            <a:r>
              <a:rPr lang="en-US" sz="2800" dirty="0" smtClean="0"/>
              <a:t>              </a:t>
            </a:r>
            <a:r>
              <a:rPr lang="en-US" sz="2800" dirty="0" smtClean="0">
                <a:solidFill>
                  <a:schemeClr val="accent1"/>
                </a:solidFill>
              </a:rPr>
              <a:t>move down</a:t>
            </a:r>
            <a:r>
              <a:rPr lang="en-US" sz="2800" dirty="0" smtClean="0"/>
              <a:t>		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72000" y="2209800"/>
            <a:ext cx="609600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5"/>
    </mc:Choice>
    <mc:Fallback xmlns="">
      <p:transition spd="slow" advTm="14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68" y="172961"/>
            <a:ext cx="8686800" cy="539044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much colder is ____ than ___?</a:t>
            </a:r>
            <a:endParaRPr lang="en-US" sz="2800" dirty="0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607" y="918831"/>
            <a:ext cx="7765322" cy="4058751"/>
          </a:xfrm>
        </p:spPr>
        <p:txBody>
          <a:bodyPr anchor="t">
            <a:normAutofit/>
          </a:bodyPr>
          <a:lstStyle/>
          <a:p>
            <a:pPr>
              <a:buClr>
                <a:schemeClr val="accent4"/>
              </a:buClr>
              <a:buFont typeface="Wingdings" panose="05000000000000000000" pitchFamily="2" charset="2"/>
              <a:buChar char="q"/>
            </a:pPr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Negative - positive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607" y="1782167"/>
            <a:ext cx="3813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 much colder is International Falls (-28°) than Dallas (24°)?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4607" y="3310119"/>
                <a:ext cx="23638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C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CC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28 −24=  </m:t>
                      </m:r>
                    </m:oMath>
                  </m:oMathPara>
                </a14:m>
                <a:endParaRPr lang="en-US" sz="2400" dirty="0">
                  <a:solidFill>
                    <a:srgbClr val="CC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07" y="3310119"/>
                <a:ext cx="2363850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5638800" y="1066800"/>
            <a:ext cx="72900" cy="5253369"/>
          </a:xfrm>
          <a:prstGeom prst="straightConnector1">
            <a:avLst/>
          </a:prstGeom>
          <a:ln w="412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67400" y="5562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-28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340245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7400" y="129702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410200" y="1481689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421489" y="3595607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69228" y="5753100"/>
            <a:ext cx="4572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rved Left Arrow 26"/>
          <p:cNvSpPr/>
          <p:nvPr/>
        </p:nvSpPr>
        <p:spPr>
          <a:xfrm>
            <a:off x="6324600" y="1481689"/>
            <a:ext cx="838200" cy="229009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811" y="3402452"/>
            <a:ext cx="853514" cy="261779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73193" y="3310119"/>
            <a:ext cx="106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- 52</a:t>
            </a:r>
            <a:endParaRPr lang="en-US" sz="2400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1994" y="4190017"/>
            <a:ext cx="390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Check:  -28 + -24 = -52 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400" y="5257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Falls is 52° colder than Dallas</a:t>
            </a:r>
            <a:r>
              <a:rPr lang="en-U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58"/>
    </mc:Choice>
    <mc:Fallback xmlns="">
      <p:transition spd="slow" advTm="70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15" grpId="0"/>
      <p:bldP spid="16" grpId="0"/>
      <p:bldP spid="17" grpId="0"/>
      <p:bldP spid="27" grpId="0" animBg="1"/>
      <p:bldP spid="29" grpId="0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7.3|1.4|1.4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5|9.1|9.7|4.4|8.2|5.9|1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.7|4.4|7.4|3|4.6|8.5|8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7|6.1|5.8|3.8|6.2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7|6.1|2|13|2.5|8.2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680</TotalTime>
  <Words>344</Words>
  <Application>Microsoft Office PowerPoint</Application>
  <PresentationFormat>On-screen Show (4:3)</PresentationFormat>
  <Paragraphs>75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Cambria Math</vt:lpstr>
      <vt:lpstr>Corbel</vt:lpstr>
      <vt:lpstr>Wingdings</vt:lpstr>
      <vt:lpstr>Basis</vt:lpstr>
      <vt:lpstr>Integer Subtraction  in  the Real World   </vt:lpstr>
      <vt:lpstr>A Trip Back to Second Grade </vt:lpstr>
      <vt:lpstr>Option 1: Take Away </vt:lpstr>
      <vt:lpstr>Option 2: How much more or less?</vt:lpstr>
      <vt:lpstr>Questions We Need to Ask</vt:lpstr>
      <vt:lpstr>A Distance Model of Subtraction</vt:lpstr>
      <vt:lpstr>Temperature: How Much Warmer or Colder?</vt:lpstr>
      <vt:lpstr>PowerPoint Presentation</vt:lpstr>
      <vt:lpstr>How much colder is ____ than ___?</vt:lpstr>
      <vt:lpstr>How much warmer is ____ than ____?</vt:lpstr>
      <vt:lpstr>How much colder is ____ than ____?</vt:lpstr>
      <vt:lpstr>How much warmer is ____ than ____?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csu</dc:creator>
  <cp:lastModifiedBy>csu</cp:lastModifiedBy>
  <cp:revision>97</cp:revision>
  <cp:lastPrinted>2015-09-17T17:24:07Z</cp:lastPrinted>
  <dcterms:created xsi:type="dcterms:W3CDTF">2015-09-16T15:54:58Z</dcterms:created>
  <dcterms:modified xsi:type="dcterms:W3CDTF">2016-04-18T15:49:47Z</dcterms:modified>
</cp:coreProperties>
</file>