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60" r:id="rId3"/>
    <p:sldId id="263" r:id="rId4"/>
    <p:sldId id="262" r:id="rId5"/>
    <p:sldId id="257" r:id="rId6"/>
    <p:sldId id="258" r:id="rId7"/>
    <p:sldId id="259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DA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2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4.m4a"/><Relationship Id="rId7" Type="http://schemas.openxmlformats.org/officeDocument/2006/relationships/image" Target="../media/image4.png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5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6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7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Multiplication </a:t>
            </a:r>
            <a:br>
              <a:rPr lang="en-US" dirty="0" smtClean="0"/>
            </a:br>
            <a:r>
              <a:rPr lang="en-US" dirty="0" smtClean="0"/>
              <a:t>of Integers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56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73"/>
    </mc:Choice>
    <mc:Fallback xmlns="">
      <p:transition spd="slow" advTm="36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552994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What Does it Mean to Multiply?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234" y="1332412"/>
            <a:ext cx="11025052" cy="1071154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ctr">
              <a:buNone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_____________ groups of _______________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8486" y="3107553"/>
            <a:ext cx="3291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groups</a:t>
            </a:r>
          </a:p>
          <a:p>
            <a:endParaRPr lang="en-US" sz="24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Multiplier</a:t>
            </a:r>
            <a:endParaRPr lang="en-US" sz="24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227942" y="2782392"/>
            <a:ext cx="1023543" cy="1315883"/>
          </a:xfrm>
          <a:prstGeom prst="straightConnector1">
            <a:avLst/>
          </a:prstGeom>
          <a:ln w="76200">
            <a:solidFill>
              <a:schemeClr val="accent2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610121" y="3090396"/>
            <a:ext cx="48584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Amount in each group</a:t>
            </a:r>
          </a:p>
          <a:p>
            <a:endParaRPr lang="en-US" sz="24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Multiplicand or “given number”</a:t>
            </a:r>
            <a:endParaRPr lang="en-US" sz="24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9414804" y="2554801"/>
            <a:ext cx="1172406" cy="1163933"/>
          </a:xfrm>
          <a:prstGeom prst="straightConnector1">
            <a:avLst/>
          </a:prstGeom>
          <a:ln w="76200">
            <a:solidFill>
              <a:schemeClr val="accent2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386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41"/>
    </mc:Choice>
    <mc:Fallback xmlns="">
      <p:transition spd="slow" advTm="303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  <p:bldP spid="4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0351" y="518160"/>
            <a:ext cx="9875520" cy="59218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Two-Color</a:t>
            </a:r>
            <a:r>
              <a:rPr lang="en-US" sz="32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Counters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023" y="2024744"/>
            <a:ext cx="4467497" cy="470264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Positive Integers</a:t>
            </a:r>
          </a:p>
          <a:p>
            <a:pPr marL="45720" indent="0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571426" y="3624938"/>
            <a:ext cx="1658983" cy="144997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14309" y="1982289"/>
            <a:ext cx="4872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 Integers</a:t>
            </a:r>
            <a:endParaRPr lang="en-US" sz="3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745803" y="3624937"/>
            <a:ext cx="1658983" cy="144997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495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91"/>
    </mc:Choice>
    <mc:Fallback xmlns="">
      <p:transition spd="slow" advTm="167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  <p:bldP spid="4" grpId="0" animBg="1"/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983" y="522549"/>
            <a:ext cx="9875520" cy="624289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What Does it Mean to Multiply by a </a:t>
            </a:r>
            <a:r>
              <a:rPr lang="en-US" sz="32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24359" y="1772338"/>
                <a:ext cx="2900190" cy="608682"/>
              </a:xfrm>
            </p:spPr>
            <p:txBody>
              <a:bodyPr>
                <a:normAutofit/>
              </a:bodyPr>
              <a:lstStyle/>
              <a:p>
                <a:pPr marL="45720" indent="0">
                  <a:buNone/>
                </a:pPr>
                <a:r>
                  <a:rPr lang="en-US" sz="2400" dirty="0" smtClean="0">
                    <a:solidFill>
                      <a:schemeClr val="accent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-1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2400" dirty="0" smtClean="0">
                    <a:solidFill>
                      <a:schemeClr val="accent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smtClean="0">
                    <a:solidFill>
                      <a:schemeClr val="accent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 = -5</a:t>
                </a:r>
                <a:endParaRPr lang="en-US" sz="2400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4359" y="1772338"/>
                <a:ext cx="2900190" cy="608682"/>
              </a:xfrm>
              <a:blipFill rotWithShape="0">
                <a:blip r:embed="rId5"/>
                <a:stretch>
                  <a:fillRect l="-1681" t="-13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705079" y="2877509"/>
                <a:ext cx="29194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accent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-1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2400" dirty="0" smtClean="0">
                    <a:solidFill>
                      <a:schemeClr val="accent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-5 = 5</a:t>
                </a:r>
                <a:endParaRPr lang="en-US" sz="2400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079" y="2877509"/>
                <a:ext cx="2919470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3340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724359" y="3899971"/>
                <a:ext cx="33491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accent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-1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2400" dirty="0" smtClean="0">
                    <a:solidFill>
                      <a:schemeClr val="accent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 = -n</a:t>
                </a:r>
                <a:endParaRPr lang="en-US" sz="2400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359" y="3899971"/>
                <a:ext cx="3349127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2914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817232" y="5134153"/>
            <a:ext cx="8505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multiplying by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take the </a:t>
            </a:r>
            <a:r>
              <a:rPr lang="en-US" sz="2400" b="1" i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opposite</a:t>
            </a:r>
            <a:r>
              <a:rPr lang="en-US" sz="24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multiplicand, or given number.</a:t>
            </a:r>
            <a:endParaRPr lang="en-US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0383" y="2219814"/>
            <a:ext cx="2238719" cy="22387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03045" y="2381020"/>
            <a:ext cx="2143125" cy="2143125"/>
          </a:xfrm>
          <a:prstGeom prst="rect">
            <a:avLst/>
          </a:prstGeom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72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812"/>
    </mc:Choice>
    <mc:Fallback xmlns="">
      <p:transition spd="slow" advTm="408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170752" y="499992"/>
                <a:ext cx="9875520" cy="635306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Positive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Positive</a:t>
                </a:r>
                <a:b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 x 5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70752" y="499992"/>
                <a:ext cx="9875520" cy="635306"/>
              </a:xfrm>
              <a:blipFill rotWithShape="0">
                <a:blip r:embed="rId5"/>
                <a:stretch>
                  <a:fillRect t="-46154" b="-58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272" y="1662168"/>
            <a:ext cx="9875520" cy="399361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Interpretation: 3 groups of 5</a:t>
            </a:r>
          </a:p>
          <a:p>
            <a:pPr marL="45720" indent="0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Start with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5</a:t>
            </a:r>
          </a:p>
          <a:p>
            <a:pPr marL="45720" indent="0">
              <a:buNone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3 groups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350866" y="3115265"/>
            <a:ext cx="3957574" cy="770713"/>
            <a:chOff x="5185954" y="2926076"/>
            <a:chExt cx="3957574" cy="770713"/>
          </a:xfrm>
          <a:solidFill>
            <a:srgbClr val="FFFF00"/>
          </a:solidFill>
        </p:grpSpPr>
        <p:sp>
          <p:nvSpPr>
            <p:cNvPr id="8" name="Oval 7"/>
            <p:cNvSpPr/>
            <p:nvPr/>
          </p:nvSpPr>
          <p:spPr>
            <a:xfrm>
              <a:off x="5185954" y="2926080"/>
              <a:ext cx="757646" cy="77070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985936" y="2926079"/>
              <a:ext cx="757646" cy="77070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785918" y="2926078"/>
              <a:ext cx="757646" cy="77070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595815" y="2926077"/>
              <a:ext cx="757646" cy="77070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8385882" y="2926076"/>
              <a:ext cx="757646" cy="77070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350866" y="4045127"/>
            <a:ext cx="3957574" cy="770713"/>
            <a:chOff x="5185954" y="2926076"/>
            <a:chExt cx="3957574" cy="770713"/>
          </a:xfrm>
          <a:solidFill>
            <a:srgbClr val="FFFF00"/>
          </a:solidFill>
        </p:grpSpPr>
        <p:sp>
          <p:nvSpPr>
            <p:cNvPr id="15" name="Oval 14"/>
            <p:cNvSpPr/>
            <p:nvPr/>
          </p:nvSpPr>
          <p:spPr>
            <a:xfrm>
              <a:off x="5185954" y="2926080"/>
              <a:ext cx="757646" cy="77070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985936" y="2926079"/>
              <a:ext cx="757646" cy="77070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6785918" y="2926078"/>
              <a:ext cx="757646" cy="77070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7595815" y="2926077"/>
              <a:ext cx="757646" cy="77070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8385882" y="2926076"/>
              <a:ext cx="757646" cy="77070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350866" y="5014173"/>
            <a:ext cx="3957574" cy="770713"/>
            <a:chOff x="5185954" y="2926076"/>
            <a:chExt cx="3957574" cy="770713"/>
          </a:xfrm>
          <a:solidFill>
            <a:srgbClr val="FFFF00"/>
          </a:solidFill>
        </p:grpSpPr>
        <p:sp>
          <p:nvSpPr>
            <p:cNvPr id="21" name="Oval 20"/>
            <p:cNvSpPr/>
            <p:nvPr/>
          </p:nvSpPr>
          <p:spPr>
            <a:xfrm>
              <a:off x="5185954" y="2926080"/>
              <a:ext cx="757646" cy="77070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985936" y="2926079"/>
              <a:ext cx="757646" cy="77070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785918" y="2926078"/>
              <a:ext cx="757646" cy="77070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7595815" y="2926077"/>
              <a:ext cx="757646" cy="77070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8385882" y="2926076"/>
              <a:ext cx="757646" cy="77070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364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584"/>
    </mc:Choice>
    <mc:Fallback xmlns="">
      <p:transition spd="slow" advTm="295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163573" y="534963"/>
                <a:ext cx="9875520" cy="536154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Positive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Negative</a:t>
                </a:r>
                <a:br>
                  <a:rPr lang="en-US" dirty="0" smtClean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-5</a:t>
                </a:r>
                <a:endPara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63573" y="534963"/>
                <a:ext cx="9875520" cy="536154"/>
              </a:xfrm>
              <a:blipFill rotWithShape="0">
                <a:blip r:embed="rId5"/>
                <a:stretch>
                  <a:fillRect t="-93182" b="-10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4191" y="1673070"/>
            <a:ext cx="10611998" cy="740884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Interpretation: 3 groups of </a:t>
            </a:r>
            <a:r>
              <a:rPr lang="en-US" sz="32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191" y="3174298"/>
            <a:ext cx="2689839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lvl="0" defTabSz="91440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</a:pPr>
            <a:r>
              <a:rPr lang="en-US" sz="3200" b="1" dirty="0">
                <a:solidFill>
                  <a:srgbClr val="A6B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</a:t>
            </a:r>
            <a:r>
              <a:rPr lang="en-US" sz="3200" b="1" dirty="0" smtClean="0">
                <a:solidFill>
                  <a:srgbClr val="A6B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n-US" sz="3200" dirty="0" smtClean="0">
                <a:solidFill>
                  <a:srgbClr val="A6B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-5</a:t>
            </a:r>
            <a:endParaRPr lang="en-US" sz="3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191" y="3918881"/>
            <a:ext cx="3326232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lvl="0" defTabSz="91440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</a:pPr>
            <a:r>
              <a:rPr lang="en-US" sz="3200" b="1" dirty="0" smtClean="0">
                <a:solidFill>
                  <a:srgbClr val="A6B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  <a:r>
              <a:rPr lang="en-US" sz="3200" dirty="0" smtClean="0">
                <a:solidFill>
                  <a:srgbClr val="A6B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>
                <a:solidFill>
                  <a:srgbClr val="A6B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groups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034383" y="3997238"/>
            <a:ext cx="5182540" cy="1010199"/>
            <a:chOff x="5733845" y="2987037"/>
            <a:chExt cx="5182540" cy="1010199"/>
          </a:xfrm>
        </p:grpSpPr>
        <p:sp>
          <p:nvSpPr>
            <p:cNvPr id="11" name="Oval 10"/>
            <p:cNvSpPr/>
            <p:nvPr/>
          </p:nvSpPr>
          <p:spPr>
            <a:xfrm>
              <a:off x="5733845" y="3004459"/>
              <a:ext cx="1005840" cy="99277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6800795" y="3004459"/>
              <a:ext cx="1005840" cy="99277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7858887" y="2987037"/>
              <a:ext cx="1005840" cy="99277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8904705" y="3000089"/>
              <a:ext cx="1005840" cy="99277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9910545" y="3000089"/>
              <a:ext cx="1005840" cy="99277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063285" y="2738863"/>
            <a:ext cx="5182540" cy="1010199"/>
            <a:chOff x="5733845" y="2987037"/>
            <a:chExt cx="5182540" cy="1010199"/>
          </a:xfrm>
        </p:grpSpPr>
        <p:sp>
          <p:nvSpPr>
            <p:cNvPr id="18" name="Oval 17"/>
            <p:cNvSpPr/>
            <p:nvPr/>
          </p:nvSpPr>
          <p:spPr>
            <a:xfrm>
              <a:off x="5733845" y="3004459"/>
              <a:ext cx="1005840" cy="99277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6800795" y="3004459"/>
              <a:ext cx="1005840" cy="99277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7858887" y="2987037"/>
              <a:ext cx="1005840" cy="99277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8904705" y="3000089"/>
              <a:ext cx="1005840" cy="99277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9910545" y="3000089"/>
              <a:ext cx="1005840" cy="99277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034383" y="5273036"/>
            <a:ext cx="5182540" cy="1010199"/>
            <a:chOff x="5733845" y="2987037"/>
            <a:chExt cx="5182540" cy="1010199"/>
          </a:xfrm>
        </p:grpSpPr>
        <p:sp>
          <p:nvSpPr>
            <p:cNvPr id="24" name="Oval 23"/>
            <p:cNvSpPr/>
            <p:nvPr/>
          </p:nvSpPr>
          <p:spPr>
            <a:xfrm>
              <a:off x="5733845" y="3004459"/>
              <a:ext cx="1005840" cy="99277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6800795" y="3004459"/>
              <a:ext cx="1005840" cy="99277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7858887" y="2987037"/>
              <a:ext cx="1005840" cy="99277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8904705" y="3000089"/>
              <a:ext cx="1005840" cy="99277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9910545" y="3000089"/>
              <a:ext cx="1005840" cy="99277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</p:grp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870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76"/>
    </mc:Choice>
    <mc:Fallback xmlns="">
      <p:transition spd="slow" advTm="315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build="p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143000" y="465908"/>
                <a:ext cx="9875520" cy="635306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US" sz="3600" dirty="0" smtClean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Negative </a:t>
                </a:r>
                <a14:m>
                  <m:oMath xmlns:m="http://schemas.openxmlformats.org/officeDocument/2006/math">
                    <m:r>
                      <a:rPr lang="en-US" sz="360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Positive</a:t>
                </a:r>
                <a:b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600" dirty="0" smtClean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-3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43000" y="465908"/>
                <a:ext cx="9875520" cy="635306"/>
              </a:xfrm>
              <a:blipFill rotWithShape="0">
                <a:blip r:embed="rId5"/>
                <a:stretch>
                  <a:fillRect t="-45714" b="-5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36767" y="1505818"/>
            <a:ext cx="10978754" cy="539826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Interpretation: the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opposite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of 3 groups of 5</a:t>
            </a:r>
          </a:p>
          <a:p>
            <a:pPr marL="45720" indent="0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Start with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5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7021552" y="4502960"/>
            <a:ext cx="1322024" cy="11017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36767" y="3284648"/>
            <a:ext cx="2984600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lvl="0" defTabSz="91440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</a:pPr>
            <a:r>
              <a:rPr lang="en-US" sz="2400" b="1" dirty="0" smtClean="0">
                <a:solidFill>
                  <a:srgbClr val="A6B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b="1" baseline="30000" dirty="0" smtClean="0">
                <a:solidFill>
                  <a:srgbClr val="A6B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400" b="1" dirty="0" smtClean="0">
                <a:solidFill>
                  <a:srgbClr val="A6B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Action</a:t>
            </a:r>
            <a:r>
              <a:rPr lang="en-US" sz="2400" dirty="0" smtClean="0">
                <a:solidFill>
                  <a:srgbClr val="A6B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 groups</a:t>
            </a:r>
            <a:endParaRPr lang="en-US" sz="2400" dirty="0">
              <a:solidFill>
                <a:srgbClr val="A6B7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6767" y="3820179"/>
            <a:ext cx="4159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baseline="30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Action</a:t>
            </a:r>
            <a:r>
              <a:rPr lang="en-US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Take the opposite</a:t>
            </a:r>
            <a:endParaRPr lang="en-US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3847" y="5072474"/>
            <a:ext cx="2714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(3 x 5)</a:t>
            </a:r>
            <a:endParaRPr lang="en-US" sz="40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853540" y="3284648"/>
            <a:ext cx="2946829" cy="601330"/>
            <a:chOff x="5185954" y="2926076"/>
            <a:chExt cx="3957574" cy="770713"/>
          </a:xfrm>
          <a:solidFill>
            <a:srgbClr val="FFFF00"/>
          </a:solidFill>
        </p:grpSpPr>
        <p:sp>
          <p:nvSpPr>
            <p:cNvPr id="15" name="Oval 14"/>
            <p:cNvSpPr/>
            <p:nvPr/>
          </p:nvSpPr>
          <p:spPr>
            <a:xfrm>
              <a:off x="5185954" y="2926080"/>
              <a:ext cx="757646" cy="77070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985936" y="2926079"/>
              <a:ext cx="757646" cy="77070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6785918" y="2926078"/>
              <a:ext cx="757646" cy="77070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7595815" y="2926077"/>
              <a:ext cx="757646" cy="77070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8385882" y="2926076"/>
              <a:ext cx="757646" cy="77070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853540" y="4214510"/>
            <a:ext cx="2946829" cy="601330"/>
            <a:chOff x="5185954" y="2926076"/>
            <a:chExt cx="3957574" cy="770713"/>
          </a:xfrm>
          <a:solidFill>
            <a:srgbClr val="FFFF00"/>
          </a:solidFill>
        </p:grpSpPr>
        <p:sp>
          <p:nvSpPr>
            <p:cNvPr id="21" name="Oval 20"/>
            <p:cNvSpPr/>
            <p:nvPr/>
          </p:nvSpPr>
          <p:spPr>
            <a:xfrm>
              <a:off x="5185954" y="2926080"/>
              <a:ext cx="757646" cy="77070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985936" y="2926079"/>
              <a:ext cx="757646" cy="77070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785918" y="2926078"/>
              <a:ext cx="757646" cy="77070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7595815" y="2926077"/>
              <a:ext cx="757646" cy="77070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8385882" y="2926076"/>
              <a:ext cx="757646" cy="77070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853540" y="5183556"/>
            <a:ext cx="2946829" cy="601330"/>
            <a:chOff x="5185954" y="2926076"/>
            <a:chExt cx="3957574" cy="770713"/>
          </a:xfrm>
          <a:solidFill>
            <a:srgbClr val="FFFF00"/>
          </a:solidFill>
        </p:grpSpPr>
        <p:sp>
          <p:nvSpPr>
            <p:cNvPr id="27" name="Oval 26"/>
            <p:cNvSpPr/>
            <p:nvPr/>
          </p:nvSpPr>
          <p:spPr>
            <a:xfrm>
              <a:off x="5185954" y="2926080"/>
              <a:ext cx="757646" cy="77070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985936" y="2926079"/>
              <a:ext cx="757646" cy="77070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6785918" y="2926078"/>
              <a:ext cx="757646" cy="77070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7595815" y="2926077"/>
              <a:ext cx="757646" cy="77070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8385882" y="2926076"/>
              <a:ext cx="757646" cy="77070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648064" y="4159792"/>
            <a:ext cx="3137718" cy="587851"/>
            <a:chOff x="5733845" y="2987037"/>
            <a:chExt cx="5182540" cy="1010199"/>
          </a:xfrm>
        </p:grpSpPr>
        <p:sp>
          <p:nvSpPr>
            <p:cNvPr id="33" name="Oval 32"/>
            <p:cNvSpPr/>
            <p:nvPr/>
          </p:nvSpPr>
          <p:spPr>
            <a:xfrm>
              <a:off x="5733845" y="3004459"/>
              <a:ext cx="1005840" cy="99277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6800795" y="3004459"/>
              <a:ext cx="1005840" cy="99277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7858887" y="2987037"/>
              <a:ext cx="1005840" cy="99277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8904705" y="3000089"/>
              <a:ext cx="1005840" cy="99277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9910545" y="3000089"/>
              <a:ext cx="1005840" cy="99277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8648064" y="3232328"/>
            <a:ext cx="3137718" cy="587851"/>
            <a:chOff x="5733845" y="2987037"/>
            <a:chExt cx="5182540" cy="1010199"/>
          </a:xfrm>
        </p:grpSpPr>
        <p:sp>
          <p:nvSpPr>
            <p:cNvPr id="39" name="Oval 38"/>
            <p:cNvSpPr/>
            <p:nvPr/>
          </p:nvSpPr>
          <p:spPr>
            <a:xfrm>
              <a:off x="5733845" y="3004459"/>
              <a:ext cx="1005840" cy="99277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6800795" y="3004459"/>
              <a:ext cx="1005840" cy="99277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7858887" y="2987037"/>
              <a:ext cx="1005840" cy="99277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8904705" y="3000089"/>
              <a:ext cx="1005840" cy="99277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9910545" y="3000089"/>
              <a:ext cx="1005840" cy="99277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8662587" y="5137561"/>
            <a:ext cx="3137718" cy="587851"/>
            <a:chOff x="5733845" y="2987037"/>
            <a:chExt cx="5182540" cy="1010199"/>
          </a:xfrm>
        </p:grpSpPr>
        <p:sp>
          <p:nvSpPr>
            <p:cNvPr id="45" name="Oval 44"/>
            <p:cNvSpPr/>
            <p:nvPr/>
          </p:nvSpPr>
          <p:spPr>
            <a:xfrm>
              <a:off x="5733845" y="3004459"/>
              <a:ext cx="1005840" cy="99277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6800795" y="3004459"/>
              <a:ext cx="1005840" cy="99277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7858887" y="2987037"/>
              <a:ext cx="1005840" cy="99277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8904705" y="3000089"/>
              <a:ext cx="1005840" cy="99277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9910545" y="3000089"/>
              <a:ext cx="1005840" cy="99277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</p:grp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166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31"/>
    </mc:Choice>
    <mc:Fallback xmlns="">
      <p:transition spd="slow" advTm="448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build="p"/>
      <p:bldP spid="9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143000" y="609600"/>
                <a:ext cx="9875520" cy="547171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US" sz="3600" dirty="0" smtClean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Negative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smtClean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Negative </a:t>
                </a:r>
                <a:br>
                  <a:rPr lang="en-US" sz="3600" dirty="0" smtClean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600" dirty="0" smtClean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-3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smtClean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-5</a:t>
                </a:r>
                <a:endParaRPr lang="en-US" sz="36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43000" y="609600"/>
                <a:ext cx="9875520" cy="547171"/>
              </a:xfrm>
              <a:blipFill rotWithShape="0">
                <a:blip r:embed="rId5"/>
                <a:stretch>
                  <a:fillRect t="-62222" b="-7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41" y="1754030"/>
            <a:ext cx="11261599" cy="664474"/>
          </a:xfrm>
        </p:spPr>
        <p:txBody>
          <a:bodyPr/>
          <a:lstStyle/>
          <a:p>
            <a:pPr lvl="0">
              <a:buClr>
                <a:srgbClr val="A6B727"/>
              </a:buClr>
            </a:pPr>
            <a:r>
              <a:rPr lang="en-US" sz="3200" dirty="0">
                <a:solidFill>
                  <a:srgbClr val="A6B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Interpretation: the opposite of 3 groups of 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 5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lvl="0" indent="0">
              <a:buClr>
                <a:srgbClr val="A6B727"/>
              </a:buClr>
              <a:buNone/>
            </a:pPr>
            <a:endParaRPr lang="en-US" sz="3200" dirty="0">
              <a:solidFill>
                <a:srgbClr val="A6B7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36992" y="2970014"/>
            <a:ext cx="20758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>
              <a:buNone/>
            </a:pPr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with</a:t>
            </a:r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-5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6992" y="3612950"/>
            <a:ext cx="2984600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lvl="0" defTabSz="91440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</a:pPr>
            <a:r>
              <a:rPr lang="en-US" sz="2400" b="1" dirty="0" smtClean="0">
                <a:solidFill>
                  <a:srgbClr val="A6B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b="1" baseline="30000" dirty="0" smtClean="0">
                <a:solidFill>
                  <a:srgbClr val="A6B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400" b="1" dirty="0" smtClean="0">
                <a:solidFill>
                  <a:srgbClr val="A6B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Action</a:t>
            </a:r>
            <a:r>
              <a:rPr lang="en-US" sz="2400" dirty="0" smtClean="0">
                <a:solidFill>
                  <a:srgbClr val="A6B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 groups</a:t>
            </a:r>
            <a:endParaRPr lang="en-US" sz="2400" dirty="0">
              <a:solidFill>
                <a:srgbClr val="A6B7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6992" y="4218953"/>
            <a:ext cx="4159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2400" b="1" baseline="30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  <a:r>
              <a:rPr lang="en-US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Take the </a:t>
            </a:r>
            <a:r>
              <a:rPr lang="en-US" sz="2400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opposite</a:t>
            </a:r>
            <a:r>
              <a:rPr lang="en-US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3 groups of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-5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5744" y="5443853"/>
            <a:ext cx="2714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(3 x -5)</a:t>
            </a:r>
            <a:endParaRPr lang="en-US" sz="40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405544" y="3878233"/>
            <a:ext cx="3137718" cy="587851"/>
            <a:chOff x="5733845" y="2987037"/>
            <a:chExt cx="5182540" cy="1010199"/>
          </a:xfrm>
        </p:grpSpPr>
        <p:sp>
          <p:nvSpPr>
            <p:cNvPr id="9" name="Oval 8"/>
            <p:cNvSpPr/>
            <p:nvPr/>
          </p:nvSpPr>
          <p:spPr>
            <a:xfrm>
              <a:off x="5733845" y="3004459"/>
              <a:ext cx="1005840" cy="99277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800795" y="3004459"/>
              <a:ext cx="1005840" cy="99277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858887" y="2987037"/>
              <a:ext cx="1005840" cy="99277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8904705" y="3000089"/>
              <a:ext cx="1005840" cy="99277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9910545" y="3000089"/>
              <a:ext cx="1005840" cy="99277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405544" y="2950769"/>
            <a:ext cx="3137718" cy="587851"/>
            <a:chOff x="5733845" y="2987037"/>
            <a:chExt cx="5182540" cy="1010199"/>
          </a:xfrm>
        </p:grpSpPr>
        <p:sp>
          <p:nvSpPr>
            <p:cNvPr id="15" name="Oval 14"/>
            <p:cNvSpPr/>
            <p:nvPr/>
          </p:nvSpPr>
          <p:spPr>
            <a:xfrm>
              <a:off x="5733845" y="3004459"/>
              <a:ext cx="1005840" cy="99277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6800795" y="3004459"/>
              <a:ext cx="1005840" cy="99277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7858887" y="2987037"/>
              <a:ext cx="1005840" cy="99277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8904705" y="3000089"/>
              <a:ext cx="1005840" cy="99277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9910545" y="3000089"/>
              <a:ext cx="1005840" cy="99277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420067" y="4856002"/>
            <a:ext cx="3137718" cy="587851"/>
            <a:chOff x="5733845" y="2987037"/>
            <a:chExt cx="5182540" cy="1010199"/>
          </a:xfrm>
        </p:grpSpPr>
        <p:sp>
          <p:nvSpPr>
            <p:cNvPr id="21" name="Oval 20"/>
            <p:cNvSpPr/>
            <p:nvPr/>
          </p:nvSpPr>
          <p:spPr>
            <a:xfrm>
              <a:off x="5733845" y="3004459"/>
              <a:ext cx="1005840" cy="99277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6800795" y="3004459"/>
              <a:ext cx="1005840" cy="99277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7858887" y="2987037"/>
              <a:ext cx="1005840" cy="99277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8904705" y="3000089"/>
              <a:ext cx="1005840" cy="99277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9910545" y="3000089"/>
              <a:ext cx="1005840" cy="99277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</p:grpSp>
      <p:cxnSp>
        <p:nvCxnSpPr>
          <p:cNvPr id="26" name="Straight Arrow Connector 25"/>
          <p:cNvCxnSpPr/>
          <p:nvPr/>
        </p:nvCxnSpPr>
        <p:spPr>
          <a:xfrm>
            <a:off x="7692076" y="4218953"/>
            <a:ext cx="1060745" cy="0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8923254" y="3011620"/>
            <a:ext cx="2946829" cy="601330"/>
            <a:chOff x="5185954" y="2926076"/>
            <a:chExt cx="3957574" cy="770713"/>
          </a:xfrm>
          <a:solidFill>
            <a:srgbClr val="FFFF00"/>
          </a:solidFill>
        </p:grpSpPr>
        <p:sp>
          <p:nvSpPr>
            <p:cNvPr id="28" name="Oval 27"/>
            <p:cNvSpPr/>
            <p:nvPr/>
          </p:nvSpPr>
          <p:spPr>
            <a:xfrm>
              <a:off x="5185954" y="2926080"/>
              <a:ext cx="757646" cy="77070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985936" y="2926079"/>
              <a:ext cx="757646" cy="77070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785918" y="2926078"/>
              <a:ext cx="757646" cy="77070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7595815" y="2926077"/>
              <a:ext cx="757646" cy="77070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8385882" y="2926076"/>
              <a:ext cx="757646" cy="77070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949379" y="3941482"/>
            <a:ext cx="2946829" cy="601330"/>
            <a:chOff x="5185954" y="2926076"/>
            <a:chExt cx="3957574" cy="770713"/>
          </a:xfrm>
          <a:solidFill>
            <a:srgbClr val="FFFF00"/>
          </a:solidFill>
        </p:grpSpPr>
        <p:sp>
          <p:nvSpPr>
            <p:cNvPr id="34" name="Oval 33"/>
            <p:cNvSpPr/>
            <p:nvPr/>
          </p:nvSpPr>
          <p:spPr>
            <a:xfrm>
              <a:off x="5185954" y="2926080"/>
              <a:ext cx="757646" cy="77070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5985936" y="2926079"/>
              <a:ext cx="757646" cy="77070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6785918" y="2926078"/>
              <a:ext cx="757646" cy="77070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7595815" y="2926077"/>
              <a:ext cx="757646" cy="77070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8385882" y="2926076"/>
              <a:ext cx="757646" cy="77070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8962442" y="4910528"/>
            <a:ext cx="2946829" cy="601330"/>
            <a:chOff x="5185954" y="2926076"/>
            <a:chExt cx="3957574" cy="770713"/>
          </a:xfrm>
          <a:solidFill>
            <a:srgbClr val="FFFF00"/>
          </a:solidFill>
        </p:grpSpPr>
        <p:sp>
          <p:nvSpPr>
            <p:cNvPr id="40" name="Oval 39"/>
            <p:cNvSpPr/>
            <p:nvPr/>
          </p:nvSpPr>
          <p:spPr>
            <a:xfrm>
              <a:off x="5185954" y="2926080"/>
              <a:ext cx="757646" cy="77070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985936" y="2926079"/>
              <a:ext cx="757646" cy="77070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6785918" y="2926078"/>
              <a:ext cx="757646" cy="77070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7595815" y="2926077"/>
              <a:ext cx="757646" cy="77070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8385882" y="2926076"/>
              <a:ext cx="757646" cy="77070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5" name="Audio 4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399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539"/>
    </mc:Choice>
    <mc:Fallback xmlns="">
      <p:transition spd="slow" advTm="535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  <p:bldLst>
      <p:bldP spid="3" grpId="0" build="p"/>
      <p:bldP spid="4" grpId="0"/>
      <p:bldP spid="5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5.7|6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4.2|2.8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5.4|6.1|1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4.8|4.5|5.9|0.9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5.3|4.9|7.2|1.2|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2|4.5|4.5|2.6|6|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12.5|6.1|3.1|5|5.7|1.7"/>
</p:tagLst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250</TotalTime>
  <Words>194</Words>
  <Application>Microsoft Office PowerPoint</Application>
  <PresentationFormat>Widescreen</PresentationFormat>
  <Paragraphs>40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Cambria Math</vt:lpstr>
      <vt:lpstr>Corbel</vt:lpstr>
      <vt:lpstr>Wingdings</vt:lpstr>
      <vt:lpstr>Basis</vt:lpstr>
      <vt:lpstr>Multiplication  of Integers</vt:lpstr>
      <vt:lpstr>What Does it Mean to Multiply?</vt:lpstr>
      <vt:lpstr>Two-Color Counters</vt:lpstr>
      <vt:lpstr>What Does it Mean to Multiply by a Negative 1?</vt:lpstr>
      <vt:lpstr>Positive × Positive 3 x 5</vt:lpstr>
      <vt:lpstr>Positive × Negative 3 x -5</vt:lpstr>
      <vt:lpstr>Negative × Positive -3 x 5</vt:lpstr>
      <vt:lpstr>Negative × Negative  -3 x -5</vt:lpstr>
    </vt:vector>
  </TitlesOfParts>
  <Company>Columbus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csu</dc:creator>
  <cp:lastModifiedBy>csu</cp:lastModifiedBy>
  <cp:revision>46</cp:revision>
  <dcterms:created xsi:type="dcterms:W3CDTF">2015-12-14T16:46:15Z</dcterms:created>
  <dcterms:modified xsi:type="dcterms:W3CDTF">2016-04-21T17:26:20Z</dcterms:modified>
</cp:coreProperties>
</file>