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73" r:id="rId3"/>
    <p:sldId id="258" r:id="rId4"/>
    <p:sldId id="265" r:id="rId5"/>
    <p:sldId id="257" r:id="rId6"/>
    <p:sldId id="266" r:id="rId7"/>
    <p:sldId id="263" r:id="rId8"/>
    <p:sldId id="274" r:id="rId9"/>
    <p:sldId id="267" r:id="rId10"/>
    <p:sldId id="262" r:id="rId11"/>
    <p:sldId id="275" r:id="rId12"/>
    <p:sldId id="269" r:id="rId13"/>
    <p:sldId id="264" r:id="rId14"/>
    <p:sldId id="279" r:id="rId15"/>
    <p:sldId id="260" r:id="rId16"/>
    <p:sldId id="271" r:id="rId17"/>
    <p:sldId id="270" r:id="rId18"/>
    <p:sldId id="276" r:id="rId19"/>
    <p:sldId id="27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36B4"/>
    <a:srgbClr val="DDE9A1"/>
    <a:srgbClr val="FFFF66"/>
    <a:srgbClr val="CBA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66" d="100"/>
          <a:sy n="66" d="100"/>
        </p:scale>
        <p:origin x="2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776A-8751-423F-89A9-D7D8AF380D8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0639C-A61F-440B-929C-25CD4326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13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776A-8751-423F-89A9-D7D8AF380D8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0639C-A61F-440B-929C-25CD4326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63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776A-8751-423F-89A9-D7D8AF380D8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0639C-A61F-440B-929C-25CD4326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88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776A-8751-423F-89A9-D7D8AF380D8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0639C-A61F-440B-929C-25CD432631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0752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776A-8751-423F-89A9-D7D8AF380D8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0639C-A61F-440B-929C-25CD4326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53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776A-8751-423F-89A9-D7D8AF380D8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0639C-A61F-440B-929C-25CD4326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71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776A-8751-423F-89A9-D7D8AF380D8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0639C-A61F-440B-929C-25CD4326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01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776A-8751-423F-89A9-D7D8AF380D8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0639C-A61F-440B-929C-25CD4326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05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776A-8751-423F-89A9-D7D8AF380D8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0639C-A61F-440B-929C-25CD4326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071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776A-8751-423F-89A9-D7D8AF380D8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0639C-A61F-440B-929C-25CD4326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41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776A-8751-423F-89A9-D7D8AF380D8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0639C-A61F-440B-929C-25CD4326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472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776A-8751-423F-89A9-D7D8AF380D8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0639C-A61F-440B-929C-25CD4326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61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776A-8751-423F-89A9-D7D8AF380D8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0639C-A61F-440B-929C-25CD4326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5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776A-8751-423F-89A9-D7D8AF380D8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0639C-A61F-440B-929C-25CD4326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03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776A-8751-423F-89A9-D7D8AF380D8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0639C-A61F-440B-929C-25CD4326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10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776A-8751-423F-89A9-D7D8AF380D8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0639C-A61F-440B-929C-25CD4326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8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776A-8751-423F-89A9-D7D8AF380D8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0639C-A61F-440B-929C-25CD4326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31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BCB776A-8751-423F-89A9-D7D8AF380D8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E20639C-A61F-440B-929C-25CD4326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818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0.m4a"/><Relationship Id="rId7" Type="http://schemas.openxmlformats.org/officeDocument/2006/relationships/image" Target="../media/image17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6.png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6.png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20.m4a"/><Relationship Id="rId7" Type="http://schemas.openxmlformats.org/officeDocument/2006/relationships/image" Target="../media/image26.png"/><Relationship Id="rId2" Type="http://schemas.microsoft.com/office/2007/relationships/media" Target="../media/media20.m4a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6.png"/><Relationship Id="rId3" Type="http://schemas.openxmlformats.org/officeDocument/2006/relationships/audio" Target="../media/media7.m4a"/><Relationship Id="rId7" Type="http://schemas.openxmlformats.org/officeDocument/2006/relationships/image" Target="../media/image12.png"/><Relationship Id="rId12" Type="http://schemas.openxmlformats.org/officeDocument/2006/relationships/image" Target="../media/image14.jpe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11" Type="http://schemas.openxmlformats.org/officeDocument/2006/relationships/image" Target="../media/image13.jpe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8.m4a"/><Relationship Id="rId7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2945" y="378823"/>
            <a:ext cx="9440034" cy="3846534"/>
          </a:xfrm>
        </p:spPr>
        <p:txBody>
          <a:bodyPr>
            <a:noAutofit/>
          </a:bodyPr>
          <a:lstStyle/>
          <a:p>
            <a:r>
              <a:rPr lang="en-US" sz="7200" i="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</a:rPr>
              <a:t>Direction </a:t>
            </a:r>
            <a:br>
              <a:rPr lang="en-US" sz="7200" i="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</a:rPr>
            </a:br>
            <a:r>
              <a:rPr lang="en-US" sz="7200" i="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</a:rPr>
              <a:t>Variation</a:t>
            </a:r>
            <a:endParaRPr lang="en-US" sz="7200" i="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1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1"/>
    </mc:Choice>
    <mc:Fallback xmlns="">
      <p:transition spd="slow" advTm="4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339636" y="2540221"/>
                <a:ext cx="5290457" cy="1791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a:rPr lang="en-US" sz="3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𝑏𝑎𝑛𝑎𝑛𝑎𝑠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5 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𝑝𝑙𝑢𝑚𝑠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9636" y="2540221"/>
                <a:ext cx="5290457" cy="179138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984001" y="3241328"/>
            <a:ext cx="5950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=</a:t>
            </a:r>
            <a:endParaRPr lang="en-US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532017" y="4272363"/>
                <a:ext cx="22468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32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2017" y="4272363"/>
                <a:ext cx="2246811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77095" y="2456515"/>
                <a:ext cx="22468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32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095" y="2456515"/>
                <a:ext cx="2246811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3700501" y="269924"/>
            <a:ext cx="4975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Unit Rate for Plums</a:t>
            </a:r>
            <a:endParaRPr lang="en-US" sz="4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950820" y="2808607"/>
                <a:ext cx="2108013" cy="14979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𝑏𝑎𝑛𝑎𝑛𝑎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a:rPr lang="en-US" sz="3600" b="0" i="1" smtClean="0">
                              <a:solidFill>
                                <a:srgbClr val="7E36B4"/>
                              </a:solidFill>
                              <a:latin typeface="Cambria Math" panose="02040503050406030204" pitchFamily="18" charset="0"/>
                            </a:rPr>
                            <m:t>𝑝𝑙𝑢𝑚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0820" y="2808607"/>
                <a:ext cx="2108013" cy="149791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688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38"/>
    </mc:Choice>
    <mc:Fallback xmlns="">
      <p:transition spd="slow" advTm="30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9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16878"/>
            <a:ext cx="10353762" cy="970450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Unit Rate as Rate of Change</a:t>
            </a:r>
            <a:endParaRPr lang="en-US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 txBox="1">
                <a:spLocks noGrp="1"/>
              </p:cNvSpPr>
              <p:nvPr>
                <p:ph idx="1"/>
              </p:nvPr>
            </p:nvSpPr>
            <p:spPr>
              <a:xfrm>
                <a:off x="913795" y="2189649"/>
                <a:ext cx="2145203" cy="15748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369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𝑏𝑎𝑛𝑎𝑛𝑎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a:rPr lang="en-US" sz="3600" b="0" i="1" smtClean="0">
                              <a:solidFill>
                                <a:srgbClr val="7E36B4"/>
                              </a:solidFill>
                              <a:latin typeface="Cambria Math" panose="02040503050406030204" pitchFamily="18" charset="0"/>
                            </a:rPr>
                            <m:t>𝑝𝑙𝑢𝑚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Content Placeholder 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95" y="2189649"/>
                <a:ext cx="2145203" cy="157485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340351" y="2397366"/>
                <a:ext cx="1477108" cy="11594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  </m:t>
                      </m:r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𝐲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𝐱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351" y="2397366"/>
                <a:ext cx="1477108" cy="11594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 flipH="1" flipV="1">
            <a:off x="4978694" y="3537805"/>
            <a:ext cx="1322997" cy="136456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39316" y="4486872"/>
            <a:ext cx="4783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Century Gothic" panose="020B0502020202020204" pitchFamily="34" charset="0"/>
              </a:rPr>
              <a:t>Input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978694" y="1981867"/>
            <a:ext cx="1322997" cy="78712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84542" y="1566369"/>
            <a:ext cx="4783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Century Gothic" panose="020B0502020202020204" pitchFamily="34" charset="0"/>
              </a:rPr>
              <a:t>Output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41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17"/>
    </mc:Choice>
    <mc:Fallback xmlns="">
      <p:transition spd="slow" advTm="24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66047" y="2569029"/>
            <a:ext cx="10353762" cy="9704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Tabular Representation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5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8"/>
    </mc:Choice>
    <mc:Fallback xmlns="">
      <p:transition spd="slow" advTm="7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884675"/>
              </p:ext>
            </p:extLst>
          </p:nvPr>
        </p:nvGraphicFramePr>
        <p:xfrm>
          <a:off x="6884127" y="812402"/>
          <a:ext cx="4064968" cy="5537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484">
                  <a:extLst>
                    <a:ext uri="{9D8B030D-6E8A-4147-A177-3AD203B41FA5}">
                      <a16:colId xmlns:a16="http://schemas.microsoft.com/office/drawing/2014/main" val="93592902"/>
                    </a:ext>
                  </a:extLst>
                </a:gridCol>
                <a:gridCol w="2032484">
                  <a:extLst>
                    <a:ext uri="{9D8B030D-6E8A-4147-A177-3AD203B41FA5}">
                      <a16:colId xmlns:a16="http://schemas.microsoft.com/office/drawing/2014/main" val="605077115"/>
                    </a:ext>
                  </a:extLst>
                </a:gridCol>
              </a:tblGrid>
              <a:tr h="1227908">
                <a:tc>
                  <a:txBody>
                    <a:bodyPr/>
                    <a:lstStyle/>
                    <a:p>
                      <a:pPr algn="ctr"/>
                      <a:endParaRPr lang="en-US" sz="4000" b="1" dirty="0" smtClean="0">
                        <a:solidFill>
                          <a:srgbClr val="FFFF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06592"/>
                  </a:ext>
                </a:extLst>
              </a:tr>
              <a:tr h="8619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173847"/>
                  </a:ext>
                </a:extLst>
              </a:tr>
              <a:tr h="8619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518234"/>
                  </a:ext>
                </a:extLst>
              </a:tr>
              <a:tr h="8619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232579"/>
                  </a:ext>
                </a:extLst>
              </a:tr>
              <a:tr h="8619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037023"/>
                  </a:ext>
                </a:extLst>
              </a:tr>
              <a:tr h="8619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2703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673737" y="673652"/>
            <a:ext cx="24035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BANANAS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(output)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y</a:t>
            </a:r>
            <a:endParaRPr lang="en-US" sz="40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1651" y="731794"/>
            <a:ext cx="13062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E36B4"/>
                </a:solidFill>
                <a:latin typeface="Century Gothic" panose="020B0502020202020204" pitchFamily="34" charset="0"/>
              </a:rPr>
              <a:t>PLUMS</a:t>
            </a:r>
          </a:p>
          <a:p>
            <a:pPr algn="ctr"/>
            <a:r>
              <a:rPr lang="en-US" sz="2000" b="1" dirty="0" smtClean="0">
                <a:solidFill>
                  <a:srgbClr val="7E36B4"/>
                </a:solidFill>
                <a:latin typeface="Century Gothic" panose="020B0502020202020204" pitchFamily="34" charset="0"/>
              </a:rPr>
              <a:t>(input)</a:t>
            </a:r>
            <a:endParaRPr lang="en-US" sz="2000" b="1" dirty="0">
              <a:solidFill>
                <a:srgbClr val="7E36B4"/>
              </a:solidFill>
              <a:latin typeface="Century Gothic" panose="020B0502020202020204" pitchFamily="34" charset="0"/>
            </a:endParaRPr>
          </a:p>
          <a:p>
            <a:pPr lvl="0" algn="ctr">
              <a:defRPr/>
            </a:pPr>
            <a:r>
              <a:rPr lang="en-US" sz="4000" b="1" dirty="0" smtClean="0">
                <a:solidFill>
                  <a:srgbClr val="7E36B4"/>
                </a:solidFill>
                <a:latin typeface="Century Gothic" panose="020B0502020202020204" pitchFamily="34" charset="0"/>
              </a:rPr>
              <a:t>x</a:t>
            </a:r>
            <a:endParaRPr lang="en-US" sz="4000" b="1" dirty="0">
              <a:solidFill>
                <a:srgbClr val="7E36B4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89521" y="2387645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89520" y="3175283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71952" y="3943625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10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71951" y="4785247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15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1951" y="5577475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53803" y="2260569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44282" y="3220652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44281" y="4072497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05091" y="4785247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12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44280" y="5586435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16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249" y="3406115"/>
            <a:ext cx="5522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Bananas</a:t>
            </a:r>
            <a:r>
              <a:rPr lang="en-US" sz="3200" b="1" dirty="0" smtClean="0">
                <a:solidFill>
                  <a:srgbClr val="CBA9E5"/>
                </a:solidFill>
                <a:latin typeface="Century Gothic" panose="020B0502020202020204" pitchFamily="34" charset="0"/>
              </a:rPr>
              <a:t> </a:t>
            </a:r>
            <a:r>
              <a:rPr lang="en-US" sz="3200" i="1" dirty="0" smtClean="0">
                <a:latin typeface="Century Gothic" panose="020B0502020202020204" pitchFamily="34" charset="0"/>
              </a:rPr>
              <a:t>in terms of </a:t>
            </a:r>
            <a:r>
              <a:rPr lang="en-US" sz="3200" b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plums</a:t>
            </a:r>
            <a:endParaRPr lang="en-US" sz="32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55969" y="369405"/>
                <a:ext cx="3540521" cy="16134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𝑏𝑎𝑛𝑎𝑛𝑎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5400" b="0" i="1" smtClean="0">
                            <a:solidFill>
                              <a:srgbClr val="7E36B4"/>
                            </a:solidFill>
                            <a:latin typeface="Cambria Math" panose="02040503050406030204" pitchFamily="18" charset="0"/>
                          </a:rPr>
                          <m:t>𝑝𝑙𝑢𝑚</m:t>
                        </m:r>
                      </m:den>
                    </m:f>
                  </m:oMath>
                </a14:m>
                <a:r>
                  <a:rPr lang="en-US" sz="5400" dirty="0" smtClean="0"/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num>
                      <m:den>
                        <m:r>
                          <a:rPr lang="en-US" sz="54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den>
                    </m:f>
                  </m:oMath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969" y="369405"/>
                <a:ext cx="3540521" cy="1613455"/>
              </a:xfrm>
              <a:prstGeom prst="rect">
                <a:avLst/>
              </a:prstGeom>
              <a:blipFill rotWithShape="0">
                <a:blip r:embed="rId5"/>
                <a:stretch>
                  <a:fillRect r="-3270" b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31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33"/>
    </mc:Choice>
    <mc:Fallback xmlns="">
      <p:transition spd="slow" advTm="45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2" grpId="0"/>
      <p:bldP spid="4" grpId="0"/>
      <p:bldP spid="13" grpId="0"/>
      <p:bldP spid="14" grpId="0"/>
      <p:bldP spid="16" grpId="0"/>
      <p:bldP spid="17" grpId="0"/>
      <p:bldP spid="21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970450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Variables</a:t>
            </a:r>
            <a:endParaRPr 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326828"/>
              </p:ext>
            </p:extLst>
          </p:nvPr>
        </p:nvGraphicFramePr>
        <p:xfrm>
          <a:off x="6884127" y="812402"/>
          <a:ext cx="4064968" cy="5537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484">
                  <a:extLst>
                    <a:ext uri="{9D8B030D-6E8A-4147-A177-3AD203B41FA5}">
                      <a16:colId xmlns:a16="http://schemas.microsoft.com/office/drawing/2014/main" val="93592902"/>
                    </a:ext>
                  </a:extLst>
                </a:gridCol>
                <a:gridCol w="2032484">
                  <a:extLst>
                    <a:ext uri="{9D8B030D-6E8A-4147-A177-3AD203B41FA5}">
                      <a16:colId xmlns:a16="http://schemas.microsoft.com/office/drawing/2014/main" val="605077115"/>
                    </a:ext>
                  </a:extLst>
                </a:gridCol>
              </a:tblGrid>
              <a:tr h="1227908">
                <a:tc>
                  <a:txBody>
                    <a:bodyPr/>
                    <a:lstStyle/>
                    <a:p>
                      <a:pPr algn="ctr"/>
                      <a:endParaRPr lang="en-US" sz="4000" b="1" dirty="0" smtClean="0">
                        <a:solidFill>
                          <a:srgbClr val="FFFF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06592"/>
                  </a:ext>
                </a:extLst>
              </a:tr>
              <a:tr h="8619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173847"/>
                  </a:ext>
                </a:extLst>
              </a:tr>
              <a:tr h="8619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518234"/>
                  </a:ext>
                </a:extLst>
              </a:tr>
              <a:tr h="8619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232579"/>
                  </a:ext>
                </a:extLst>
              </a:tr>
              <a:tr h="8619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037023"/>
                  </a:ext>
                </a:extLst>
              </a:tr>
              <a:tr h="8619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2703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89521" y="2387645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89520" y="3175283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71952" y="3943625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10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71951" y="4785247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15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71951" y="5577475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44281" y="2332173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44282" y="3220652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44281" y="4072497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05091" y="4785247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12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44280" y="5586435"/>
            <a:ext cx="108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16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722" y="1429175"/>
            <a:ext cx="4777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entury Gothic" panose="020B0502020202020204" pitchFamily="34" charset="0"/>
              </a:rPr>
              <a:t>Independent – </a:t>
            </a:r>
            <a:r>
              <a:rPr lang="en-US" sz="3200" dirty="0" smtClean="0">
                <a:solidFill>
                  <a:srgbClr val="7E36B4"/>
                </a:solidFill>
                <a:latin typeface="Century Gothic" panose="020B0502020202020204" pitchFamily="34" charset="0"/>
              </a:rPr>
              <a:t>Plums (input)</a:t>
            </a:r>
            <a:endParaRPr lang="en-US" sz="3200" dirty="0">
              <a:solidFill>
                <a:srgbClr val="7E36B4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6538" y="3436893"/>
            <a:ext cx="4777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entury Gothic" panose="020B0502020202020204" pitchFamily="34" charset="0"/>
              </a:rPr>
              <a:t>Dependent – </a:t>
            </a:r>
            <a:r>
              <a:rPr lang="en-US" sz="32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Bananas (output)</a:t>
            </a:r>
            <a:endParaRPr lang="en-US" sz="32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71651" y="731794"/>
            <a:ext cx="13062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E36B4"/>
                </a:solidFill>
                <a:latin typeface="Century Gothic" panose="020B0502020202020204" pitchFamily="34" charset="0"/>
              </a:rPr>
              <a:t>PLUMS</a:t>
            </a:r>
          </a:p>
          <a:p>
            <a:pPr algn="ctr"/>
            <a:r>
              <a:rPr lang="en-US" sz="2000" b="1" dirty="0" smtClean="0">
                <a:solidFill>
                  <a:srgbClr val="7E36B4"/>
                </a:solidFill>
                <a:latin typeface="Century Gothic" panose="020B0502020202020204" pitchFamily="34" charset="0"/>
              </a:rPr>
              <a:t>(input)</a:t>
            </a:r>
            <a:endParaRPr lang="en-US" sz="2000" b="1" dirty="0">
              <a:solidFill>
                <a:srgbClr val="7E36B4"/>
              </a:solidFill>
              <a:latin typeface="Century Gothic" panose="020B0502020202020204" pitchFamily="34" charset="0"/>
            </a:endParaRPr>
          </a:p>
          <a:p>
            <a:pPr lvl="0" algn="ctr">
              <a:defRPr/>
            </a:pPr>
            <a:r>
              <a:rPr lang="en-US" sz="4000" b="1" dirty="0" smtClean="0">
                <a:solidFill>
                  <a:srgbClr val="7E36B4"/>
                </a:solidFill>
                <a:latin typeface="Century Gothic" panose="020B0502020202020204" pitchFamily="34" charset="0"/>
              </a:rPr>
              <a:t>x</a:t>
            </a:r>
            <a:endParaRPr lang="en-US" sz="4000" b="1" dirty="0">
              <a:solidFill>
                <a:srgbClr val="7E36B4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73737" y="673652"/>
            <a:ext cx="24035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BANANAS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(output)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y</a:t>
            </a:r>
            <a:endParaRPr lang="en-US" sz="40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924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37"/>
    </mc:Choice>
    <mc:Fallback xmlns="">
      <p:transition spd="slow" advTm="23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7" grpId="0"/>
      <p:bldP spid="18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229" y="2791374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</a:rPr>
              <a:t>Graphical Representation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>
              <a:buNone/>
            </a:pPr>
            <a:endParaRPr lang="en-US" dirty="0" smtClean="0">
              <a:solidFill>
                <a:schemeClr val="accent2"/>
              </a:solidFill>
              <a:effectLst/>
              <a:latin typeface="Century Gothic" panose="020B0502020202020204" pitchFamily="34" charset="0"/>
            </a:endParaRPr>
          </a:p>
          <a:p>
            <a:pPr marL="36900" indent="0">
              <a:buNone/>
            </a:pPr>
            <a:endParaRPr lang="en-US" dirty="0">
              <a:solidFill>
                <a:schemeClr val="accent2"/>
              </a:solidFill>
              <a:effectLst/>
              <a:latin typeface="Century Gothic" panose="020B0502020202020204" pitchFamily="34" charset="0"/>
            </a:endParaRPr>
          </a:p>
          <a:p>
            <a:pPr marL="36900" indent="0">
              <a:buNone/>
            </a:pPr>
            <a:endParaRPr lang="en-US" dirty="0" smtClean="0">
              <a:solidFill>
                <a:schemeClr val="accent2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8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2"/>
    </mc:Choice>
    <mc:Fallback xmlns="">
      <p:transition spd="slow" advTm="7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6826"/>
          <a:stretch/>
        </p:blipFill>
        <p:spPr>
          <a:xfrm>
            <a:off x="2833361" y="1059313"/>
            <a:ext cx="9150899" cy="52091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1" t="8701" r="24799" b="17514"/>
          <a:stretch/>
        </p:blipFill>
        <p:spPr>
          <a:xfrm>
            <a:off x="295065" y="755378"/>
            <a:ext cx="2087917" cy="551312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8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5"/>
    </mc:Choice>
    <mc:Fallback xmlns="">
      <p:transition spd="slow" advTm="9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6826"/>
          <a:stretch/>
        </p:blipFill>
        <p:spPr>
          <a:xfrm>
            <a:off x="221672" y="603851"/>
            <a:ext cx="9150899" cy="520918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789709" y="4364182"/>
            <a:ext cx="0" cy="83127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89709" y="4364182"/>
            <a:ext cx="1274618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050472" y="3602182"/>
            <a:ext cx="0" cy="81741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064327" y="3588327"/>
            <a:ext cx="1260764" cy="1385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325091" y="2812473"/>
            <a:ext cx="0" cy="77585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325091" y="2798619"/>
            <a:ext cx="1288473" cy="1385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613564" y="2022764"/>
            <a:ext cx="0" cy="77585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613564" y="2008909"/>
            <a:ext cx="1260763" cy="1385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10006011" y="519633"/>
            <a:ext cx="2293623" cy="6162929"/>
            <a:chOff x="10006011" y="519633"/>
            <a:chExt cx="2293623" cy="616292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6"/>
            <a:srcRect l="12380" t="8701" r="47700" b="23164"/>
            <a:stretch/>
          </p:blipFill>
          <p:spPr>
            <a:xfrm>
              <a:off x="10540584" y="1591617"/>
              <a:ext cx="1402034" cy="5090945"/>
            </a:xfrm>
            <a:prstGeom prst="rect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</p:pic>
        <p:sp>
          <p:nvSpPr>
            <p:cNvPr id="53" name="TextBox 52"/>
            <p:cNvSpPr txBox="1"/>
            <p:nvPr/>
          </p:nvSpPr>
          <p:spPr>
            <a:xfrm>
              <a:off x="10998262" y="547043"/>
              <a:ext cx="13013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00"/>
                  </a:solidFill>
                  <a:latin typeface="Century Gothic" panose="020B0502020202020204" pitchFamily="34" charset="0"/>
                </a:rPr>
                <a:t>BANANAS</a:t>
              </a:r>
            </a:p>
            <a:p>
              <a:pPr algn="ctr"/>
              <a:r>
                <a:rPr lang="en-US" sz="4000" b="1" dirty="0" smtClean="0">
                  <a:solidFill>
                    <a:srgbClr val="FFFF00"/>
                  </a:solidFill>
                  <a:latin typeface="Century Gothic" panose="020B0502020202020204" pitchFamily="34" charset="0"/>
                </a:rPr>
                <a:t>y</a:t>
              </a:r>
              <a:endParaRPr lang="en-US" sz="4000" b="1" dirty="0">
                <a:solidFill>
                  <a:srgbClr val="FFFF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006011" y="519633"/>
              <a:ext cx="1069145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E36B4"/>
                  </a:solidFill>
                  <a:latin typeface="Century Gothic" panose="020B0502020202020204" pitchFamily="34" charset="0"/>
                </a:rPr>
                <a:t>PLUMS</a:t>
              </a:r>
            </a:p>
            <a:p>
              <a:pPr lvl="0" algn="ctr">
                <a:defRPr/>
              </a:pPr>
              <a:r>
                <a:rPr lang="en-US" sz="4000" b="1" dirty="0" smtClean="0">
                  <a:solidFill>
                    <a:srgbClr val="7E36B4"/>
                  </a:solidFill>
                  <a:latin typeface="Century Gothic" panose="020B0502020202020204" pitchFamily="34" charset="0"/>
                </a:rPr>
                <a:t>x</a:t>
              </a:r>
              <a:endParaRPr lang="en-US" sz="4000" b="1" dirty="0">
                <a:solidFill>
                  <a:srgbClr val="7E36B4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7" name="Audio 5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851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4"/>
    </mc:Choice>
    <mc:Fallback xmlns="">
      <p:transition spd="slow" advTm="12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6826"/>
          <a:stretch/>
        </p:blipFill>
        <p:spPr>
          <a:xfrm>
            <a:off x="221672" y="603851"/>
            <a:ext cx="9150899" cy="520918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789709" y="4364182"/>
            <a:ext cx="0" cy="83127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89709" y="4364182"/>
            <a:ext cx="1274618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050472" y="3602182"/>
            <a:ext cx="0" cy="81741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064327" y="3588327"/>
            <a:ext cx="1260764" cy="1385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325091" y="2812473"/>
            <a:ext cx="0" cy="77585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325091" y="2798619"/>
            <a:ext cx="1288473" cy="1385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613564" y="2022764"/>
            <a:ext cx="0" cy="77585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613564" y="2008909"/>
            <a:ext cx="1260763" cy="1385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/>
          <a:srcRect l="12380" t="8701" r="47700" b="23164"/>
          <a:stretch/>
        </p:blipFill>
        <p:spPr>
          <a:xfrm>
            <a:off x="10540584" y="1591617"/>
            <a:ext cx="1402034" cy="509094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3" name="TextBox 52"/>
          <p:cNvSpPr txBox="1"/>
          <p:nvPr/>
        </p:nvSpPr>
        <p:spPr>
          <a:xfrm>
            <a:off x="10998262" y="547043"/>
            <a:ext cx="1301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BANANAS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y</a:t>
            </a:r>
            <a:endParaRPr lang="en-US" sz="40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006011" y="519633"/>
            <a:ext cx="106914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E36B4"/>
                </a:solidFill>
                <a:latin typeface="Century Gothic" panose="020B0502020202020204" pitchFamily="34" charset="0"/>
              </a:rPr>
              <a:t>PLUMS</a:t>
            </a:r>
          </a:p>
          <a:p>
            <a:pPr lvl="0" algn="ctr">
              <a:defRPr/>
            </a:pPr>
            <a:r>
              <a:rPr lang="en-US" sz="4000" b="1" dirty="0" smtClean="0">
                <a:solidFill>
                  <a:srgbClr val="7E36B4"/>
                </a:solidFill>
                <a:latin typeface="Century Gothic" panose="020B0502020202020204" pitchFamily="34" charset="0"/>
              </a:rPr>
              <a:t>x</a:t>
            </a:r>
            <a:endParaRPr lang="en-US" sz="4000" b="1" dirty="0">
              <a:solidFill>
                <a:srgbClr val="7E36B4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89709" y="1828800"/>
            <a:ext cx="5389418" cy="336665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468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4"/>
    </mc:Choice>
    <mc:Fallback xmlns="">
      <p:transition spd="slow" advTm="9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>
              <a:buNone/>
            </a:pPr>
            <a:endParaRPr lang="en-US" dirty="0" smtClean="0">
              <a:latin typeface="Century Gothic" panose="020B0502020202020204" pitchFamily="34" charset="0"/>
            </a:endParaRPr>
          </a:p>
          <a:p>
            <a:pPr marL="36900" indent="0"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marL="36900" indent="0"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marL="36900" indent="0" algn="ctr">
              <a:buNone/>
            </a:pPr>
            <a:r>
              <a:rPr lang="en-US" sz="3600" dirty="0" smtClean="0">
                <a:latin typeface="Century Gothic" panose="020B0502020202020204" pitchFamily="34" charset="0"/>
              </a:rPr>
              <a:t>Symbolic Representation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1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8"/>
    </mc:Choice>
    <mc:Fallback xmlns="">
      <p:transition spd="slow" advTm="6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653" y="1128721"/>
            <a:ext cx="5786844" cy="4334547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7"/>
    </mc:Choice>
    <mc:Fallback xmlns="">
      <p:transition spd="slow" advTm="11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23877" y="5204219"/>
                <a:ext cx="4683534" cy="871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000" b="1" dirty="0" smtClean="0">
                    <a:solidFill>
                      <a:srgbClr val="FFFF00"/>
                    </a:solidFill>
                  </a:rPr>
                  <a:t>Banana</a:t>
                </a:r>
                <a:r>
                  <a:rPr lang="en-US" sz="4000" dirty="0" smtClean="0"/>
                  <a:t> =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/>
                  <a:t> </a:t>
                </a:r>
                <a:r>
                  <a:rPr lang="en-US" sz="4000" b="1" dirty="0" smtClean="0">
                    <a:solidFill>
                      <a:srgbClr val="7030A0"/>
                    </a:solidFill>
                  </a:rPr>
                  <a:t>plum</a:t>
                </a:r>
                <a:endParaRPr lang="en-US" sz="40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877" y="5204219"/>
                <a:ext cx="4683534" cy="871777"/>
              </a:xfrm>
              <a:prstGeom prst="rect">
                <a:avLst/>
              </a:prstGeom>
              <a:blipFill rotWithShape="0">
                <a:blip r:embed="rId5"/>
                <a:stretch>
                  <a:fillRect l="-6510" t="-489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590736" y="623455"/>
                <a:ext cx="2108013" cy="14979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𝑏𝑎𝑛𝑎𝑛𝑎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a:rPr lang="en-US" sz="3600" b="0" i="1" smtClean="0">
                              <a:solidFill>
                                <a:srgbClr val="7E36B4"/>
                              </a:solidFill>
                              <a:latin typeface="Cambria Math" panose="02040503050406030204" pitchFamily="18" charset="0"/>
                            </a:rPr>
                            <m:t>𝑝𝑙𝑢𝑚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736" y="623455"/>
                <a:ext cx="2108013" cy="149791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720748" y="269512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y = </a:t>
            </a:r>
            <a:r>
              <a:rPr lang="en-US" sz="4000" b="1" dirty="0" err="1" smtClean="0">
                <a:solidFill>
                  <a:srgbClr val="00B050"/>
                </a:solidFill>
                <a:latin typeface="Century Gothic" panose="020B0502020202020204" pitchFamily="34" charset="0"/>
              </a:rPr>
              <a:t>kx</a:t>
            </a:r>
            <a:endParaRPr lang="en-US" sz="4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1899138" y="911413"/>
            <a:ext cx="1505244" cy="70565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600627" y="916277"/>
            <a:ext cx="3990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Constant </a:t>
            </a:r>
          </a:p>
          <a:p>
            <a:pPr algn="ctr"/>
            <a:r>
              <a:rPr lang="en-US" sz="4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of variation</a:t>
            </a:r>
            <a:endParaRPr lang="en-US" sz="4000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77018" y="2890721"/>
                <a:ext cx="1450333" cy="1045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018" y="2890721"/>
                <a:ext cx="1450333" cy="104599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016286" y="2664762"/>
                <a:ext cx="2108013" cy="14979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𝑏𝑎𝑛𝑎𝑛𝑎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a:rPr lang="en-US" sz="3600" b="0" i="1" smtClean="0">
                              <a:solidFill>
                                <a:srgbClr val="7E36B4"/>
                              </a:solidFill>
                              <a:latin typeface="Cambria Math" panose="02040503050406030204" pitchFamily="18" charset="0"/>
                            </a:rPr>
                            <m:t>𝑝𝑙𝑢𝑚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286" y="2664762"/>
                <a:ext cx="2108013" cy="149791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10604368" y="1710655"/>
            <a:ext cx="1301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BANANAS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y</a:t>
            </a:r>
            <a:endParaRPr lang="en-US" sz="40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12117" y="1683245"/>
            <a:ext cx="106914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E36B4"/>
                </a:solidFill>
                <a:latin typeface="Century Gothic" panose="020B0502020202020204" pitchFamily="34" charset="0"/>
              </a:rPr>
              <a:t>PLUMS</a:t>
            </a:r>
          </a:p>
          <a:p>
            <a:pPr lvl="0" algn="ctr">
              <a:defRPr/>
            </a:pPr>
            <a:r>
              <a:rPr lang="en-US" sz="4000" b="1" dirty="0" smtClean="0">
                <a:solidFill>
                  <a:srgbClr val="7E36B4"/>
                </a:solidFill>
                <a:latin typeface="Century Gothic" panose="020B0502020202020204" pitchFamily="34" charset="0"/>
              </a:rPr>
              <a:t>x</a:t>
            </a:r>
            <a:endParaRPr lang="en-US" sz="4000" b="1" dirty="0">
              <a:solidFill>
                <a:srgbClr val="7E36B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/>
          <a:srcRect l="12380" t="8701" r="47700" b="23164"/>
          <a:stretch/>
        </p:blipFill>
        <p:spPr>
          <a:xfrm>
            <a:off x="10002129" y="2692172"/>
            <a:ext cx="1701339" cy="390972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42" name="Audio 4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5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87"/>
    </mc:Choice>
    <mc:Fallback xmlns="">
      <p:transition spd="slow" advTm="60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8" grpId="0"/>
      <p:bldP spid="19" grpId="0"/>
      <p:bldP spid="31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827" y="506777"/>
            <a:ext cx="10873648" cy="2941503"/>
          </a:xfrm>
        </p:spPr>
        <p:txBody>
          <a:bodyPr>
            <a:normAutofit/>
          </a:bodyPr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4826" t="5691" r="3380" b="-5691"/>
          <a:stretch/>
        </p:blipFill>
        <p:spPr>
          <a:xfrm>
            <a:off x="2932531" y="1069481"/>
            <a:ext cx="2854411" cy="1954262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7995" y="1069481"/>
            <a:ext cx="2162175" cy="1943100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674564" y="4153359"/>
            <a:ext cx="8894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dirty="0" smtClean="0">
                <a:latin typeface="Century Gothic" panose="020B0502020202020204" pitchFamily="34" charset="0"/>
              </a:rPr>
              <a:t>For every 4 </a:t>
            </a:r>
            <a:r>
              <a:rPr lang="en-US" sz="32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bananas</a:t>
            </a:r>
            <a:r>
              <a:rPr lang="en-US" sz="3200" dirty="0" smtClean="0">
                <a:latin typeface="Century Gothic" panose="020B0502020202020204" pitchFamily="34" charset="0"/>
              </a:rPr>
              <a:t>, I get five </a:t>
            </a:r>
            <a:r>
              <a:rPr lang="en-US" sz="3200" b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plums</a:t>
            </a:r>
            <a:r>
              <a:rPr lang="en-US" sz="3200" dirty="0" smtClean="0">
                <a:latin typeface="Century Gothic" panose="020B0502020202020204" pitchFamily="34" charset="0"/>
              </a:rPr>
              <a:t>.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4564" y="5043104"/>
            <a:ext cx="7987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dirty="0" smtClean="0">
                <a:latin typeface="Century Gothic" panose="020B0502020202020204" pitchFamily="34" charset="0"/>
              </a:rPr>
              <a:t>4 </a:t>
            </a:r>
            <a:r>
              <a:rPr lang="en-US" sz="32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bananas</a:t>
            </a:r>
            <a:r>
              <a:rPr lang="en-US" sz="3200" dirty="0" smtClean="0">
                <a:latin typeface="Century Gothic" panose="020B0502020202020204" pitchFamily="34" charset="0"/>
              </a:rPr>
              <a:t> cost the same as 5 </a:t>
            </a:r>
            <a:r>
              <a:rPr lang="en-US" sz="3200" b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plums</a:t>
            </a:r>
            <a:r>
              <a:rPr lang="en-US" sz="3200" dirty="0" smtClean="0">
                <a:latin typeface="Century Gothic" panose="020B0502020202020204" pitchFamily="34" charset="0"/>
              </a:rPr>
              <a:t>.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38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1"/>
    </mc:Choice>
    <mc:Fallback xmlns="">
      <p:transition spd="slow" advTm="16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31361" y="2490652"/>
            <a:ext cx="10353762" cy="9704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Tabular Representation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4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8"/>
    </mc:Choice>
    <mc:Fallback xmlns="">
      <p:transition spd="slow" advTm="7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1010477"/>
              </p:ext>
            </p:extLst>
          </p:nvPr>
        </p:nvGraphicFramePr>
        <p:xfrm>
          <a:off x="482218" y="1749341"/>
          <a:ext cx="8806540" cy="383551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61308">
                  <a:extLst>
                    <a:ext uri="{9D8B030D-6E8A-4147-A177-3AD203B41FA5}">
                      <a16:colId xmlns:a16="http://schemas.microsoft.com/office/drawing/2014/main" val="167234123"/>
                    </a:ext>
                  </a:extLst>
                </a:gridCol>
                <a:gridCol w="1761308">
                  <a:extLst>
                    <a:ext uri="{9D8B030D-6E8A-4147-A177-3AD203B41FA5}">
                      <a16:colId xmlns:a16="http://schemas.microsoft.com/office/drawing/2014/main" val="1187711669"/>
                    </a:ext>
                  </a:extLst>
                </a:gridCol>
                <a:gridCol w="1761308">
                  <a:extLst>
                    <a:ext uri="{9D8B030D-6E8A-4147-A177-3AD203B41FA5}">
                      <a16:colId xmlns:a16="http://schemas.microsoft.com/office/drawing/2014/main" val="4119721148"/>
                    </a:ext>
                  </a:extLst>
                </a:gridCol>
                <a:gridCol w="1761308">
                  <a:extLst>
                    <a:ext uri="{9D8B030D-6E8A-4147-A177-3AD203B41FA5}">
                      <a16:colId xmlns:a16="http://schemas.microsoft.com/office/drawing/2014/main" val="683403210"/>
                    </a:ext>
                  </a:extLst>
                </a:gridCol>
                <a:gridCol w="1761308">
                  <a:extLst>
                    <a:ext uri="{9D8B030D-6E8A-4147-A177-3AD203B41FA5}">
                      <a16:colId xmlns:a16="http://schemas.microsoft.com/office/drawing/2014/main" val="333657818"/>
                    </a:ext>
                  </a:extLst>
                </a:gridCol>
              </a:tblGrid>
              <a:tr h="1912576">
                <a:tc>
                  <a:txBody>
                    <a:bodyPr/>
                    <a:lstStyle/>
                    <a:p>
                      <a:endParaRPr lang="en-US" sz="2800" dirty="0" smtClean="0"/>
                    </a:p>
                    <a:p>
                      <a:r>
                        <a:rPr lang="en-US" sz="2800" dirty="0" smtClean="0">
                          <a:solidFill>
                            <a:srgbClr val="FFFF00"/>
                          </a:solidFill>
                          <a:latin typeface="Century Gothic" panose="020B0502020202020204" pitchFamily="34" charset="0"/>
                        </a:rPr>
                        <a:t>Bananas</a:t>
                      </a:r>
                      <a:endParaRPr lang="en-US" sz="2800" dirty="0">
                        <a:solidFill>
                          <a:srgbClr val="FFFF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66247"/>
                  </a:ext>
                </a:extLst>
              </a:tr>
              <a:tr h="1922939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sz="2800" b="1" dirty="0" smtClean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Plums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22267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34194" y="2116759"/>
            <a:ext cx="82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4</a:t>
            </a:r>
            <a:endParaRPr lang="en-US" sz="48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1131" y="4150210"/>
            <a:ext cx="82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5</a:t>
            </a:r>
            <a:endParaRPr lang="en-US" sz="48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76056" y="2177047"/>
            <a:ext cx="1201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8</a:t>
            </a:r>
            <a:endParaRPr lang="en-US" sz="48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8287" y="4150210"/>
            <a:ext cx="1201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10</a:t>
            </a:r>
            <a:endParaRPr lang="en-US" sz="48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76256" y="2177047"/>
            <a:ext cx="1201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12</a:t>
            </a:r>
            <a:endParaRPr lang="en-US" sz="48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5445" y="4150210"/>
            <a:ext cx="1201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15</a:t>
            </a:r>
            <a:endParaRPr lang="en-US" sz="48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79721" y="2213722"/>
            <a:ext cx="1201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16</a:t>
            </a:r>
            <a:endParaRPr lang="en-US" sz="48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33210" y="4150209"/>
            <a:ext cx="1201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20</a:t>
            </a:r>
            <a:endParaRPr lang="en-US" sz="48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4826" t="5691" r="3380" b="-5691"/>
          <a:stretch/>
        </p:blipFill>
        <p:spPr>
          <a:xfrm>
            <a:off x="4384870" y="150020"/>
            <a:ext cx="1001235" cy="685492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14826" t="5691" r="3380" b="-5691"/>
          <a:stretch/>
        </p:blipFill>
        <p:spPr>
          <a:xfrm>
            <a:off x="4384870" y="936808"/>
            <a:ext cx="1001235" cy="685492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250" y="4989971"/>
            <a:ext cx="1000199" cy="898857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7375" y="6010283"/>
            <a:ext cx="1000199" cy="898857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14826" t="5691" r="3380" b="-5691"/>
          <a:stretch/>
        </p:blipFill>
        <p:spPr>
          <a:xfrm>
            <a:off x="6500899" y="150020"/>
            <a:ext cx="1001235" cy="685492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14826" t="5691" r="3380" b="-5691"/>
          <a:stretch/>
        </p:blipFill>
        <p:spPr>
          <a:xfrm>
            <a:off x="6479196" y="889633"/>
            <a:ext cx="1001235" cy="685492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14826" t="5691" r="3380" b="-5691"/>
          <a:stretch/>
        </p:blipFill>
        <p:spPr>
          <a:xfrm>
            <a:off x="7480801" y="340935"/>
            <a:ext cx="1001235" cy="685492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674" y="5701068"/>
            <a:ext cx="1000199" cy="898857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028" y="6010284"/>
            <a:ext cx="1000199" cy="898857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028" y="4981206"/>
            <a:ext cx="1000199" cy="898857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9448541" y="392604"/>
            <a:ext cx="2129426" cy="1525267"/>
            <a:chOff x="9448541" y="392604"/>
            <a:chExt cx="2129426" cy="152526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/>
            <a:srcRect l="14826" t="5691" r="3380" b="-5691"/>
            <a:stretch/>
          </p:blipFill>
          <p:spPr>
            <a:xfrm>
              <a:off x="9461938" y="392604"/>
              <a:ext cx="1001235" cy="685492"/>
            </a:xfrm>
            <a:prstGeom prst="rect">
              <a:avLst/>
            </a:prstGeom>
            <a:ln w="57150">
              <a:solidFill>
                <a:srgbClr val="FFFF00"/>
              </a:solidFill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/>
            <a:srcRect l="14826" t="5691" r="3380" b="-5691"/>
            <a:stretch/>
          </p:blipFill>
          <p:spPr>
            <a:xfrm>
              <a:off x="10576732" y="392604"/>
              <a:ext cx="1001235" cy="685492"/>
            </a:xfrm>
            <a:prstGeom prst="rect">
              <a:avLst/>
            </a:prstGeom>
            <a:ln w="57150">
              <a:solidFill>
                <a:srgbClr val="FFFF00"/>
              </a:solidFill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/>
            <a:srcRect l="14826" t="5691" r="3380" b="-5691"/>
            <a:stretch/>
          </p:blipFill>
          <p:spPr>
            <a:xfrm>
              <a:off x="9448541" y="1232379"/>
              <a:ext cx="1001235" cy="685492"/>
            </a:xfrm>
            <a:prstGeom prst="rect">
              <a:avLst/>
            </a:prstGeom>
            <a:ln w="57150">
              <a:solidFill>
                <a:srgbClr val="FFFF00"/>
              </a:solidFill>
            </a:ln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/>
            <a:srcRect l="14826" t="5691" r="3380" b="-5691"/>
            <a:stretch/>
          </p:blipFill>
          <p:spPr>
            <a:xfrm>
              <a:off x="10576732" y="1213542"/>
              <a:ext cx="1001235" cy="685492"/>
            </a:xfrm>
            <a:prstGeom prst="rect">
              <a:avLst/>
            </a:prstGeom>
            <a:ln w="57150">
              <a:solidFill>
                <a:srgbClr val="FFFF00"/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9359088" y="4802210"/>
            <a:ext cx="2104284" cy="1797715"/>
            <a:chOff x="9359088" y="4802210"/>
            <a:chExt cx="2104284" cy="179771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63173" y="4802210"/>
              <a:ext cx="1000199" cy="898857"/>
            </a:xfrm>
            <a:prstGeom prst="rect">
              <a:avLst/>
            </a:prstGeom>
            <a:ln w="57150">
              <a:solidFill>
                <a:srgbClr val="CC99FF"/>
              </a:solidFill>
            </a:ln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59088" y="4802211"/>
              <a:ext cx="1000199" cy="898857"/>
            </a:xfrm>
            <a:prstGeom prst="rect">
              <a:avLst/>
            </a:prstGeom>
            <a:ln w="57150">
              <a:solidFill>
                <a:srgbClr val="CC99FF"/>
              </a:solidFill>
            </a:ln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1582" y="5701068"/>
              <a:ext cx="1000199" cy="898857"/>
            </a:xfrm>
            <a:prstGeom prst="rect">
              <a:avLst/>
            </a:prstGeom>
            <a:ln w="57150">
              <a:solidFill>
                <a:srgbClr val="CC99FF"/>
              </a:solidFill>
            </a:ln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63173" y="5701068"/>
              <a:ext cx="1000199" cy="898857"/>
            </a:xfrm>
            <a:prstGeom prst="rect">
              <a:avLst/>
            </a:prstGeom>
            <a:ln w="57150">
              <a:solidFill>
                <a:srgbClr val="CC99FF"/>
              </a:solidFill>
            </a:ln>
          </p:spPr>
        </p:pic>
      </p:grp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49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23"/>
    </mc:Choice>
    <mc:Fallback xmlns="">
      <p:transition spd="slow" advTm="36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22355" y="2412274"/>
            <a:ext cx="10353762" cy="9704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</a:rPr>
              <a:t>Pictorial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</a:rPr>
              <a:t>Representation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0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3"/>
    </mc:Choice>
    <mc:Fallback xmlns="">
      <p:transition spd="slow" advTm="7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858" y="206058"/>
            <a:ext cx="10353762" cy="53993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Pictorial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Representation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AutoShape 2" descr="Displaying IMG_11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7341" t="18087" r="51229" b="7341"/>
          <a:stretch/>
        </p:blipFill>
        <p:spPr>
          <a:xfrm rot="5400000">
            <a:off x="2560319" y="-587825"/>
            <a:ext cx="522516" cy="4545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1410" t="45338" r="7163" b="31805"/>
          <a:stretch/>
        </p:blipFill>
        <p:spPr>
          <a:xfrm rot="10800000">
            <a:off x="522513" y="2717073"/>
            <a:ext cx="4963886" cy="1045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0169" t="6876" r="22690" b="6338"/>
          <a:stretch/>
        </p:blipFill>
        <p:spPr>
          <a:xfrm rot="16200000">
            <a:off x="2279472" y="2880359"/>
            <a:ext cx="1698169" cy="5290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69498" y="1226604"/>
                <a:ext cx="1969107" cy="871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5 </m:t>
                        </m:r>
                      </m:den>
                    </m:f>
                  </m:oMath>
                </a14:m>
                <a:r>
                  <a:rPr lang="en-US" sz="40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endParaRPr lang="en-US" sz="40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498" y="1226604"/>
                <a:ext cx="1969107" cy="871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469498" y="2838727"/>
                <a:ext cx="1969107" cy="8743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10 </m:t>
                        </m:r>
                      </m:den>
                    </m:f>
                  </m:oMath>
                </a14:m>
                <a:r>
                  <a:rPr lang="en-US" sz="40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 </a:t>
                </a:r>
                <a:endParaRPr lang="en-US" sz="40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498" y="2838727"/>
                <a:ext cx="1969107" cy="874342"/>
              </a:xfrm>
              <a:prstGeom prst="rect">
                <a:avLst/>
              </a:prstGeom>
              <a:blipFill>
                <a:blip r:embed="rId9"/>
                <a:stretch>
                  <a:fillRect t="-4196" b="-18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674149" y="4911367"/>
                <a:ext cx="1969107" cy="8743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15 </m:t>
                        </m:r>
                      </m:den>
                    </m:f>
                  </m:oMath>
                </a14:m>
                <a:r>
                  <a:rPr lang="en-US" sz="40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 </a:t>
                </a:r>
                <a:endParaRPr lang="en-US" sz="40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149" y="4911367"/>
                <a:ext cx="1969107" cy="874342"/>
              </a:xfrm>
              <a:prstGeom prst="rect">
                <a:avLst/>
              </a:prstGeom>
              <a:blipFill>
                <a:blip r:embed="rId10"/>
                <a:stretch>
                  <a:fillRect l="-310" t="-4196" b="-18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8794376" y="757902"/>
            <a:ext cx="1250576" cy="1082811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780929" y="2368731"/>
            <a:ext cx="1282154" cy="111265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Image result for banana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576" y="745989"/>
            <a:ext cx="1510602" cy="1100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://en.unitec-group.com/images/inglese/plum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86" y="2386124"/>
            <a:ext cx="1612185" cy="1095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67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37"/>
    </mc:Choice>
    <mc:Fallback xmlns="">
      <p:transition spd="slow" advTm="66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3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18472" y="2007481"/>
            <a:ext cx="10434676" cy="2196777"/>
            <a:chOff x="718472" y="2007481"/>
            <a:chExt cx="10434676" cy="21967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11410" t="45338" r="7163" b="31805"/>
            <a:stretch/>
          </p:blipFill>
          <p:spPr>
            <a:xfrm rot="10800000">
              <a:off x="718472" y="2007481"/>
              <a:ext cx="10434676" cy="219677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50945" y="2034159"/>
              <a:ext cx="4560643" cy="2143422"/>
            </a:xfrm>
            <a:prstGeom prst="rect">
              <a:avLst/>
            </a:prstGeom>
            <a:noFill/>
            <a:ln w="349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5306176" y="2020596"/>
            <a:ext cx="5852384" cy="214342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9295" y="4450976"/>
            <a:ext cx="4651019" cy="2241217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40169" t="6876" r="22690" b="6338"/>
          <a:stretch/>
        </p:blipFill>
        <p:spPr>
          <a:xfrm rot="16200000">
            <a:off x="4888152" y="410267"/>
            <a:ext cx="2195876" cy="103869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38558" y="4532458"/>
            <a:ext cx="5736238" cy="21907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29296" y="237303"/>
            <a:ext cx="10445500" cy="1261213"/>
            <a:chOff x="729296" y="237303"/>
            <a:chExt cx="10445500" cy="1261213"/>
          </a:xfrm>
        </p:grpSpPr>
        <p:grpSp>
          <p:nvGrpSpPr>
            <p:cNvPr id="8" name="Group 7"/>
            <p:cNvGrpSpPr/>
            <p:nvPr/>
          </p:nvGrpSpPr>
          <p:grpSpPr>
            <a:xfrm>
              <a:off x="750945" y="281662"/>
              <a:ext cx="10423851" cy="1199392"/>
              <a:chOff x="750945" y="281662"/>
              <a:chExt cx="10423851" cy="1199392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5306176" y="281662"/>
                <a:ext cx="5868620" cy="1199392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8"/>
              <a:srcRect l="37341" t="18087" r="51229" b="7341"/>
              <a:stretch/>
            </p:blipFill>
            <p:spPr>
              <a:xfrm rot="5400000">
                <a:off x="5389098" y="-4319744"/>
                <a:ext cx="1125899" cy="10402205"/>
              </a:xfrm>
              <a:prstGeom prst="rect">
                <a:avLst/>
              </a:prstGeom>
            </p:spPr>
          </p:pic>
        </p:grpSp>
        <p:sp>
          <p:nvSpPr>
            <p:cNvPr id="12" name="Rectangle 11"/>
            <p:cNvSpPr/>
            <p:nvPr/>
          </p:nvSpPr>
          <p:spPr>
            <a:xfrm>
              <a:off x="729296" y="237303"/>
              <a:ext cx="4576880" cy="1261213"/>
            </a:xfrm>
            <a:prstGeom prst="rect">
              <a:avLst/>
            </a:prstGeom>
            <a:noFill/>
            <a:ln w="349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733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5"/>
    </mc:Choice>
    <mc:Fallback xmlns="">
      <p:transition spd="slow" advTm="17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09292" y="2464525"/>
            <a:ext cx="10353762" cy="9704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</a:rPr>
              <a:t>Pictorial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</a:rPr>
              <a:t>Representation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3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5"/>
    </mc:Choice>
    <mc:Fallback xmlns="">
      <p:transition spd="slow" advTm="5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.2|4.9|6.5|10.3|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5|6.5|1.3|1.7|1.1|4.3|1.1|1.5|0.9|4.9|1|1.3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9|3.5|6.5|2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5.8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6.7|1.1|2.3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.1|3.4|3.4|2.3|2.7|3.5|3.2|2.1|2.3|3.3|1.4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1.3|1.2|1.3|1.2|1.1|1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1819</TotalTime>
  <Words>143</Words>
  <Application>Microsoft Office PowerPoint</Application>
  <PresentationFormat>Widescreen</PresentationFormat>
  <Paragraphs>104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Calisto MT</vt:lpstr>
      <vt:lpstr>Cambria Math</vt:lpstr>
      <vt:lpstr>Century Gothic</vt:lpstr>
      <vt:lpstr>Trebuchet MS</vt:lpstr>
      <vt:lpstr>Wingdings</vt:lpstr>
      <vt:lpstr>Wingdings 2</vt:lpstr>
      <vt:lpstr>Slate</vt:lpstr>
      <vt:lpstr>Direction  Variation</vt:lpstr>
      <vt:lpstr>PowerPoint Presentation</vt:lpstr>
      <vt:lpstr>PowerPoint Presentation</vt:lpstr>
      <vt:lpstr>Tabular Representation</vt:lpstr>
      <vt:lpstr>PowerPoint Presentation</vt:lpstr>
      <vt:lpstr>Pictorial Representation</vt:lpstr>
      <vt:lpstr>Pictorial Representation</vt:lpstr>
      <vt:lpstr>PowerPoint Presentation</vt:lpstr>
      <vt:lpstr>Pictorial Representation</vt:lpstr>
      <vt:lpstr>PowerPoint Presentation</vt:lpstr>
      <vt:lpstr>Unit Rate as Rate of Change</vt:lpstr>
      <vt:lpstr>Tabular Representation</vt:lpstr>
      <vt:lpstr>PowerPoint Presentation</vt:lpstr>
      <vt:lpstr>Variables</vt:lpstr>
      <vt:lpstr>Graphical Representation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Columbus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Direction   Variation</dc:title>
  <dc:creator>csu</dc:creator>
  <cp:lastModifiedBy>csu</cp:lastModifiedBy>
  <cp:revision>79</cp:revision>
  <dcterms:created xsi:type="dcterms:W3CDTF">2017-03-29T15:28:03Z</dcterms:created>
  <dcterms:modified xsi:type="dcterms:W3CDTF">2017-04-17T14:58:14Z</dcterms:modified>
</cp:coreProperties>
</file>