
<file path=[Content_Types].xml><?xml version="1.0" encoding="utf-8"?>
<Types xmlns="http://schemas.openxmlformats.org/package/2006/content-types">
  <Default Extension="png" ContentType="image/png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notesMasterIdLst>
    <p:notesMasterId r:id="rId20"/>
  </p:notesMasterIdLst>
  <p:sldIdLst>
    <p:sldId id="256" r:id="rId2"/>
    <p:sldId id="275" r:id="rId3"/>
    <p:sldId id="264" r:id="rId4"/>
    <p:sldId id="265" r:id="rId5"/>
    <p:sldId id="276" r:id="rId6"/>
    <p:sldId id="266" r:id="rId7"/>
    <p:sldId id="267" r:id="rId8"/>
    <p:sldId id="263" r:id="rId9"/>
    <p:sldId id="257" r:id="rId10"/>
    <p:sldId id="268" r:id="rId11"/>
    <p:sldId id="258" r:id="rId12"/>
    <p:sldId id="259" r:id="rId13"/>
    <p:sldId id="269" r:id="rId14"/>
    <p:sldId id="274" r:id="rId15"/>
    <p:sldId id="273" r:id="rId16"/>
    <p:sldId id="272" r:id="rId17"/>
    <p:sldId id="270" r:id="rId18"/>
    <p:sldId id="261" r:id="rId1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B727"/>
    <a:srgbClr val="CCCC00"/>
    <a:srgbClr val="C6DA0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66" d="100"/>
          <a:sy n="66" d="100"/>
        </p:scale>
        <p:origin x="2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526C51F-8533-47D0-99C1-0681AB1A0080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69A69AF-5A94-4657-9FE7-7EA9F5C9B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70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24 divided by 4 =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E2713-3102-6847-AF67-A339F9F4B67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9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E2713-3102-6847-AF67-A339F9F4B67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78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4.m4a"/><Relationship Id="rId7" Type="http://schemas.openxmlformats.org/officeDocument/2006/relationships/image" Target="../media/image14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13.png"/><Relationship Id="rId5" Type="http://schemas.openxmlformats.org/officeDocument/2006/relationships/image" Target="../media/image12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6.m4a"/><Relationship Id="rId7" Type="http://schemas.openxmlformats.org/officeDocument/2006/relationships/image" Target="../media/image40.png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7.m4a"/><Relationship Id="rId7" Type="http://schemas.openxmlformats.org/officeDocument/2006/relationships/image" Target="../media/image22.png"/><Relationship Id="rId2" Type="http://schemas.microsoft.com/office/2007/relationships/media" Target="../media/media17.m4a"/><Relationship Id="rId1" Type="http://schemas.openxmlformats.org/officeDocument/2006/relationships/tags" Target="../tags/tag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.png"/><Relationship Id="rId3" Type="http://schemas.openxmlformats.org/officeDocument/2006/relationships/audio" Target="../media/media18.m4a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microsoft.com/office/2007/relationships/media" Target="../media/media18.m4a"/><Relationship Id="rId1" Type="http://schemas.openxmlformats.org/officeDocument/2006/relationships/tags" Target="../tags/tag1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.wm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.wm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8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division </a:t>
            </a:r>
            <a:br>
              <a:rPr lang="en-US" dirty="0" smtClean="0"/>
            </a:br>
            <a:r>
              <a:rPr lang="en-US" dirty="0" smtClean="0"/>
              <a:t>of Integers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8"/>
    </mc:Choice>
    <mc:Fallback xmlns="">
      <p:transition spd="slow" advTm="5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79120" y="455925"/>
                <a:ext cx="9875520" cy="635306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3600" b="1" dirty="0" smtClean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Positive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÷</m:t>
                    </m:r>
                  </m:oMath>
                </a14:m>
                <a:r>
                  <a:rPr lang="en-US" sz="3600" b="1" dirty="0" smtClean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Positive</a:t>
                </a:r>
                <a:r>
                  <a:rPr lang="en-US" sz="3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12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÷</m:t>
                    </m:r>
                  </m:oMath>
                </a14:m>
                <a:r>
                  <a:rPr lang="en-US" sz="3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4 =</a:t>
                </a: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79120" y="455925"/>
                <a:ext cx="9875520" cy="635306"/>
              </a:xfrm>
              <a:blipFill>
                <a:blip r:embed="rId5"/>
                <a:stretch>
                  <a:fillRect l="-1605" t="-47115" b="-5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119" y="1430814"/>
            <a:ext cx="11804023" cy="399361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 Division Model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i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 many groups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4 can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 make from 12?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Start with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12 counters</a:t>
            </a:r>
          </a:p>
          <a:p>
            <a:pPr marL="45720" indent="0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Measure out groups the size of 4.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19479" y="3657600"/>
            <a:ext cx="9254172" cy="793214"/>
            <a:chOff x="738130" y="4351663"/>
            <a:chExt cx="9254172" cy="793214"/>
          </a:xfrm>
        </p:grpSpPr>
        <p:sp>
          <p:nvSpPr>
            <p:cNvPr id="5" name="Oval 4"/>
            <p:cNvSpPr/>
            <p:nvPr/>
          </p:nvSpPr>
          <p:spPr>
            <a:xfrm>
              <a:off x="1509311" y="4351663"/>
              <a:ext cx="771181" cy="7932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280492" y="4351663"/>
              <a:ext cx="771181" cy="7932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051673" y="4351663"/>
              <a:ext cx="771181" cy="7932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38130" y="4351663"/>
              <a:ext cx="771181" cy="7932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822854" y="4351663"/>
              <a:ext cx="771181" cy="7932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594035" y="4351663"/>
              <a:ext cx="771181" cy="7932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365216" y="4351663"/>
              <a:ext cx="771181" cy="7932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136397" y="4351663"/>
              <a:ext cx="771181" cy="7932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907578" y="4351663"/>
              <a:ext cx="771181" cy="7932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678759" y="4351663"/>
              <a:ext cx="771181" cy="7932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8449940" y="4351663"/>
              <a:ext cx="771181" cy="7932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9221121" y="4351663"/>
              <a:ext cx="771181" cy="7932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Double Brace 36"/>
          <p:cNvSpPr/>
          <p:nvPr/>
        </p:nvSpPr>
        <p:spPr>
          <a:xfrm>
            <a:off x="1768208" y="4704752"/>
            <a:ext cx="2787266" cy="561311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1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Double Brace 7"/>
          <p:cNvSpPr/>
          <p:nvPr/>
        </p:nvSpPr>
        <p:spPr>
          <a:xfrm>
            <a:off x="4885509" y="4612249"/>
            <a:ext cx="2903418" cy="54364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2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uble Brace 8"/>
          <p:cNvSpPr/>
          <p:nvPr/>
        </p:nvSpPr>
        <p:spPr>
          <a:xfrm>
            <a:off x="8118962" y="4599186"/>
            <a:ext cx="2699134" cy="556708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3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62994" y="5734594"/>
            <a:ext cx="4676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groups of 4 are in 12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298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78"/>
    </mc:Choice>
    <mc:Fallback xmlns="">
      <p:transition spd="slow" advTm="34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  <p:bldP spid="37" grpId="0" animBg="1"/>
      <p:bldP spid="8" grpId="0" animBg="1"/>
      <p:bldP spid="9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982430" y="644649"/>
                <a:ext cx="9875520" cy="56587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3600" dirty="0" smtClean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Negative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÷</m:t>
                    </m:r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smtClean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Positive</a:t>
                </a:r>
                <a:r>
                  <a:rPr lang="en-US" sz="3600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600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b="1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-12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÷</m:t>
                    </m:r>
                  </m:oMath>
                </a14:m>
                <a:r>
                  <a:rPr lang="en-US" sz="36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 =</a:t>
                </a: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82430" y="644649"/>
                <a:ext cx="9875520" cy="565870"/>
              </a:xfrm>
              <a:blipFill>
                <a:blip r:embed="rId5"/>
                <a:stretch>
                  <a:fillRect l="-1543" t="-96774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4025" y="1430379"/>
            <a:ext cx="10611998" cy="740884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Partitive Division Model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If I partition -12 into 4 groups, </a:t>
            </a:r>
            <a:r>
              <a:rPr lang="en-US" sz="2400" i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objects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will there be in each group?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1533" y="2372934"/>
            <a:ext cx="757622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defTabSz="9144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</a:pPr>
            <a:r>
              <a:rPr lang="en-US" sz="2400" b="1" dirty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r>
              <a:rPr lang="en-US" sz="2400" b="1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24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Counters representing </a:t>
            </a:r>
            <a:r>
              <a:rPr lang="en-US" sz="2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 </a:t>
            </a:r>
            <a:endParaRPr lang="en-US" sz="2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12" y="3016242"/>
            <a:ext cx="62725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>
              <a:buNone/>
            </a:pPr>
            <a:r>
              <a:rPr lang="en-US" sz="2400" b="1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en-US" sz="24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Split equally (partition) into 4 groups</a:t>
            </a:r>
            <a:endParaRPr lang="en-US" sz="24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391512" y="4025347"/>
            <a:ext cx="9427641" cy="760905"/>
            <a:chOff x="982430" y="4101737"/>
            <a:chExt cx="9529428" cy="796834"/>
          </a:xfrm>
        </p:grpSpPr>
        <p:sp>
          <p:nvSpPr>
            <p:cNvPr id="51" name="Oval 50"/>
            <p:cNvSpPr/>
            <p:nvPr/>
          </p:nvSpPr>
          <p:spPr>
            <a:xfrm>
              <a:off x="982430" y="4101737"/>
              <a:ext cx="794119" cy="7968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776549" y="4101737"/>
              <a:ext cx="794119" cy="7968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2570668" y="4101737"/>
              <a:ext cx="794119" cy="7968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364787" y="4101737"/>
              <a:ext cx="794119" cy="7968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4158906" y="4101737"/>
              <a:ext cx="794119" cy="7968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4953025" y="4101737"/>
              <a:ext cx="794119" cy="7968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5747144" y="4101737"/>
              <a:ext cx="794119" cy="7968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6541263" y="4101737"/>
              <a:ext cx="794119" cy="7968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7335382" y="4101737"/>
              <a:ext cx="794119" cy="7968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8129501" y="4101737"/>
              <a:ext cx="794119" cy="7968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8923620" y="4101737"/>
              <a:ext cx="794119" cy="7968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9717739" y="4101737"/>
              <a:ext cx="794119" cy="7968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Double Brace 62"/>
          <p:cNvSpPr/>
          <p:nvPr/>
        </p:nvSpPr>
        <p:spPr>
          <a:xfrm>
            <a:off x="1578449" y="5275644"/>
            <a:ext cx="1983036" cy="561311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1</a:t>
            </a:r>
          </a:p>
          <a:p>
            <a:pPr algn="ctr"/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objects whose value is negative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4" name="Double Brace 63"/>
          <p:cNvSpPr/>
          <p:nvPr/>
        </p:nvSpPr>
        <p:spPr>
          <a:xfrm>
            <a:off x="3951884" y="5444902"/>
            <a:ext cx="1949986" cy="561311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2</a:t>
            </a:r>
          </a:p>
          <a:p>
            <a:pPr algn="ctr"/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objects</a:t>
            </a:r>
          </a:p>
          <a:p>
            <a:pPr algn="ctr"/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whose value is negative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endParaRPr lang="en-US" sz="24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Double Brace 64"/>
          <p:cNvSpPr/>
          <p:nvPr/>
        </p:nvSpPr>
        <p:spPr>
          <a:xfrm>
            <a:off x="6292269" y="5494204"/>
            <a:ext cx="1817783" cy="462709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3</a:t>
            </a:r>
          </a:p>
          <a:p>
            <a:pPr algn="ctr"/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objects</a:t>
            </a:r>
          </a:p>
          <a:p>
            <a:pPr algn="ctr"/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whose value is negative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endParaRPr lang="en-US" sz="24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Double Brace 65"/>
          <p:cNvSpPr/>
          <p:nvPr/>
        </p:nvSpPr>
        <p:spPr>
          <a:xfrm>
            <a:off x="8632654" y="5515745"/>
            <a:ext cx="2016087" cy="358323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4</a:t>
            </a:r>
          </a:p>
          <a:p>
            <a:pPr algn="ctr"/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objects whose value is negative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endParaRPr lang="en-US" sz="24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870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12"/>
    </mc:Choice>
    <mc:Fallback xmlns="">
      <p:transition spd="slow" advTm="56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uild="p"/>
      <p:bldP spid="8" grpId="0"/>
      <p:bldP spid="9" grpId="0"/>
      <p:bldP spid="63" grpId="0" animBg="1"/>
      <p:bldP spid="64" grpId="0" animBg="1"/>
      <p:bldP spid="65" grpId="0" animBg="1"/>
      <p:bldP spid="6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83847" y="470456"/>
                <a:ext cx="9875520" cy="635306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3600" dirty="0" smtClean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Negative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÷</m:t>
                    </m:r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Negative</a:t>
                </a:r>
                <a:br>
                  <a:rPr lang="en-US" sz="36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</a:t>
                </a:r>
                <a:r>
                  <a:rPr lang="en-US" sz="3600" b="1" dirty="0" smtClean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-12</a:t>
                </a:r>
                <a:r>
                  <a:rPr lang="en-US" sz="3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÷</m:t>
                    </m:r>
                  </m:oMath>
                </a14:m>
                <a:r>
                  <a:rPr lang="en-US" sz="3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- 4 =</a:t>
                </a: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83847" y="470456"/>
                <a:ext cx="9875520" cy="635306"/>
              </a:xfrm>
              <a:blipFill>
                <a:blip r:embed="rId5"/>
                <a:stretch>
                  <a:fillRect l="-1605" t="-46154" b="-58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36767" y="1505818"/>
            <a:ext cx="10978754" cy="53982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 Division Model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How </a:t>
            </a:r>
            <a:r>
              <a:rPr lang="en-US" sz="2400" i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groups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-4 can I make from -12?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lv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Counters </a:t>
            </a:r>
            <a:r>
              <a:rPr lang="en-US" sz="2400" dirty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representing </a:t>
            </a: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 </a:t>
            </a:r>
          </a:p>
          <a:p>
            <a:pPr marL="4572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6767" y="2592316"/>
            <a:ext cx="594393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lvl="0" defTabSz="9144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</a:pPr>
            <a:r>
              <a:rPr lang="en-US" sz="2400" b="1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en-US" sz="24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 out groups the size of </a:t>
            </a:r>
            <a:r>
              <a:rPr lang="en-US" sz="24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endParaRPr lang="en-US" sz="2400" dirty="0">
              <a:solidFill>
                <a:srgbClr val="A6B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361252" y="3825549"/>
            <a:ext cx="9427641" cy="760905"/>
            <a:chOff x="982430" y="4101737"/>
            <a:chExt cx="9529428" cy="796834"/>
          </a:xfrm>
        </p:grpSpPr>
        <p:sp>
          <p:nvSpPr>
            <p:cNvPr id="64" name="Oval 63"/>
            <p:cNvSpPr/>
            <p:nvPr/>
          </p:nvSpPr>
          <p:spPr>
            <a:xfrm>
              <a:off x="982430" y="4101737"/>
              <a:ext cx="794119" cy="7968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776549" y="4101737"/>
              <a:ext cx="794119" cy="7968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570668" y="4101737"/>
              <a:ext cx="794119" cy="7968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3364787" y="4101737"/>
              <a:ext cx="794119" cy="7968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158906" y="4101737"/>
              <a:ext cx="794119" cy="7968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953025" y="4101737"/>
              <a:ext cx="794119" cy="7968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5747144" y="4101737"/>
              <a:ext cx="794119" cy="7968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6541263" y="4101737"/>
              <a:ext cx="794119" cy="7968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7335382" y="4101737"/>
              <a:ext cx="794119" cy="7968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8129501" y="4101737"/>
              <a:ext cx="794119" cy="7968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8923620" y="4101737"/>
              <a:ext cx="794119" cy="7968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9717739" y="4101737"/>
              <a:ext cx="794119" cy="7968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Double Brace 75"/>
          <p:cNvSpPr/>
          <p:nvPr/>
        </p:nvSpPr>
        <p:spPr>
          <a:xfrm>
            <a:off x="1538892" y="4857454"/>
            <a:ext cx="2787266" cy="561311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1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7" name="Double Brace 76"/>
          <p:cNvSpPr/>
          <p:nvPr/>
        </p:nvSpPr>
        <p:spPr>
          <a:xfrm>
            <a:off x="4584190" y="4875120"/>
            <a:ext cx="2903418" cy="54364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2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Double Brace 77"/>
          <p:cNvSpPr/>
          <p:nvPr/>
        </p:nvSpPr>
        <p:spPr>
          <a:xfrm>
            <a:off x="7868053" y="4857454"/>
            <a:ext cx="2699134" cy="556708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3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03799" y="5997027"/>
            <a:ext cx="5619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groups of -4 in -12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166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07"/>
    </mc:Choice>
    <mc:Fallback xmlns="">
      <p:transition spd="slow" advTm="43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9" grpId="0"/>
      <p:bldP spid="76" grpId="0" animBg="1"/>
      <p:bldP spid="77" grpId="0" animBg="1"/>
      <p:bldP spid="7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 txBox="1">
                <a:spLocks/>
              </p:cNvSpPr>
              <p:nvPr/>
            </p:nvSpPr>
            <p:spPr>
              <a:xfrm>
                <a:off x="348715" y="509645"/>
                <a:ext cx="9875520" cy="63530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200" dirty="0" smtClean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Negative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÷</m:t>
                    </m:r>
                  </m:oMath>
                </a14:m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Negative</a:t>
                </a:r>
                <a:br>
                  <a:rPr lang="en-US" sz="32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2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</a:t>
                </a:r>
                <a:r>
                  <a:rPr lang="en-US" sz="3200" b="1" dirty="0" smtClean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-12</a:t>
                </a:r>
                <a:r>
                  <a:rPr lang="en-US" sz="3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÷</m:t>
                    </m:r>
                  </m:oMath>
                </a14:m>
                <a:r>
                  <a:rPr lang="en-US" sz="3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- 4 </a:t>
                </a:r>
                <a:r>
                  <a:rPr lang="en-US" sz="3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en-US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715" y="509645"/>
                <a:ext cx="9875520" cy="635306"/>
              </a:xfrm>
              <a:prstGeom prst="rect">
                <a:avLst/>
              </a:prstGeom>
              <a:blipFill>
                <a:blip r:embed="rId5"/>
                <a:stretch>
                  <a:fillRect l="-1543" t="-20192" b="-8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685109" y="2299063"/>
            <a:ext cx="6662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C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 – (-4) = -8    </a:t>
            </a:r>
            <a:endParaRPr lang="en-US" sz="3200" dirty="0">
              <a:solidFill>
                <a:srgbClr val="CC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5109" y="3043646"/>
            <a:ext cx="4728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C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 – (-4) = -4</a:t>
            </a:r>
            <a:endParaRPr lang="en-US" sz="3200" dirty="0">
              <a:solidFill>
                <a:srgbClr val="CC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1234" y="3836463"/>
            <a:ext cx="3304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C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 – (-4) = 0</a:t>
            </a:r>
            <a:endParaRPr lang="en-US" sz="3200" dirty="0">
              <a:solidFill>
                <a:srgbClr val="CC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13863" y="2282428"/>
            <a:ext cx="420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1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3863" y="3043645"/>
            <a:ext cx="420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2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13863" y="3826150"/>
            <a:ext cx="420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3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92286" y="5303519"/>
            <a:ext cx="6309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groups of -4 are in -12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715" y="1104704"/>
            <a:ext cx="3814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Repeated Subtraction Model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485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59"/>
    </mc:Choice>
    <mc:Fallback xmlns="">
      <p:transition spd="slow" advTm="55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pPr algn="ctr"/>
                <a:r>
                  <a:rPr lang="en-US" b="1" dirty="0">
                    <a:solidFill>
                      <a:srgbClr val="A6B72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Positive </a:t>
                </a:r>
                <a:r>
                  <a:rPr lang="en-US" dirty="0">
                    <a:solidFill>
                      <a:srgbClr val="A6B72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÷</a:t>
                </a:r>
                <a:r>
                  <a:rPr lang="en-US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Negative </a:t>
                </a:r>
                <a:br>
                  <a:rPr lang="en-US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rgbClr val="A6B72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÷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-4</a:t>
                </a:r>
                <a:br>
                  <a:rPr lang="en-US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5"/>
                <a:stretch>
                  <a:fillRect t="-26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143000" y="1530998"/>
            <a:ext cx="1305699" cy="128836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02854" y="3419384"/>
            <a:ext cx="10555812" cy="1145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cannot find groups of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using a measurement division model.</a:t>
            </a:r>
          </a:p>
          <a:p>
            <a:pPr>
              <a:buClr>
                <a:srgbClr val="002060"/>
              </a:buClr>
            </a:pPr>
            <a:endParaRPr lang="en-US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2060"/>
              </a:buClr>
            </a:pP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cannot partition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groups using a partitive division model.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4930" y="5043246"/>
            <a:ext cx="1653736" cy="136583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213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54"/>
    </mc:Choice>
    <mc:Fallback xmlns="">
      <p:transition spd="slow" advTm="32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554480" y="617190"/>
                <a:ext cx="9875520" cy="1356360"/>
              </a:xfrm>
            </p:spPr>
            <p:txBody>
              <a:bodyPr/>
              <a:lstStyle/>
              <a:p>
                <a:pPr algn="ctr"/>
                <a:r>
                  <a:rPr lang="en-US" dirty="0" smtClean="0">
                    <a:solidFill>
                      <a:srgbClr val="A6B72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Interpreting </a:t>
                </a:r>
                <a:r>
                  <a:rPr lang="en-US" dirty="0">
                    <a:solidFill>
                      <a:srgbClr val="A6B72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÷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-4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554480" y="617190"/>
                <a:ext cx="9875520" cy="1356360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2919" y="2846705"/>
                <a:ext cx="10667081" cy="2360915"/>
              </a:xfrm>
            </p:spPr>
            <p:txBody>
              <a:bodyPr>
                <a:normAutofit fontScale="70000" lnSpcReduction="20000"/>
              </a:bodyPr>
              <a:lstStyle/>
              <a:p>
                <a:pPr marL="45720" indent="0">
                  <a:buNone/>
                </a:pPr>
                <a:endParaRPr lang="en-US" sz="4000" dirty="0" smtClean="0">
                  <a:solidFill>
                    <a:srgbClr val="A6B72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" indent="0">
                  <a:buNone/>
                </a:pPr>
                <a:r>
                  <a:rPr lang="en-US" sz="52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Think…</a:t>
                </a:r>
              </a:p>
              <a:p>
                <a:pPr marL="45720" indent="0">
                  <a:buNone/>
                </a:pPr>
                <a:endParaRPr lang="en-US" dirty="0">
                  <a:solidFill>
                    <a:srgbClr val="A6B72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" indent="0">
                  <a:buNone/>
                </a:pPr>
                <a:r>
                  <a:rPr lang="en-US" sz="5200" dirty="0">
                    <a:solidFill>
                      <a:srgbClr val="A6B72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14:m>
                  <m:oMath xmlns:m="http://schemas.openxmlformats.org/officeDocument/2006/math">
                    <m:r>
                      <a:rPr lang="en-US" sz="52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52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÷</m:t>
                    </m:r>
                  </m:oMath>
                </a14:m>
                <a:r>
                  <a:rPr lang="en-US" sz="5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2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5200" dirty="0" smtClean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     </a:t>
                </a:r>
                <a:r>
                  <a:rPr lang="en-US" sz="5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   </a:t>
                </a:r>
                <a:r>
                  <a:rPr lang="en-US" sz="5200" dirty="0">
                    <a:solidFill>
                      <a:srgbClr val="A6B72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14:m>
                  <m:oMath xmlns:m="http://schemas.openxmlformats.org/officeDocument/2006/math">
                    <m:r>
                      <a:rPr lang="en-US" sz="52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52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÷</m:t>
                    </m:r>
                  </m:oMath>
                </a14:m>
                <a:r>
                  <a:rPr lang="en-US" sz="5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(-1)</a:t>
                </a:r>
                <a:r>
                  <a:rPr lang="en-US" sz="5200" dirty="0">
                    <a:latin typeface="Arial" panose="020B0604020202020204" pitchFamily="34" charset="0"/>
                    <a:cs typeface="Arial" panose="020B0604020202020204" pitchFamily="34" charset="0"/>
                  </a:rPr>
                  <a:t>(4)</a:t>
                </a:r>
              </a:p>
              <a:p>
                <a:pPr marL="45720" indent="0">
                  <a:buNone/>
                </a:pP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919" y="2846705"/>
                <a:ext cx="10667081" cy="2360915"/>
              </a:xfrm>
              <a:blipFill rotWithShape="0">
                <a:blip r:embed="rId5"/>
                <a:stretch>
                  <a:fillRect l="-1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039" y="363855"/>
            <a:ext cx="3314733" cy="248285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6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61"/>
    </mc:Choice>
    <mc:Fallback xmlns="">
      <p:transition spd="slow" advTm="19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983" y="522549"/>
            <a:ext cx="9875520" cy="624289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What Does it Mean to Multiply by a </a:t>
            </a:r>
            <a:r>
              <a:rPr lang="en-US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24359" y="1772338"/>
                <a:ext cx="2900190" cy="608682"/>
              </a:xfrm>
            </p:spPr>
            <p:txBody>
              <a:bodyPr>
                <a:normAutofit/>
              </a:bodyPr>
              <a:lstStyle/>
              <a:p>
                <a:pPr marL="45720" indent="0">
                  <a:buNone/>
                </a:pPr>
                <a:r>
                  <a:rPr lang="en-US" sz="2400" dirty="0" smtClean="0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400" dirty="0" smtClean="0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 = -5</a:t>
                </a:r>
                <a:endParaRPr lang="en-US" sz="2400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4359" y="1772338"/>
                <a:ext cx="2900190" cy="608682"/>
              </a:xfrm>
              <a:blipFill rotWithShape="0">
                <a:blip r:embed="rId5"/>
                <a:stretch>
                  <a:fillRect l="-1681" t="-1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05079" y="2877509"/>
                <a:ext cx="29194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418AB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418AB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400" dirty="0" smtClean="0">
                    <a:solidFill>
                      <a:srgbClr val="418AB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-5 = 5</a:t>
                </a:r>
                <a:endParaRPr lang="en-US" sz="2400" dirty="0">
                  <a:solidFill>
                    <a:srgbClr val="418AB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79" y="2877509"/>
                <a:ext cx="2919470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3340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24359" y="3899971"/>
                <a:ext cx="334912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418AB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418AB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400" dirty="0" smtClean="0">
                    <a:solidFill>
                      <a:srgbClr val="418AB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 = -n</a:t>
                </a:r>
                <a:endParaRPr lang="en-US" sz="2400" dirty="0">
                  <a:solidFill>
                    <a:srgbClr val="418AB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59" y="3899971"/>
                <a:ext cx="3349127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2914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817232" y="5134153"/>
            <a:ext cx="8505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multiplying by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4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take the </a:t>
            </a:r>
            <a:r>
              <a:rPr lang="en-US" sz="2400" b="1" i="1" dirty="0" smtClean="0">
                <a:solidFill>
                  <a:srgbClr val="418A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  <a:r>
              <a:rPr lang="en-US" sz="2400" dirty="0" smtClean="0">
                <a:solidFill>
                  <a:srgbClr val="418A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multiplicand, or given number.</a:t>
            </a:r>
            <a:endParaRPr lang="en-US" sz="2400" dirty="0">
              <a:solidFill>
                <a:srgbClr val="A6B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0383" y="2219814"/>
            <a:ext cx="2238719" cy="2238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3045" y="2381020"/>
            <a:ext cx="2143125" cy="214312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938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12"/>
    </mc:Choice>
    <mc:Fallback xmlns="">
      <p:transition spd="slow" advTm="40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132" y="829436"/>
            <a:ext cx="9875520" cy="892629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Showing the Effect of Multiplying by 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24492" y="3843669"/>
            <a:ext cx="692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the </a:t>
            </a:r>
            <a:r>
              <a:rPr lang="en-US" sz="3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  <a:r>
              <a:rPr 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971108" y="2279151"/>
            <a:ext cx="3304903" cy="788482"/>
            <a:chOff x="3122023" y="2563735"/>
            <a:chExt cx="3098713" cy="803067"/>
          </a:xfrm>
        </p:grpSpPr>
        <p:sp>
          <p:nvSpPr>
            <p:cNvPr id="18" name="Oval 17"/>
            <p:cNvSpPr/>
            <p:nvPr/>
          </p:nvSpPr>
          <p:spPr>
            <a:xfrm>
              <a:off x="3122023" y="2586446"/>
              <a:ext cx="757645" cy="75764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9668" y="2586446"/>
              <a:ext cx="780356" cy="78035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60024" y="2563735"/>
              <a:ext cx="780356" cy="78035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0380" y="2586446"/>
              <a:ext cx="780356" cy="780356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4271554" y="5256144"/>
            <a:ext cx="3279205" cy="825364"/>
            <a:chOff x="4206240" y="4844588"/>
            <a:chExt cx="3279205" cy="825364"/>
          </a:xfrm>
        </p:grpSpPr>
        <p:sp>
          <p:nvSpPr>
            <p:cNvPr id="28" name="Oval 27"/>
            <p:cNvSpPr/>
            <p:nvPr/>
          </p:nvSpPr>
          <p:spPr>
            <a:xfrm>
              <a:off x="4206240" y="4867298"/>
              <a:ext cx="783772" cy="7576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28068" y="4889596"/>
              <a:ext cx="804742" cy="78035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75961" y="4844588"/>
              <a:ext cx="804742" cy="780356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80703" y="4844588"/>
              <a:ext cx="804742" cy="78035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392227" y="255657"/>
                <a:ext cx="3110825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600" dirty="0">
                    <a:solidFill>
                      <a:srgbClr val="A6B72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14:m>
                  <m:oMath xmlns:m="http://schemas.openxmlformats.org/officeDocument/2006/math">
                    <m:r>
                      <a:rPr lang="en-US" sz="46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600" b="1" i="1" dirty="0" smtClean="0">
                        <a:solidFill>
                          <a:srgbClr val="A6B72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÷</m:t>
                    </m:r>
                  </m:oMath>
                </a14:m>
                <a:r>
                  <a:rPr lang="en-US" sz="4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600" dirty="0" smtClean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-1)</a:t>
                </a:r>
                <a:r>
                  <a:rPr lang="en-US" sz="4600" dirty="0" smtClean="0">
                    <a:solidFill>
                      <a:srgbClr val="A6B72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sz="4600" dirty="0">
                  <a:solidFill>
                    <a:srgbClr val="A6B727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27" y="255657"/>
                <a:ext cx="3110825" cy="800219"/>
              </a:xfrm>
              <a:prstGeom prst="rect">
                <a:avLst/>
              </a:prstGeom>
              <a:blipFill rotWithShape="0">
                <a:blip r:embed="rId7"/>
                <a:stretch>
                  <a:fillRect l="-8415" t="-19847" b="-34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Audio 3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149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2"/>
    </mc:Choice>
    <mc:Fallback xmlns="">
      <p:transition spd="slow" advTm="36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627133" y="430446"/>
                <a:ext cx="9875520" cy="547171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3600" b="1" dirty="0" smtClean="0">
                    <a:solidFill>
                      <a:srgbClr val="A6B72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Positive </a:t>
                </a:r>
                <a:r>
                  <a:rPr lang="en-US" sz="3600" dirty="0" smtClean="0">
                    <a:solidFill>
                      <a:srgbClr val="A6B72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÷</a:t>
                </a:r>
                <a:r>
                  <a:rPr lang="en-US" sz="3600" dirty="0" smtClean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Negative </a:t>
                </a:r>
                <a:br>
                  <a:rPr lang="en-US" sz="3600" dirty="0" smtClean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b="1" dirty="0" smtClean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</a:t>
                </a:r>
                <a:r>
                  <a:rPr lang="en-US" sz="3600" b="1" dirty="0" smtClean="0">
                    <a:solidFill>
                      <a:srgbClr val="A6B72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14:m>
                  <m:oMath xmlns:m="http://schemas.openxmlformats.org/officeDocument/2006/math">
                    <m:r>
                      <a:rPr lang="en-US" sz="36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÷</m:t>
                    </m:r>
                  </m:oMath>
                </a14:m>
                <a:r>
                  <a:rPr lang="en-US" sz="3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smtClean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-4 = </a:t>
                </a:r>
                <a:endParaRPr lang="en-US" sz="36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7133" y="430446"/>
                <a:ext cx="9875520" cy="547171"/>
              </a:xfrm>
              <a:blipFill rotWithShape="0">
                <a:blip r:embed="rId5"/>
                <a:stretch>
                  <a:fillRect l="-1605" t="-62921" b="-76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665" y="1297688"/>
            <a:ext cx="11261599" cy="664474"/>
          </a:xfrm>
        </p:spPr>
        <p:txBody>
          <a:bodyPr>
            <a:normAutofit fontScale="62500" lnSpcReduction="20000"/>
          </a:bodyPr>
          <a:lstStyle/>
          <a:p>
            <a:pPr marL="45720" lvl="0" indent="0">
              <a:lnSpc>
                <a:spcPct val="120000"/>
              </a:lnSpc>
              <a:buClr>
                <a:srgbClr val="A6B727"/>
              </a:buClr>
              <a:buNone/>
            </a:pPr>
            <a:r>
              <a:rPr lang="en-US" sz="2800" b="1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Partitive Division Model</a:t>
            </a:r>
            <a:r>
              <a:rPr lang="en-US" sz="28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What will be the </a:t>
            </a:r>
            <a:r>
              <a:rPr lang="en-US" sz="2800" i="1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  <a:r>
              <a:rPr lang="en-US" sz="28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en-US" sz="2800" i="1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size </a:t>
            </a:r>
            <a:r>
              <a:rPr lang="en-US" sz="28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12 is partitioned into 4 equal groups? 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lvl="0" indent="0">
              <a:buClr>
                <a:srgbClr val="A6B727"/>
              </a:buClr>
              <a:buNone/>
            </a:pPr>
            <a:endParaRPr lang="en-US" sz="3200" dirty="0">
              <a:solidFill>
                <a:srgbClr val="A6B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0665" y="1807247"/>
            <a:ext cx="55111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>
              <a:buNone/>
            </a:pP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with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Counters representing positive 12  </a:t>
            </a:r>
            <a:endParaRPr lang="en-US" sz="2000" dirty="0">
              <a:solidFill>
                <a:srgbClr val="A6B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0665" y="2373089"/>
            <a:ext cx="9445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lvl="0" defTabSz="9144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</a:pPr>
            <a:r>
              <a:rPr lang="en-US" sz="2000" b="1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="1" baseline="300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000" b="1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Action</a:t>
            </a:r>
            <a:r>
              <a:rPr lang="en-US" sz="20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Partition (split equally) 12 into 4 groups with 3 counters in each group  </a:t>
            </a:r>
            <a:endParaRPr lang="en-US" sz="2000" dirty="0">
              <a:solidFill>
                <a:srgbClr val="A6B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237" y="4557608"/>
            <a:ext cx="6562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2000" b="1" baseline="30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Action</a:t>
            </a:r>
            <a:r>
              <a:rPr lang="en-US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Take the </a:t>
            </a:r>
            <a:r>
              <a:rPr lang="en-US" sz="20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  <a:r>
              <a:rPr lang="en-US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4 groups of </a:t>
            </a:r>
            <a:r>
              <a:rPr lang="en-US" sz="20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dirty="0">
              <a:solidFill>
                <a:srgbClr val="A6B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9334" y="2916702"/>
            <a:ext cx="9272820" cy="81083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9266" y="3778891"/>
            <a:ext cx="2166663" cy="67671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2631" y="3778890"/>
            <a:ext cx="2034733" cy="6767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6565" y="3755211"/>
            <a:ext cx="2130325" cy="68281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2789" y="3772794"/>
            <a:ext cx="2041495" cy="68281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9334" y="5104945"/>
            <a:ext cx="9443522" cy="774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4029" y="5879204"/>
            <a:ext cx="2170364" cy="6767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432" y="5960545"/>
            <a:ext cx="2034733" cy="6767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6714" y="5911803"/>
            <a:ext cx="2130325" cy="6828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1361" y="5954449"/>
            <a:ext cx="2041495" cy="68281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99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95"/>
    </mc:Choice>
    <mc:Fallback xmlns="">
      <p:transition spd="slow" advTm="77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825661"/>
          </a:xfrm>
        </p:spPr>
        <p:txBody>
          <a:bodyPr/>
          <a:lstStyle/>
          <a:p>
            <a:pPr algn="ctr"/>
            <a:r>
              <a:rPr lang="en-US" dirty="0" smtClean="0"/>
              <a:t>Two Models of Division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Partitive</a:t>
            </a:r>
          </a:p>
          <a:p>
            <a:endParaRPr lang="en-US" sz="4000" dirty="0"/>
          </a:p>
          <a:p>
            <a:endParaRPr lang="en-US" sz="4000" dirty="0" smtClean="0"/>
          </a:p>
          <a:p>
            <a:r>
              <a:rPr lang="en-US" sz="4000" dirty="0" smtClean="0"/>
              <a:t>Measurement</a:t>
            </a:r>
            <a:endParaRPr lang="en-US" sz="40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0"/>
    </mc:Choice>
    <mc:Fallback xmlns="">
      <p:transition spd="slow" advTm="10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0886"/>
            <a:ext cx="7772400" cy="827314"/>
          </a:xfrm>
        </p:spPr>
        <p:txBody>
          <a:bodyPr>
            <a:normAutofit/>
          </a:bodyPr>
          <a:lstStyle/>
          <a:p>
            <a:r>
              <a:rPr lang="en-US" sz="2800" b="0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Partitive Division</a:t>
            </a:r>
            <a:endParaRPr lang="en-US" sz="2800" b="0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8593" y="1377009"/>
            <a:ext cx="10768405" cy="2260002"/>
          </a:xfrm>
        </p:spPr>
        <p:txBody>
          <a:bodyPr>
            <a:normAutofit/>
          </a:bodyPr>
          <a:lstStyle/>
          <a:p>
            <a:pPr algn="l"/>
            <a:endParaRPr lang="en-US" dirty="0" smtClean="0">
              <a:solidFill>
                <a:schemeClr val="accent1"/>
              </a:solidFill>
            </a:endParaRPr>
          </a:p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Mark has 24 </a:t>
            </a:r>
            <a:r>
              <a:rPr lang="en-US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apples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He wants to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them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equally</a:t>
            </a:r>
          </a:p>
          <a:p>
            <a:pPr algn="l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among his 4 friends. How many </a:t>
            </a:r>
            <a:r>
              <a:rPr lang="en-US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apples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will each </a:t>
            </a:r>
          </a:p>
          <a:p>
            <a:pPr algn="l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friend receive?</a:t>
            </a:r>
          </a:p>
          <a:p>
            <a:pPr algn="l"/>
            <a:endParaRPr lang="en-US" dirty="0" smtClean="0">
              <a:solidFill>
                <a:schemeClr val="accent1"/>
              </a:solidFill>
            </a:endParaRPr>
          </a:p>
          <a:p>
            <a:pPr algn="l"/>
            <a:endParaRPr lang="en-US" dirty="0" smtClean="0">
              <a:solidFill>
                <a:schemeClr val="accent1"/>
              </a:solidFill>
            </a:endParaRPr>
          </a:p>
        </p:txBody>
      </p:sp>
      <p:pic>
        <p:nvPicPr>
          <p:cNvPr id="1026" name="Picture 2" descr="C:\Users\csu\AppData\Local\Microsoft\Windows\Temporary Internet Files\Content.IE5\0UGO6G1O\MC900318868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165" y="4368800"/>
            <a:ext cx="1197864" cy="181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3824" y="4205791"/>
            <a:ext cx="884278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ct val="120000"/>
              </a:lnSpc>
              <a:spcBef>
                <a:spcPts val="1000"/>
              </a:spcBef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dirty="0">
                <a:solidFill>
                  <a:srgbClr val="002060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many of </a:t>
            </a:r>
            <a:r>
              <a:rPr lang="en-US" sz="24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Mark’s </a:t>
            </a:r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apples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24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equally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among </a:t>
            </a:r>
            <a:r>
              <a:rPr lang="en-US" sz="24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his 4 friends?</a:t>
            </a:r>
            <a:endParaRPr lang="en-US" sz="2400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33804" y="5634335"/>
            <a:ext cx="38779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“Fair Share”</a:t>
            </a:r>
            <a:endParaRPr lang="en-US" sz="5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6303" y="260603"/>
            <a:ext cx="5734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2060"/>
                </a:solidFill>
              </a:rPr>
              <a:t>Partitive Division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93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11"/>
    </mc:Choice>
    <mc:Fallback xmlns="">
      <p:transition spd="slow" advTm="34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179294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Important Information for Partitive Division</a:t>
            </a:r>
            <a:endParaRPr lang="en-US" sz="3600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13" y="1773335"/>
            <a:ext cx="11812502" cy="221775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Know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Number of groups</a:t>
            </a:r>
          </a:p>
          <a:p>
            <a:pPr lvl="2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sharing/distributing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among a known number of groups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636" y="2546451"/>
            <a:ext cx="3455675" cy="1516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353" y="4942202"/>
            <a:ext cx="1458598" cy="14585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8121" y="4135629"/>
            <a:ext cx="10448779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know</a:t>
            </a:r>
            <a:r>
              <a:rPr lang="en-US" sz="2800" dirty="0" smtClean="0">
                <a:solidFill>
                  <a:srgbClr val="9EC5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</a:t>
            </a:r>
            <a:r>
              <a:rPr lang="en-US" sz="28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800" dirty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group or </a:t>
            </a:r>
            <a:r>
              <a:rPr lang="en-US" sz="28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size of the group</a:t>
            </a:r>
            <a:endParaRPr lang="en-US" sz="2800" dirty="0">
              <a:solidFill>
                <a:srgbClr val="A6B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015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36"/>
    </mc:Choice>
    <mc:Fallback xmlns="">
      <p:transition spd="slow" advTm="24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495800" y="2209800"/>
            <a:ext cx="2895600" cy="2209800"/>
            <a:chOff x="2971800" y="2209800"/>
            <a:chExt cx="2895600" cy="22098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971800" y="2209800"/>
              <a:ext cx="0" cy="220980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2997200" y="2215444"/>
              <a:ext cx="2870200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4651023" y="1929152"/>
            <a:ext cx="320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dirty="0">
                <a:solidFill>
                  <a:schemeClr val="accent2">
                    <a:lumMod val="75000"/>
                  </a:schemeClr>
                </a:solidFill>
              </a:rPr>
              <a:t>24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30448" y="616116"/>
            <a:ext cx="175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>
                <a:solidFill>
                  <a:schemeClr val="accent3">
                    <a:lumMod val="50000"/>
                  </a:schemeClr>
                </a:solidFill>
              </a:rPr>
              <a:t>  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30336" y="1976478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45727" y="423687"/>
            <a:ext cx="2411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Size </a:t>
            </a:r>
            <a:endParaRPr lang="en-US" sz="3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of </a:t>
            </a:r>
          </a:p>
          <a:p>
            <a:pPr algn="ctr"/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group</a:t>
            </a:r>
            <a:endParaRPr lang="en-US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124200" y="3810001"/>
            <a:ext cx="533400" cy="807281"/>
          </a:xfrm>
          <a:prstGeom prst="straightConnector1">
            <a:avLst/>
          </a:prstGeom>
          <a:ln w="349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31050" y="3444200"/>
            <a:ext cx="341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Total Apples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6561667" y="3892250"/>
            <a:ext cx="838200" cy="569964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77736" y="45970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Number of groups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6031089" y="1295400"/>
            <a:ext cx="914400" cy="3810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8770084" y="588790"/>
            <a:ext cx="2398773" cy="1413220"/>
            <a:chOff x="-34471" y="5257800"/>
            <a:chExt cx="2592614" cy="160385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4" y="5257800"/>
              <a:ext cx="914400" cy="9144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5257800"/>
              <a:ext cx="914400" cy="9144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743" y="5257800"/>
              <a:ext cx="914400" cy="9144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471" y="5947257"/>
              <a:ext cx="914400" cy="9144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65" y="5929392"/>
              <a:ext cx="914400" cy="9144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714" y="5947257"/>
              <a:ext cx="914400" cy="9144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0857" y="5275832"/>
            <a:ext cx="2658086" cy="1170533"/>
          </a:xfrm>
          <a:prstGeom prst="rect">
            <a:avLst/>
          </a:prstGeom>
        </p:spPr>
      </p:pic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00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43"/>
    </mc:Choice>
    <mc:Fallback xmlns="">
      <p:transition spd="slow" advTm="21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7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198" y="1216058"/>
            <a:ext cx="9341484" cy="1834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Mark has 24 apples.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He puts them into bags containing 6 apples each.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 How many bags can Mark fill?</a:t>
            </a:r>
          </a:p>
          <a:p>
            <a:pPr marL="0" indent="0" algn="ctr">
              <a:buNone/>
            </a:pP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csu\AppData\Local\Microsoft\Windows\Temporary Internet Files\Content.IE5\0UGO6G1O\MC900318868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896" y="4616793"/>
            <a:ext cx="1197864" cy="181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69473" y="3385448"/>
            <a:ext cx="38663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Known:  Size of group</a:t>
            </a:r>
          </a:p>
        </p:txBody>
      </p:sp>
      <p:sp>
        <p:nvSpPr>
          <p:cNvPr id="9" name="Rectangle 8"/>
          <p:cNvSpPr/>
          <p:nvPr/>
        </p:nvSpPr>
        <p:spPr>
          <a:xfrm>
            <a:off x="1769473" y="4128193"/>
            <a:ext cx="71083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Unknown: Number of groups of size </a:t>
            </a:r>
            <a:r>
              <a:rPr lang="en-US" sz="3200" b="1" dirty="0"/>
              <a:t>6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lvl="0"/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Mark can make</a:t>
            </a:r>
          </a:p>
          <a:p>
            <a:pPr lvl="0"/>
            <a:endParaRPr lang="en-US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41704" y="3293116"/>
            <a:ext cx="902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</a:t>
            </a:r>
            <a:r>
              <a:rPr lang="en-US" dirty="0" smtClean="0"/>
              <a:t>  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cxnSp>
        <p:nvCxnSpPr>
          <p:cNvPr id="6" name="Straight Arrow Connector 5"/>
          <p:cNvCxnSpPr>
            <a:stCxn id="8" idx="3"/>
          </p:cNvCxnSpPr>
          <p:nvPr/>
        </p:nvCxnSpPr>
        <p:spPr>
          <a:xfrm>
            <a:off x="5635852" y="3677836"/>
            <a:ext cx="1091747" cy="1837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8828" y="342553"/>
            <a:ext cx="9713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Measurement Division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383" y="5712231"/>
            <a:ext cx="109637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2060"/>
                </a:solidFill>
              </a:rPr>
              <a:t>How many bags can Mark fill “measuring out” 6 apples at a time? </a:t>
            </a:r>
            <a:endParaRPr lang="en-US" sz="3000" dirty="0">
              <a:solidFill>
                <a:srgbClr val="002060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707486" y="2514352"/>
            <a:ext cx="2019042" cy="1548205"/>
            <a:chOff x="6707486" y="2514352"/>
            <a:chExt cx="2019042" cy="15482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7599" y="3293116"/>
              <a:ext cx="769441" cy="7694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42982" y="3281045"/>
              <a:ext cx="768163" cy="76816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58365" y="3253875"/>
              <a:ext cx="768163" cy="7681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07486" y="2541050"/>
              <a:ext cx="768163" cy="76816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21591" y="2527701"/>
              <a:ext cx="768163" cy="76816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58365" y="2514352"/>
              <a:ext cx="768163" cy="76816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951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17"/>
    </mc:Choice>
    <mc:Fallback xmlns="">
      <p:transition spd="slow" advTm="38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9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495800" y="2209800"/>
            <a:ext cx="2895600" cy="2209800"/>
            <a:chOff x="2971800" y="2209800"/>
            <a:chExt cx="2895600" cy="22098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971800" y="2209800"/>
              <a:ext cx="0" cy="220980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2997200" y="2215444"/>
              <a:ext cx="2870200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4651023" y="1929152"/>
            <a:ext cx="320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dirty="0">
                <a:solidFill>
                  <a:schemeClr val="accent2">
                    <a:lumMod val="75000"/>
                  </a:schemeClr>
                </a:solidFill>
              </a:rPr>
              <a:t>24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87978" y="2215444"/>
            <a:ext cx="175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>
                <a:solidFill>
                  <a:schemeClr val="accent3">
                    <a:lumMod val="50000"/>
                  </a:schemeClr>
                </a:solidFill>
              </a:rPr>
              <a:t>  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61334" y="375772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0" y="4495801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Size of group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124200" y="3810001"/>
            <a:ext cx="533400" cy="807281"/>
          </a:xfrm>
          <a:prstGeom prst="straightConnector1">
            <a:avLst/>
          </a:prstGeom>
          <a:ln w="349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31050" y="3444200"/>
            <a:ext cx="341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Total Apples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6561667" y="3892250"/>
            <a:ext cx="838200" cy="569964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45300" y="695236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Number of groups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6031089" y="1295400"/>
            <a:ext cx="914400" cy="3810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1" y="662577"/>
            <a:ext cx="1003839" cy="146367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24000" y="5016050"/>
            <a:ext cx="2592614" cy="1603857"/>
            <a:chOff x="-34471" y="5257800"/>
            <a:chExt cx="2592614" cy="160385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4" y="5257800"/>
              <a:ext cx="914400" cy="9144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5257800"/>
              <a:ext cx="914400" cy="9144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743" y="5257800"/>
              <a:ext cx="914400" cy="9144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471" y="5947257"/>
              <a:ext cx="914400" cy="9144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65" y="5929392"/>
              <a:ext cx="914400" cy="9144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714" y="5947257"/>
              <a:ext cx="914400" cy="914400"/>
            </a:xfrm>
            <a:prstGeom prst="rect">
              <a:avLst/>
            </a:prstGeom>
          </p:spPr>
        </p:pic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035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24"/>
    </mc:Choice>
    <mc:Fallback xmlns="">
      <p:transition spd="slow" advTm="22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7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351" y="518160"/>
            <a:ext cx="9875520" cy="59218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Two-Color</a:t>
            </a:r>
            <a:r>
              <a:rPr lang="en-US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Counters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23" y="2024744"/>
            <a:ext cx="4467497" cy="470264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Positive Integers</a:t>
            </a:r>
          </a:p>
          <a:p>
            <a:pPr marL="45720" indent="0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4309" y="1982289"/>
            <a:ext cx="4872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 Integers</a:t>
            </a:r>
            <a:endParaRPr lang="en-US" sz="3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745803" y="3624937"/>
            <a:ext cx="1515763" cy="14499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116183" y="3624937"/>
            <a:ext cx="1554480" cy="14499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49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17"/>
    </mc:Choice>
    <mc:Fallback xmlns="">
      <p:transition spd="slow" advTm="15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  <p:bldP spid="5" grpId="0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79120" y="640123"/>
                <a:ext cx="9875520" cy="635306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3600" b="1" dirty="0" smtClean="0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Positive</a:t>
                </a:r>
                <a:r>
                  <a:rPr lang="en-US" sz="3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÷</m:t>
                    </m:r>
                  </m:oMath>
                </a14:m>
                <a:r>
                  <a:rPr lang="en-US" sz="3600" b="1" dirty="0" smtClean="0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Positive</a:t>
                </a:r>
                <a:br>
                  <a:rPr lang="en-US" sz="3600" b="1" dirty="0" smtClean="0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b="1" dirty="0" smtClean="0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</a:t>
                </a:r>
                <a:r>
                  <a:rPr lang="en-US" sz="3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12 </a:t>
                </a:r>
                <a14:m>
                  <m:oMath xmlns:m="http://schemas.openxmlformats.org/officeDocument/2006/math">
                    <m:r>
                      <a:rPr lang="en-US" sz="3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÷</m:t>
                    </m:r>
                  </m:oMath>
                </a14:m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 =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79120" y="640123"/>
                <a:ext cx="9875520" cy="635306"/>
              </a:xfrm>
              <a:blipFill>
                <a:blip r:embed="rId5"/>
                <a:stretch>
                  <a:fillRect l="-1605" t="-80769" b="-24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120" y="1430814"/>
            <a:ext cx="11552996" cy="399361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Partitive Division Model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Given 12 objects and four groups, </a:t>
            </a:r>
            <a:r>
              <a:rPr lang="en-US" sz="2400" i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objects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will there be in each group?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Start with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12 counters</a:t>
            </a:r>
          </a:p>
          <a:p>
            <a:pPr marL="45720" indent="0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Split equally (partition) into 4 groups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19479" y="3735976"/>
            <a:ext cx="9254172" cy="714837"/>
            <a:chOff x="738130" y="4351663"/>
            <a:chExt cx="9254172" cy="793214"/>
          </a:xfrm>
        </p:grpSpPr>
        <p:sp>
          <p:nvSpPr>
            <p:cNvPr id="5" name="Oval 4"/>
            <p:cNvSpPr/>
            <p:nvPr/>
          </p:nvSpPr>
          <p:spPr>
            <a:xfrm>
              <a:off x="1509311" y="4351663"/>
              <a:ext cx="771181" cy="7932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280492" y="4351663"/>
              <a:ext cx="771181" cy="7932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051673" y="4351663"/>
              <a:ext cx="771181" cy="7932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38130" y="4351663"/>
              <a:ext cx="771181" cy="7932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822854" y="4351663"/>
              <a:ext cx="771181" cy="7932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594035" y="4351663"/>
              <a:ext cx="771181" cy="7932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365216" y="4351663"/>
              <a:ext cx="771181" cy="7932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136397" y="4351663"/>
              <a:ext cx="771181" cy="7932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907578" y="4351663"/>
              <a:ext cx="771181" cy="7932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678759" y="4351663"/>
              <a:ext cx="771181" cy="7932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8449940" y="4351663"/>
              <a:ext cx="771181" cy="7932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9221121" y="4351663"/>
              <a:ext cx="771181" cy="7932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Double Brace 36"/>
          <p:cNvSpPr/>
          <p:nvPr/>
        </p:nvSpPr>
        <p:spPr>
          <a:xfrm>
            <a:off x="1619479" y="4807205"/>
            <a:ext cx="1983036" cy="561311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1</a:t>
            </a:r>
          </a:p>
          <a:p>
            <a:pPr algn="ctr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objects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8" name="Double Brace 37"/>
          <p:cNvSpPr/>
          <p:nvPr/>
        </p:nvSpPr>
        <p:spPr>
          <a:xfrm>
            <a:off x="4081081" y="4709392"/>
            <a:ext cx="1949986" cy="561311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2</a:t>
            </a:r>
          </a:p>
          <a:p>
            <a:pPr algn="ctr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objects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Double Brace 38"/>
          <p:cNvSpPr/>
          <p:nvPr/>
        </p:nvSpPr>
        <p:spPr>
          <a:xfrm>
            <a:off x="6509633" y="4709392"/>
            <a:ext cx="1817783" cy="462709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3</a:t>
            </a:r>
          </a:p>
          <a:p>
            <a:pPr algn="ctr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objects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Double Brace 39"/>
          <p:cNvSpPr/>
          <p:nvPr/>
        </p:nvSpPr>
        <p:spPr>
          <a:xfrm>
            <a:off x="8805982" y="4761584"/>
            <a:ext cx="2016087" cy="358323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4</a:t>
            </a:r>
          </a:p>
          <a:p>
            <a:pPr algn="ctr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objects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80020" y="5894949"/>
            <a:ext cx="5251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objects in each of the 4 groups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36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18"/>
    </mc:Choice>
    <mc:Fallback xmlns="">
      <p:transition spd="slow" advTm="59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37" grpId="0" animBg="1"/>
      <p:bldP spid="38" grpId="0" animBg="1"/>
      <p:bldP spid="39" grpId="0" animBg="1"/>
      <p:bldP spid="40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14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2|4.2|4.8|1.6|2.2|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4.2|4.6|7.6|4.4|4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7.3|2.1|7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5.4|6.1|1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4.1|6.3|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7.3|5.9|1.8|15.3|7.6|1.9|1.5|1.2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8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1|2.7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5.6|1.2|0.7|0.7|7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|2.4|2|3.6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.9|3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5.3|3|2.2|8.7|5.4|3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8.4|1.7|2.1|5.3|2.4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3|5.7|2|11.8|2.8|2.4|2"/>
</p:tagLst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892</TotalTime>
  <Words>624</Words>
  <Application>Microsoft Office PowerPoint</Application>
  <PresentationFormat>Widescreen</PresentationFormat>
  <Paragraphs>122</Paragraphs>
  <Slides>18</Slides>
  <Notes>2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Cambria Math</vt:lpstr>
      <vt:lpstr>Corbel</vt:lpstr>
      <vt:lpstr>Wingdings</vt:lpstr>
      <vt:lpstr>Basis</vt:lpstr>
      <vt:lpstr>division  of Integers</vt:lpstr>
      <vt:lpstr>Two Models of Division</vt:lpstr>
      <vt:lpstr>Partitive Division</vt:lpstr>
      <vt:lpstr>Important Information for Partitive Division</vt:lpstr>
      <vt:lpstr>PowerPoint Presentation</vt:lpstr>
      <vt:lpstr>PowerPoint Presentation</vt:lpstr>
      <vt:lpstr>PowerPoint Presentation</vt:lpstr>
      <vt:lpstr>Two-Color Counters</vt:lpstr>
      <vt:lpstr>Positive ÷ Positive                                        12 ÷ 4 =                                           </vt:lpstr>
      <vt:lpstr>Positive ÷ Positive                                           12 ÷ 4 =</vt:lpstr>
      <vt:lpstr>Negative ÷ Positive                                     -12 ÷ 4 = </vt:lpstr>
      <vt:lpstr>Negative ÷ Negative                                      -12 ÷ - 4 =</vt:lpstr>
      <vt:lpstr>PowerPoint Presentation</vt:lpstr>
      <vt:lpstr>Positive ÷ Negative  12 ÷ -4 </vt:lpstr>
      <vt:lpstr>Interpreting 12 ÷ -4</vt:lpstr>
      <vt:lpstr>What Does it Mean to Multiply by a Negative 1?</vt:lpstr>
      <vt:lpstr>Showing the Effect of Multiplying by -1</vt:lpstr>
      <vt:lpstr>Positive ÷ Negative                                         12 ÷ -4 = </vt:lpstr>
    </vt:vector>
  </TitlesOfParts>
  <Company>Columbus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csu</dc:creator>
  <cp:lastModifiedBy>csu</cp:lastModifiedBy>
  <cp:revision>152</cp:revision>
  <cp:lastPrinted>2017-02-08T17:38:04Z</cp:lastPrinted>
  <dcterms:created xsi:type="dcterms:W3CDTF">2015-12-14T16:46:15Z</dcterms:created>
  <dcterms:modified xsi:type="dcterms:W3CDTF">2017-02-16T20:49:08Z</dcterms:modified>
</cp:coreProperties>
</file>