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8" r:id="rId2"/>
    <p:sldId id="261" r:id="rId3"/>
    <p:sldId id="262" r:id="rId4"/>
    <p:sldId id="265" r:id="rId5"/>
    <p:sldId id="260" r:id="rId6"/>
    <p:sldId id="276" r:id="rId7"/>
    <p:sldId id="266" r:id="rId8"/>
    <p:sldId id="258" r:id="rId9"/>
    <p:sldId id="274" r:id="rId10"/>
    <p:sldId id="257" r:id="rId11"/>
    <p:sldId id="277" r:id="rId12"/>
    <p:sldId id="259" r:id="rId13"/>
    <p:sldId id="275" r:id="rId14"/>
    <p:sldId id="268" r:id="rId15"/>
    <p:sldId id="267"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41" autoAdjust="0"/>
  </p:normalViewPr>
  <p:slideViewPr>
    <p:cSldViewPr>
      <p:cViewPr varScale="1">
        <p:scale>
          <a:sx n="47" d="100"/>
          <a:sy n="47" d="100"/>
        </p:scale>
        <p:origin x="196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066B281-E03C-43C4-8009-0D8BA65A84CD}" type="datetimeFigureOut">
              <a:rPr lang="en-US" smtClean="0"/>
              <a:t>4/17/2017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A37BBA9-84E2-4E29-A5EF-FE21E1150B52}" type="slidenum">
              <a:rPr lang="en-US" smtClean="0"/>
              <a:t>‹#›</a:t>
            </a:fld>
            <a:endParaRPr lang="en-US"/>
          </a:p>
        </p:txBody>
      </p:sp>
    </p:spTree>
    <p:extLst>
      <p:ext uri="{BB962C8B-B14F-4D97-AF65-F5344CB8AC3E}">
        <p14:creationId xmlns:p14="http://schemas.microsoft.com/office/powerpoint/2010/main" val="427820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imagine</a:t>
            </a:r>
            <a:r>
              <a:rPr lang="en-US" baseline="0" dirty="0" smtClean="0"/>
              <a:t> you have seen problems like this in your math textbook.  Have you ever wondered why you need to know how to do this type of problem and what do these problems actually mean?  In this </a:t>
            </a:r>
            <a:r>
              <a:rPr lang="en-US" baseline="0" dirty="0" err="1" smtClean="0"/>
              <a:t>vodcast</a:t>
            </a:r>
            <a:r>
              <a:rPr lang="en-US" baseline="0" dirty="0" smtClean="0"/>
              <a:t>, you will learn several real-world application of these types of problems.</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2</a:t>
            </a:fld>
            <a:endParaRPr lang="en-US"/>
          </a:p>
        </p:txBody>
      </p:sp>
    </p:spTree>
    <p:extLst>
      <p:ext uri="{BB962C8B-B14F-4D97-AF65-F5344CB8AC3E}">
        <p14:creationId xmlns:p14="http://schemas.microsoft.com/office/powerpoint/2010/main" val="400517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11</a:t>
            </a:fld>
            <a:endParaRPr lang="en-US"/>
          </a:p>
        </p:txBody>
      </p:sp>
    </p:spTree>
    <p:extLst>
      <p:ext uri="{BB962C8B-B14F-4D97-AF65-F5344CB8AC3E}">
        <p14:creationId xmlns:p14="http://schemas.microsoft.com/office/powerpoint/2010/main" val="135580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represent this scenario</a:t>
            </a:r>
            <a:r>
              <a:rPr lang="en-US" baseline="0" dirty="0" smtClean="0"/>
              <a:t> as ¾ divided by ½.  We have ¾ of a yard of fabric.  Using this number line to represent our ribbon, let’s see how many sets of 1/4  are in ¾.   First, we will identify ¾ in red.  We can easily identify our sets of one-fourths.  The first set of ¼ is represented in yellow.  Can we get another ¼ of a yard?  Yes.   And another?  Yes.  In total, there are 3 sets of one-fourth yds. of ribbon in ¾ of a yard of ribbon.</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12</a:t>
            </a:fld>
            <a:endParaRPr lang="en-US"/>
          </a:p>
        </p:txBody>
      </p:sp>
    </p:spTree>
    <p:extLst>
      <p:ext uri="{BB962C8B-B14F-4D97-AF65-F5344CB8AC3E}">
        <p14:creationId xmlns:p14="http://schemas.microsoft.com/office/powerpoint/2010/main" val="174845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13</a:t>
            </a:fld>
            <a:endParaRPr lang="en-US"/>
          </a:p>
        </p:txBody>
      </p:sp>
    </p:spTree>
    <p:extLst>
      <p:ext uri="{BB962C8B-B14F-4D97-AF65-F5344CB8AC3E}">
        <p14:creationId xmlns:p14="http://schemas.microsoft.com/office/powerpoint/2010/main" val="47351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common problem.  Your family celebrated your birthday and</a:t>
            </a:r>
            <a:r>
              <a:rPr lang="en-US" baseline="0" dirty="0" smtClean="0"/>
              <a:t> each family member got a piece of birthday cake.  Cake was served after a big dinner, so everyone was pretty full and only wanted a small piece.  The next day, you decide to take the leftover cake to an after-school meeting you have to attend.  You want the members who are present to get a nice slice of cake.  A slice that is one eighth of this entire cake would be a generous size per person.  How many friends will you be able to serve with such a large slice?</a:t>
            </a:r>
          </a:p>
          <a:p>
            <a:endParaRPr lang="en-US" baseline="0" dirty="0" smtClean="0"/>
          </a:p>
          <a:p>
            <a:r>
              <a:rPr lang="en-US" baseline="0" dirty="0" smtClean="0"/>
              <a:t>First, let’s section our cake into fourths.  We only have 3 of the fourths because one-fourth of the cake was eaten the previous night.   </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14</a:t>
            </a:fld>
            <a:endParaRPr lang="en-US"/>
          </a:p>
        </p:txBody>
      </p:sp>
    </p:spTree>
    <p:extLst>
      <p:ext uri="{BB962C8B-B14F-4D97-AF65-F5344CB8AC3E}">
        <p14:creationId xmlns:p14="http://schemas.microsoft.com/office/powerpoint/2010/main" val="62482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how can we get eighths from fourths?</a:t>
            </a:r>
            <a:r>
              <a:rPr lang="en-US" dirty="0" smtClean="0"/>
              <a:t> If</a:t>
            </a:r>
            <a:r>
              <a:rPr lang="en-US" baseline="0" dirty="0" smtClean="0"/>
              <a:t> I half one fourth, I get one eighth.  Watch as the fourths are sectioned into eighths.  Even though one-fourth of the cake has already been eaten, my re-sectioning into eighths must include what </a:t>
            </a:r>
            <a:r>
              <a:rPr lang="en-US" i="1" baseline="0" dirty="0" smtClean="0"/>
              <a:t>was</a:t>
            </a:r>
            <a:r>
              <a:rPr lang="en-US" baseline="0" dirty="0" smtClean="0"/>
              <a:t> the entire cake.  How many of the one-eighth sections are in our ¾ of a cake?  I count 6, one-eighths.  So we can serve 6 people 1/8 of a </a:t>
            </a:r>
            <a:r>
              <a:rPr lang="en-US" baseline="0" smtClean="0"/>
              <a:t>cake each.</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15</a:t>
            </a:fld>
            <a:endParaRPr lang="en-US"/>
          </a:p>
        </p:txBody>
      </p:sp>
    </p:spTree>
    <p:extLst>
      <p:ext uri="{BB962C8B-B14F-4D97-AF65-F5344CB8AC3E}">
        <p14:creationId xmlns:p14="http://schemas.microsoft.com/office/powerpoint/2010/main" val="310027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a:t>
            </a:r>
            <a:r>
              <a:rPr lang="en-US" baseline="0" dirty="0" smtClean="0"/>
              <a:t> a more familiar problem – 12 divided by 3.  We can apply what we know about this problem to our problem ½ divided by ¼.  One way to approach 12 divided by 3 is to think about how many groups of 3 are in 12.  Look at the 12 blue ovals.  How many sets of 3 ovals are in the total of 12 ovals.  There are 4 sets!</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3</a:t>
            </a:fld>
            <a:endParaRPr lang="en-US"/>
          </a:p>
        </p:txBody>
      </p:sp>
    </p:spTree>
    <p:extLst>
      <p:ext uri="{BB962C8B-B14F-4D97-AF65-F5344CB8AC3E}">
        <p14:creationId xmlns:p14="http://schemas.microsoft.com/office/powerpoint/2010/main" val="314561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Applying what we already know about division of whole numbers to division of fractions, we can interpret this problem in the same way.</a:t>
            </a:r>
            <a:r>
              <a:rPr lang="en-US" baseline="0" dirty="0" smtClean="0"/>
              <a:t>  We need to determine how many sets of one-fourth are in one-half.</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4</a:t>
            </a:fld>
            <a:endParaRPr lang="en-US"/>
          </a:p>
        </p:txBody>
      </p:sp>
    </p:spTree>
    <p:extLst>
      <p:ext uri="{BB962C8B-B14F-4D97-AF65-F5344CB8AC3E}">
        <p14:creationId xmlns:p14="http://schemas.microsoft.com/office/powerpoint/2010/main" val="400517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fraction bars can help us picture the problem ½ divided by ¼.  How many sets of one-fourth are in one-half?  Let’s find out.  Looking at the pink one-half that is outlined in blue, how many sets of yellow one-fourths do you predict we will find?  Check your answer by looking at the fourths outlined in red. </a:t>
            </a:r>
          </a:p>
          <a:p>
            <a:endParaRPr lang="en-US" baseline="0" dirty="0" smtClean="0"/>
          </a:p>
          <a:p>
            <a:r>
              <a:rPr lang="en-US" baseline="0" dirty="0" smtClean="0"/>
              <a:t>There are two sets of one-fourth in one-half.</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5</a:t>
            </a:fld>
            <a:endParaRPr lang="en-US"/>
          </a:p>
        </p:txBody>
      </p:sp>
    </p:spTree>
    <p:extLst>
      <p:ext uri="{BB962C8B-B14F-4D97-AF65-F5344CB8AC3E}">
        <p14:creationId xmlns:p14="http://schemas.microsoft.com/office/powerpoint/2010/main" val="142822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6</a:t>
            </a:fld>
            <a:endParaRPr lang="en-US"/>
          </a:p>
        </p:txBody>
      </p:sp>
    </p:spTree>
    <p:extLst>
      <p:ext uri="{BB962C8B-B14F-4D97-AF65-F5344CB8AC3E}">
        <p14:creationId xmlns:p14="http://schemas.microsoft.com/office/powerpoint/2010/main" val="103261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dirty="0" smtClean="0"/>
              <a:t>Here’s a new problem (click).  1/3 divided by 1/12.  Let’s use a </a:t>
            </a:r>
            <a:r>
              <a:rPr lang="en-US" baseline="0" dirty="0" smtClean="0"/>
              <a:t>clock (click) to help us visualize this problem.  There are 60 minutes in an hour.  If we divide 60 minutes (click) into three equal parts, our clock face becomes divided into three groups of 20 minutes (click, click, click) … because 1/3 of 60 is 20.  Now, if we divide (click) 60 minutes into twelve equal parts, because there are 12 numbers on a clock, </a:t>
            </a:r>
            <a:r>
              <a:rPr lang="en-US" sz="1200" kern="1200" dirty="0" smtClean="0">
                <a:solidFill>
                  <a:schemeClr val="tx1"/>
                </a:solidFill>
                <a:effectLst/>
                <a:latin typeface="+mn-lt"/>
                <a:ea typeface="+mn-ea"/>
                <a:cs typeface="+mn-cs"/>
              </a:rPr>
              <a:t>we find that five minutes is equal to one- twelfth of 60.  </a:t>
            </a:r>
          </a:p>
          <a:p>
            <a:pPr defTabSz="933237">
              <a:defRPr/>
            </a:pPr>
            <a:endParaRPr lang="en-US" baseline="0" dirty="0" smtClean="0"/>
          </a:p>
        </p:txBody>
      </p:sp>
      <p:sp>
        <p:nvSpPr>
          <p:cNvPr id="4" name="Slide Number Placeholder 3"/>
          <p:cNvSpPr>
            <a:spLocks noGrp="1"/>
          </p:cNvSpPr>
          <p:nvPr>
            <p:ph type="sldNum" sz="quarter" idx="10"/>
          </p:nvPr>
        </p:nvSpPr>
        <p:spPr/>
        <p:txBody>
          <a:bodyPr/>
          <a:lstStyle/>
          <a:p>
            <a:fld id="{9A37BBA9-84E2-4E29-A5EF-FE21E1150B52}" type="slidenum">
              <a:rPr lang="en-US" smtClean="0"/>
              <a:t>7</a:t>
            </a:fld>
            <a:endParaRPr lang="en-US"/>
          </a:p>
        </p:txBody>
      </p:sp>
    </p:spTree>
    <p:extLst>
      <p:ext uri="{BB962C8B-B14F-4D97-AF65-F5344CB8AC3E}">
        <p14:creationId xmlns:p14="http://schemas.microsoft.com/office/powerpoint/2010/main" val="407821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So, the problem (click) 1/3 divided by 1/12 could be thought of as…how many sets of 5 minutes are in 20 minutes? Our section of 20 minutes (click) is identified in red.  Let’s divide this space into groups of five minutes.  Watch the arrows in yellow (click, click, click, click). There are four sets of five minutes in 20 minutes.  So, 1/3 (click) divided by 1/12 is 4.</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8</a:t>
            </a:fld>
            <a:endParaRPr lang="en-US"/>
          </a:p>
        </p:txBody>
      </p:sp>
    </p:spTree>
    <p:extLst>
      <p:ext uri="{BB962C8B-B14F-4D97-AF65-F5344CB8AC3E}">
        <p14:creationId xmlns:p14="http://schemas.microsoft.com/office/powerpoint/2010/main" val="312121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fraction problem could also be represented using whole numbers…20 minutes divided</a:t>
            </a:r>
            <a:r>
              <a:rPr lang="en-US" baseline="0" dirty="0" smtClean="0"/>
              <a:t> by 5 minutes is 4.</a:t>
            </a:r>
            <a:endParaRPr lang="en-US" dirty="0" smtClean="0"/>
          </a:p>
          <a:p>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9</a:t>
            </a:fld>
            <a:endParaRPr lang="en-US"/>
          </a:p>
        </p:txBody>
      </p:sp>
    </p:spTree>
    <p:extLst>
      <p:ext uri="{BB962C8B-B14F-4D97-AF65-F5344CB8AC3E}">
        <p14:creationId xmlns:p14="http://schemas.microsoft.com/office/powerpoint/2010/main" val="90523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practical example.  What if</a:t>
            </a:r>
            <a:r>
              <a:rPr lang="en-US" baseline="0" dirty="0" smtClean="0"/>
              <a:t> you have three-fourths of a yard of ribbon leftover from a project.  You want to make a bows that require 1/4 of a yard of ribbon each.  How many bows can you make?  </a:t>
            </a:r>
            <a:endParaRPr lang="en-US" dirty="0"/>
          </a:p>
        </p:txBody>
      </p:sp>
      <p:sp>
        <p:nvSpPr>
          <p:cNvPr id="4" name="Slide Number Placeholder 3"/>
          <p:cNvSpPr>
            <a:spLocks noGrp="1"/>
          </p:cNvSpPr>
          <p:nvPr>
            <p:ph type="sldNum" sz="quarter" idx="10"/>
          </p:nvPr>
        </p:nvSpPr>
        <p:spPr/>
        <p:txBody>
          <a:bodyPr/>
          <a:lstStyle/>
          <a:p>
            <a:fld id="{9A37BBA9-84E2-4E29-A5EF-FE21E1150B52}" type="slidenum">
              <a:rPr lang="en-US" smtClean="0"/>
              <a:t>10</a:t>
            </a:fld>
            <a:endParaRPr lang="en-US"/>
          </a:p>
        </p:txBody>
      </p:sp>
    </p:spTree>
    <p:extLst>
      <p:ext uri="{BB962C8B-B14F-4D97-AF65-F5344CB8AC3E}">
        <p14:creationId xmlns:p14="http://schemas.microsoft.com/office/powerpoint/2010/main" val="272075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3B6C65-6380-443B-8CD5-563654C845EF}"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32988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B6C65-6380-443B-8CD5-563654C845EF}"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292421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B6C65-6380-443B-8CD5-563654C845EF}"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291315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3B6C65-6380-443B-8CD5-563654C845EF}"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25917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B6C65-6380-443B-8CD5-563654C845EF}"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149244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3B6C65-6380-443B-8CD5-563654C845EF}"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189895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3B6C65-6380-443B-8CD5-563654C845EF}" type="datetimeFigureOut">
              <a:rPr lang="en-US" smtClean="0"/>
              <a:t>4/17/2017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231785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B6C65-6380-443B-8CD5-563654C845EF}" type="datetimeFigureOut">
              <a:rPr lang="en-US" smtClean="0"/>
              <a:t>4/17/2017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45729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B6C65-6380-443B-8CD5-563654C845EF}" type="datetimeFigureOut">
              <a:rPr lang="en-US" smtClean="0"/>
              <a:t>4/17/2017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231050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B6C65-6380-443B-8CD5-563654C845EF}"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197203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B6C65-6380-443B-8CD5-563654C845EF}"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A7108-B85A-4C51-A6DB-AACA4B871981}" type="slidenum">
              <a:rPr lang="en-US" smtClean="0"/>
              <a:t>‹#›</a:t>
            </a:fld>
            <a:endParaRPr lang="en-US"/>
          </a:p>
        </p:txBody>
      </p:sp>
    </p:spTree>
    <p:extLst>
      <p:ext uri="{BB962C8B-B14F-4D97-AF65-F5344CB8AC3E}">
        <p14:creationId xmlns:p14="http://schemas.microsoft.com/office/powerpoint/2010/main" val="31894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B6C65-6380-443B-8CD5-563654C845EF}" type="datetimeFigureOut">
              <a:rPr lang="en-US" smtClean="0"/>
              <a:t>4/17/2017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A7108-B85A-4C51-A6DB-AACA4B871981}" type="slidenum">
              <a:rPr lang="en-US" smtClean="0"/>
              <a:t>‹#›</a:t>
            </a:fld>
            <a:endParaRPr lang="en-US"/>
          </a:p>
        </p:txBody>
      </p:sp>
    </p:spTree>
    <p:extLst>
      <p:ext uri="{BB962C8B-B14F-4D97-AF65-F5344CB8AC3E}">
        <p14:creationId xmlns:p14="http://schemas.microsoft.com/office/powerpoint/2010/main" val="422656685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2.png"/><Relationship Id="rId3" Type="http://schemas.openxmlformats.org/officeDocument/2006/relationships/audio" Target="../media/media12.wav"/><Relationship Id="rId7" Type="http://schemas.openxmlformats.org/officeDocument/2006/relationships/image" Target="../media/image50.png"/><Relationship Id="rId12" Type="http://schemas.openxmlformats.org/officeDocument/2006/relationships/image" Target="../media/image160.png"/><Relationship Id="rId2" Type="http://schemas.microsoft.com/office/2007/relationships/media" Target="../media/media12.wav"/><Relationship Id="rId1" Type="http://schemas.openxmlformats.org/officeDocument/2006/relationships/tags" Target="../tags/tag6.xml"/><Relationship Id="rId6" Type="http://schemas.openxmlformats.org/officeDocument/2006/relationships/image" Target="../media/image40.png"/><Relationship Id="rId11" Type="http://schemas.openxmlformats.org/officeDocument/2006/relationships/image" Target="../media/image150.png"/><Relationship Id="rId5" Type="http://schemas.openxmlformats.org/officeDocument/2006/relationships/notesSlide" Target="../notesSlides/notesSlide11.xml"/><Relationship Id="rId10" Type="http://schemas.openxmlformats.org/officeDocument/2006/relationships/image" Target="../media/image140.png"/><Relationship Id="rId4" Type="http://schemas.openxmlformats.org/officeDocument/2006/relationships/slideLayout" Target="../slideLayouts/slideLayout2.xml"/><Relationship Id="rId9" Type="http://schemas.openxmlformats.org/officeDocument/2006/relationships/image" Target="../media/image1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audio" Target="../media/media14.wav"/><Relationship Id="rId7" Type="http://schemas.openxmlformats.org/officeDocument/2006/relationships/image" Target="../media/image25.png"/><Relationship Id="rId12" Type="http://schemas.openxmlformats.org/officeDocument/2006/relationships/image" Target="../media/image2.png"/><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image" Target="../media/image170.png"/><Relationship Id="rId11" Type="http://schemas.openxmlformats.org/officeDocument/2006/relationships/image" Target="../media/image220.png"/><Relationship Id="rId5" Type="http://schemas.openxmlformats.org/officeDocument/2006/relationships/notesSlide" Target="../notesSlides/notesSlide13.xml"/><Relationship Id="rId10" Type="http://schemas.openxmlformats.org/officeDocument/2006/relationships/image" Target="../media/image210.png"/><Relationship Id="rId4" Type="http://schemas.openxmlformats.org/officeDocument/2006/relationships/slideLayout" Target="../slideLayouts/slideLayout2.xml"/><Relationship Id="rId9" Type="http://schemas.openxmlformats.org/officeDocument/2006/relationships/image" Target="../media/image200.png"/></Relationships>
</file>

<file path=ppt/slides/_rels/slide15.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9.png"/><Relationship Id="rId3" Type="http://schemas.openxmlformats.org/officeDocument/2006/relationships/audio" Target="../media/media15.wav"/><Relationship Id="rId7" Type="http://schemas.openxmlformats.org/officeDocument/2006/relationships/image" Target="../media/image230.png"/><Relationship Id="rId12" Type="http://schemas.openxmlformats.org/officeDocument/2006/relationships/image" Target="../media/image28.png"/><Relationship Id="rId2" Type="http://schemas.microsoft.com/office/2007/relationships/media" Target="../media/media15.wav"/><Relationship Id="rId1" Type="http://schemas.openxmlformats.org/officeDocument/2006/relationships/tags" Target="../tags/tag8.xml"/><Relationship Id="rId6" Type="http://schemas.openxmlformats.org/officeDocument/2006/relationships/image" Target="../media/image25.png"/><Relationship Id="rId11" Type="http://schemas.openxmlformats.org/officeDocument/2006/relationships/image" Target="../media/image270.png"/><Relationship Id="rId5" Type="http://schemas.openxmlformats.org/officeDocument/2006/relationships/notesSlide" Target="../notesSlides/notesSlide14.xml"/><Relationship Id="rId10" Type="http://schemas.openxmlformats.org/officeDocument/2006/relationships/image" Target="../media/image260.png"/><Relationship Id="rId4" Type="http://schemas.openxmlformats.org/officeDocument/2006/relationships/slideLayout" Target="../slideLayouts/slideLayout2.xml"/><Relationship Id="rId9" Type="http://schemas.openxmlformats.org/officeDocument/2006/relationships/image" Target="../media/image250.pn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4.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media6.m4a"/><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6.m4a"/><Relationship Id="rId16" Type="http://schemas.openxmlformats.org/officeDocument/2006/relationships/image" Target="../media/image12.png"/><Relationship Id="rId20" Type="http://schemas.openxmlformats.org/officeDocument/2006/relationships/image" Target="../media/image122.png"/><Relationship Id="rId1" Type="http://schemas.openxmlformats.org/officeDocument/2006/relationships/tags" Target="../tags/tag3.xml"/><Relationship Id="rId6" Type="http://schemas.openxmlformats.org/officeDocument/2006/relationships/image" Target="../media/image41.png"/><Relationship Id="rId11" Type="http://schemas.openxmlformats.org/officeDocument/2006/relationships/image" Target="../media/image7.png"/><Relationship Id="rId5" Type="http://schemas.openxmlformats.org/officeDocument/2006/relationships/notesSlide" Target="../notesSlides/notesSlide5.xml"/><Relationship Id="rId15" Type="http://schemas.openxmlformats.org/officeDocument/2006/relationships/image" Target="../media/image11.png"/><Relationship Id="rId23" Type="http://schemas.openxmlformats.org/officeDocument/2006/relationships/image" Target="../media/image20.png"/><Relationship Id="rId10" Type="http://schemas.openxmlformats.org/officeDocument/2006/relationships/image" Target="../media/image18.png"/><Relationship Id="rId19"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7.png"/><Relationship Id="rId14" Type="http://schemas.openxmlformats.org/officeDocument/2006/relationships/image" Target="../media/image10.png"/><Relationship Id="rId22"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media7.wav"/><Relationship Id="rId7" Type="http://schemas.openxmlformats.org/officeDocument/2006/relationships/image" Target="../media/image80.png"/><Relationship Id="rId12"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13.jpeg"/><Relationship Id="rId11" Type="http://schemas.openxmlformats.org/officeDocument/2006/relationships/image" Target="../media/image121.png"/><Relationship Id="rId5" Type="http://schemas.openxmlformats.org/officeDocument/2006/relationships/notesSlide" Target="../notesSlides/notesSlide6.xml"/><Relationship Id="rId10" Type="http://schemas.openxmlformats.org/officeDocument/2006/relationships/image" Target="../media/image112.png"/><Relationship Id="rId4" Type="http://schemas.openxmlformats.org/officeDocument/2006/relationships/slideLayout" Target="../slideLayouts/slideLayout2.xml"/><Relationship Id="rId9" Type="http://schemas.openxmlformats.org/officeDocument/2006/relationships/image" Target="../media/image10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wav"/><Relationship Id="rId7" Type="http://schemas.openxmlformats.org/officeDocument/2006/relationships/image" Target="../media/image13.jpe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11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077200" cy="1470025"/>
          </a:xfrm>
        </p:spPr>
        <p:txBody>
          <a:bodyPr/>
          <a:lstStyle/>
          <a:p>
            <a:r>
              <a:rPr lang="en-US" dirty="0" smtClean="0"/>
              <a:t>Division of a Fraction by a Fraction</a:t>
            </a:r>
            <a:endParaRPr lang="en-US" dirty="0"/>
          </a:p>
        </p:txBody>
      </p:sp>
      <p:sp>
        <p:nvSpPr>
          <p:cNvPr id="3" name="Subtitle 2"/>
          <p:cNvSpPr>
            <a:spLocks noGrp="1"/>
          </p:cNvSpPr>
          <p:nvPr>
            <p:ph type="subTitle" idx="1"/>
          </p:nvPr>
        </p:nvSpPr>
        <p:spPr/>
        <p:txBody>
          <a:bodyPr/>
          <a:lstStyle/>
          <a:p>
            <a:r>
              <a:rPr lang="en-US" dirty="0" smtClean="0"/>
              <a:t>Measurement Model of Division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3901795"/>
      </p:ext>
    </p:extLst>
  </p:cSld>
  <p:clrMapOvr>
    <a:masterClrMapping/>
  </p:clrMapOvr>
  <mc:AlternateContent xmlns:mc="http://schemas.openxmlformats.org/markup-compatibility/2006" xmlns:p14="http://schemas.microsoft.com/office/powerpoint/2010/main">
    <mc:Choice Requires="p14">
      <p:transition spd="slow" p14:dur="2000" advTm="6141"/>
    </mc:Choice>
    <mc:Fallback xmlns="">
      <p:transition spd="slow" advTm="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3.bp.blogspot.com/-2Ou7YF9pfSs/T2iVW2jhwDI/AAAAAAAABXY/4XzPHJOsN18/s1600/Picture%252B232.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838200"/>
            <a:ext cx="6786823" cy="4525963"/>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474073"/>
      </p:ext>
    </p:extLst>
  </p:cSld>
  <p:clrMapOvr>
    <a:masterClrMapping/>
  </p:clrMapOvr>
  <mc:AlternateContent xmlns:mc="http://schemas.openxmlformats.org/markup-compatibility/2006" xmlns:p14="http://schemas.microsoft.com/office/powerpoint/2010/main">
    <mc:Choice Requires="p14">
      <p:transition spd="slow" p14:dur="2000" advTm="14308"/>
    </mc:Choice>
    <mc:Fallback xmlns="">
      <p:transition spd="slow" advTm="1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lstStyle/>
          <a:p>
            <a:pPr marL="0" indent="0">
              <a:buNone/>
            </a:pPr>
            <a:r>
              <a:rPr lang="en-US" sz="4400" dirty="0" smtClean="0"/>
              <a:t>You </a:t>
            </a:r>
            <a:r>
              <a:rPr lang="en-US" sz="4400" dirty="0"/>
              <a:t>have three-fourths of a yard of ribbon leftover from a project.  You want to make </a:t>
            </a:r>
            <a:r>
              <a:rPr lang="en-US" sz="4400" dirty="0" smtClean="0"/>
              <a:t>bows </a:t>
            </a:r>
            <a:r>
              <a:rPr lang="en-US" sz="4400" dirty="0"/>
              <a:t>that require 1/4 of a yard of ribbon each.  How many bows can you make?  </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2462605"/>
      </p:ext>
    </p:extLst>
  </p:cSld>
  <p:clrMapOvr>
    <a:masterClrMapping/>
  </p:clrMapOvr>
  <mc:AlternateContent xmlns:mc="http://schemas.openxmlformats.org/markup-compatibility/2006" xmlns:p14="http://schemas.microsoft.com/office/powerpoint/2010/main">
    <mc:Choice Requires="p14">
      <p:transition spd="slow" p14:dur="2000" advTm="8713"/>
    </mc:Choice>
    <mc:Fallback xmlns="">
      <p:transition spd="slow" advTm="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95300" y="381000"/>
                <a:ext cx="8229600" cy="1143000"/>
              </a:xfrm>
            </p:spPr>
            <p:txBody>
              <a:bodyPr>
                <a:normAutofit fontScale="90000"/>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F0"/>
                              </a:solidFill>
                              <a:latin typeface="Cambria Math" panose="02040503050406030204" pitchFamily="18" charset="0"/>
                            </a:rPr>
                          </m:ctrlPr>
                        </m:fPr>
                        <m:num>
                          <m:r>
                            <a:rPr lang="en-US" b="0" i="1" smtClean="0">
                              <a:solidFill>
                                <a:srgbClr val="00B0F0"/>
                              </a:solidFill>
                              <a:latin typeface="Cambria Math"/>
                            </a:rPr>
                            <m:t>3</m:t>
                          </m:r>
                        </m:num>
                        <m:den>
                          <m:r>
                            <a:rPr lang="en-US" b="0" i="1" smtClean="0">
                              <a:solidFill>
                                <a:srgbClr val="00B0F0"/>
                              </a:solidFill>
                              <a:latin typeface="Cambria Math"/>
                            </a:rPr>
                            <m:t>4</m:t>
                          </m:r>
                        </m:den>
                      </m:f>
                      <m:r>
                        <a:rPr lang="en-US" b="0" i="1" smtClean="0">
                          <a:solidFill>
                            <a:srgbClr val="00B0F0"/>
                          </a:solidFill>
                          <a:latin typeface="Cambria Math"/>
                        </a:rPr>
                        <m:t> </m:t>
                      </m:r>
                      <m:r>
                        <a:rPr lang="en-US" i="1" smtClean="0">
                          <a:solidFill>
                            <a:srgbClr val="00B0F0"/>
                          </a:solidFill>
                          <a:latin typeface="Cambria Math"/>
                          <a:ea typeface="Cambria Math"/>
                        </a:rPr>
                        <m:t>÷</m:t>
                      </m:r>
                      <m:r>
                        <a:rPr lang="en-US" b="0" i="1" smtClean="0">
                          <a:solidFill>
                            <a:srgbClr val="00B0F0"/>
                          </a:solidFill>
                          <a:latin typeface="Cambria Math"/>
                          <a:ea typeface="Cambria Math"/>
                        </a:rPr>
                        <m:t> </m:t>
                      </m:r>
                      <m:f>
                        <m:fPr>
                          <m:ctrlPr>
                            <a:rPr lang="en-US" b="0" i="1" smtClean="0">
                              <a:solidFill>
                                <a:srgbClr val="00B0F0"/>
                              </a:solidFill>
                              <a:latin typeface="Cambria Math" panose="02040503050406030204" pitchFamily="18" charset="0"/>
                              <a:ea typeface="Cambria Math"/>
                            </a:rPr>
                          </m:ctrlPr>
                        </m:fPr>
                        <m:num>
                          <m:r>
                            <a:rPr lang="en-US" b="0" i="1" smtClean="0">
                              <a:solidFill>
                                <a:srgbClr val="00B0F0"/>
                              </a:solidFill>
                              <a:latin typeface="Cambria Math"/>
                              <a:ea typeface="Cambria Math"/>
                            </a:rPr>
                            <m:t>1</m:t>
                          </m:r>
                        </m:num>
                        <m:den>
                          <m:r>
                            <a:rPr lang="en-US" b="0" i="1" smtClean="0">
                              <a:solidFill>
                                <a:srgbClr val="00B0F0"/>
                              </a:solidFill>
                              <a:latin typeface="Cambria Math"/>
                              <a:ea typeface="Cambria Math"/>
                            </a:rPr>
                            <m:t>4</m:t>
                          </m:r>
                        </m:den>
                      </m:f>
                    </m:oMath>
                  </m:oMathPara>
                </a14:m>
                <a:endParaRPr lang="en-US" dirty="0">
                  <a:solidFill>
                    <a:srgbClr val="00B0F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95300" y="381000"/>
                <a:ext cx="8229600" cy="1143000"/>
              </a:xfrm>
              <a:blipFill rotWithShape="1">
                <a:blip r:embed="rId6"/>
                <a:stretch>
                  <a:fillRect/>
                </a:stretch>
              </a:blipFill>
            </p:spPr>
            <p:txBody>
              <a:bodyPr/>
              <a:lstStyle/>
              <a:p>
                <a:r>
                  <a:rPr lang="en-US">
                    <a:noFill/>
                  </a:rPr>
                  <a:t> </a:t>
                </a:r>
              </a:p>
            </p:txBody>
          </p:sp>
        </mc:Fallback>
      </mc:AlternateContent>
      <p:cxnSp>
        <p:nvCxnSpPr>
          <p:cNvPr id="5" name="Straight Arrow Connector 4"/>
          <p:cNvCxnSpPr/>
          <p:nvPr/>
        </p:nvCxnSpPr>
        <p:spPr>
          <a:xfrm>
            <a:off x="762000" y="2971800"/>
            <a:ext cx="769620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19400" y="2667000"/>
            <a:ext cx="0" cy="6096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62500" y="2667000"/>
            <a:ext cx="0" cy="6096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9400" y="2667000"/>
            <a:ext cx="0" cy="6096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594819" y="3563686"/>
                <a:ext cx="529381"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B050"/>
                              </a:solidFill>
                              <a:latin typeface="Cambria Math" panose="02040503050406030204" pitchFamily="18" charset="0"/>
                            </a:rPr>
                          </m:ctrlPr>
                        </m:fPr>
                        <m:num>
                          <m:r>
                            <a:rPr lang="en-US" sz="2800" b="0" i="1" smtClean="0">
                              <a:solidFill>
                                <a:srgbClr val="00B050"/>
                              </a:solidFill>
                              <a:latin typeface="Cambria Math"/>
                            </a:rPr>
                            <m:t>1</m:t>
                          </m:r>
                        </m:num>
                        <m:den>
                          <m:r>
                            <a:rPr lang="en-US" sz="2800" b="0" i="1" smtClean="0">
                              <a:solidFill>
                                <a:srgbClr val="00B050"/>
                              </a:solidFill>
                              <a:latin typeface="Cambria Math"/>
                            </a:rPr>
                            <m:t>4</m:t>
                          </m:r>
                        </m:den>
                      </m:f>
                    </m:oMath>
                  </m:oMathPara>
                </a14:m>
                <a:endParaRPr lang="en-US" sz="2800" dirty="0">
                  <a:solidFill>
                    <a:srgbClr val="00B05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594819" y="3563686"/>
                <a:ext cx="529381" cy="898964"/>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563962" y="3563686"/>
                <a:ext cx="465191"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B050"/>
                              </a:solidFill>
                              <a:latin typeface="Cambria Math" panose="02040503050406030204" pitchFamily="18" charset="0"/>
                            </a:rPr>
                          </m:ctrlPr>
                        </m:fPr>
                        <m:num>
                          <m:r>
                            <a:rPr lang="en-US" sz="2800" b="0" i="1" smtClean="0">
                              <a:solidFill>
                                <a:srgbClr val="00B050"/>
                              </a:solidFill>
                              <a:latin typeface="Cambria Math"/>
                            </a:rPr>
                            <m:t>1</m:t>
                          </m:r>
                        </m:num>
                        <m:den>
                          <m:r>
                            <a:rPr lang="en-US" sz="2800" b="0" i="1" smtClean="0">
                              <a:solidFill>
                                <a:srgbClr val="00B050"/>
                              </a:solidFill>
                              <a:latin typeface="Cambria Math"/>
                            </a:rPr>
                            <m:t>2</m:t>
                          </m:r>
                        </m:den>
                      </m:f>
                    </m:oMath>
                  </m:oMathPara>
                </a14:m>
                <a:endParaRPr lang="en-US" sz="2800" dirty="0">
                  <a:solidFill>
                    <a:srgbClr val="00B05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63962" y="3563686"/>
                <a:ext cx="465191" cy="898964"/>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400800" y="3505200"/>
                <a:ext cx="465192"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B050"/>
                              </a:solidFill>
                              <a:latin typeface="Cambria Math" panose="02040503050406030204" pitchFamily="18" charset="0"/>
                            </a:rPr>
                          </m:ctrlPr>
                        </m:fPr>
                        <m:num>
                          <m:r>
                            <a:rPr lang="en-US" sz="2800" b="0" i="1" smtClean="0">
                              <a:solidFill>
                                <a:srgbClr val="00B050"/>
                              </a:solidFill>
                              <a:latin typeface="Cambria Math"/>
                            </a:rPr>
                            <m:t>3</m:t>
                          </m:r>
                        </m:num>
                        <m:den>
                          <m:r>
                            <a:rPr lang="en-US" sz="2800" b="0" i="1" smtClean="0">
                              <a:solidFill>
                                <a:srgbClr val="00B050"/>
                              </a:solidFill>
                              <a:latin typeface="Cambria Math"/>
                            </a:rPr>
                            <m:t>4</m:t>
                          </m:r>
                        </m:den>
                      </m:f>
                    </m:oMath>
                  </m:oMathPara>
                </a14:m>
                <a:endParaRPr lang="en-US" sz="2800" dirty="0">
                  <a:solidFill>
                    <a:srgbClr val="00B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400800" y="3505200"/>
                <a:ext cx="465192" cy="898964"/>
              </a:xfrm>
              <a:prstGeom prst="rect">
                <a:avLst/>
              </a:prstGeom>
              <a:blipFill rotWithShape="1">
                <a:blip r:embed="rId9"/>
                <a:stretch>
                  <a:fillRect/>
                </a:stretch>
              </a:blipFill>
            </p:spPr>
            <p:txBody>
              <a:bodyPr/>
              <a:lstStyle/>
              <a:p>
                <a:r>
                  <a:rPr lang="en-US">
                    <a:noFill/>
                  </a:rPr>
                  <a:t> </a:t>
                </a:r>
              </a:p>
            </p:txBody>
          </p:sp>
        </mc:Fallback>
      </mc:AlternateContent>
      <p:sp>
        <p:nvSpPr>
          <p:cNvPr id="14" name="Rounded Rectangle 13"/>
          <p:cNvSpPr/>
          <p:nvPr/>
        </p:nvSpPr>
        <p:spPr>
          <a:xfrm>
            <a:off x="1037573" y="2514600"/>
            <a:ext cx="1792709" cy="381000"/>
          </a:xfrm>
          <a:prstGeom prst="roundRect">
            <a:avLst/>
          </a:prstGeom>
          <a:solidFill>
            <a:srgbClr val="FFFF00"/>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1066800" y="3378379"/>
                <a:ext cx="625492"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B050"/>
                          </a:solidFill>
                          <a:latin typeface="Cambria Math"/>
                        </a:rPr>
                        <m:t>0</m:t>
                      </m:r>
                    </m:oMath>
                  </m:oMathPara>
                </a14:m>
                <a:endParaRPr lang="en-US" sz="4400" dirty="0">
                  <a:solidFill>
                    <a:srgbClr val="00B05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66800" y="3378379"/>
                <a:ext cx="625492" cy="769441"/>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832708" y="3378379"/>
                <a:ext cx="625492"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B050"/>
                          </a:solidFill>
                          <a:latin typeface="Cambria Math"/>
                        </a:rPr>
                        <m:t>1</m:t>
                      </m:r>
                    </m:oMath>
                  </m:oMathPara>
                </a14:m>
                <a:endParaRPr lang="en-US" sz="4400" dirty="0">
                  <a:solidFill>
                    <a:srgbClr val="00B05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832708" y="3378379"/>
                <a:ext cx="625492" cy="769441"/>
              </a:xfrm>
              <a:prstGeom prst="rect">
                <a:avLst/>
              </a:prstGeom>
              <a:blipFill rotWithShape="1">
                <a:blip r:embed="rId11"/>
                <a:stretch>
                  <a:fillRect/>
                </a:stretch>
              </a:blipFill>
            </p:spPr>
            <p:txBody>
              <a:bodyPr/>
              <a:lstStyle/>
              <a:p>
                <a:r>
                  <a:rPr lang="en-US">
                    <a:noFill/>
                  </a:rPr>
                  <a:t> </a:t>
                </a:r>
              </a:p>
            </p:txBody>
          </p:sp>
        </mc:Fallback>
      </mc:AlternateContent>
      <p:cxnSp>
        <p:nvCxnSpPr>
          <p:cNvPr id="18" name="Straight Connector 17"/>
          <p:cNvCxnSpPr/>
          <p:nvPr/>
        </p:nvCxnSpPr>
        <p:spPr>
          <a:xfrm>
            <a:off x="1066800" y="2895600"/>
            <a:ext cx="5638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859509" y="2514600"/>
            <a:ext cx="1902991" cy="304800"/>
          </a:xfrm>
          <a:prstGeom prst="roundRect">
            <a:avLst/>
          </a:prstGeom>
          <a:solidFill>
            <a:srgbClr val="FFFF00"/>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800600" y="2514600"/>
            <a:ext cx="1792709" cy="304800"/>
          </a:xfrm>
          <a:prstGeom prst="roundRect">
            <a:avLst/>
          </a:prstGeom>
          <a:solidFill>
            <a:srgbClr val="FFFF00"/>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5334000" y="533400"/>
                <a:ext cx="1770646"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5400" i="1" smtClean="0">
                          <a:solidFill>
                            <a:schemeClr val="accent1"/>
                          </a:solidFill>
                          <a:latin typeface="Cambria Math"/>
                          <a:ea typeface="Cambria Math"/>
                        </a:rPr>
                        <m:t>=</m:t>
                      </m:r>
                      <m:r>
                        <a:rPr lang="en-US" sz="5400" b="0" i="1" smtClean="0">
                          <a:solidFill>
                            <a:schemeClr val="accent1"/>
                          </a:solidFill>
                          <a:latin typeface="Cambria Math"/>
                          <a:ea typeface="Cambria Math"/>
                        </a:rPr>
                        <m:t>3</m:t>
                      </m:r>
                    </m:oMath>
                  </m:oMathPara>
                </a14:m>
                <a:endParaRPr lang="en-US" sz="5400" dirty="0">
                  <a:solidFill>
                    <a:schemeClr val="accent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334000" y="533400"/>
                <a:ext cx="1770646" cy="923330"/>
              </a:xfrm>
              <a:prstGeom prst="rect">
                <a:avLst/>
              </a:prstGeom>
              <a:blipFill rotWithShape="1">
                <a:blip r:embed="rId12"/>
                <a:stretch>
                  <a:fillRect/>
                </a:stretch>
              </a:blipFill>
            </p:spPr>
            <p:txBody>
              <a:bodyPr/>
              <a:lstStyle/>
              <a:p>
                <a:r>
                  <a:rPr lang="en-US">
                    <a:noFill/>
                  </a:rPr>
                  <a:t> </a:t>
                </a:r>
              </a:p>
            </p:txBody>
          </p:sp>
        </mc:Fallback>
      </mc:AlternateContent>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8572100"/>
      </p:ext>
    </p:extLst>
  </p:cSld>
  <p:clrMapOvr>
    <a:masterClrMapping/>
  </p:clrMapOvr>
  <mc:AlternateContent xmlns:mc="http://schemas.openxmlformats.org/markup-compatibility/2006" xmlns:p14="http://schemas.microsoft.com/office/powerpoint/2010/main">
    <mc:Choice Requires="p14">
      <p:transition spd="slow" p14:dur="2000" advTm="44889"/>
    </mc:Choice>
    <mc:Fallback xmlns="">
      <p:transition spd="slow" advTm="4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7"/>
                </p:tgtEl>
              </p:cMediaNode>
            </p:audio>
          </p:childTnLst>
        </p:cTn>
      </p:par>
    </p:tnLst>
    <p:bldLst>
      <p:bldP spid="14" grpId="0" animBg="1"/>
      <p:bldP spid="20" grpId="0" animBg="1"/>
      <p:bldP spid="21"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You have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US" dirty="0" smtClean="0"/>
                  <a:t> of a birthday cake. You want to share it with your friends. Each friend will get a slice that is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oMath>
                </a14:m>
                <a:r>
                  <a:rPr lang="en-US" dirty="0" smtClean="0"/>
                  <a:t> of the (whole) cake. How many friends will get a slice of cake?</a:t>
                </a:r>
              </a:p>
              <a:p>
                <a:pPr marL="0" indent="0">
                  <a:buNone/>
                </a:pPr>
                <a:endParaRPr lang="en-US" dirty="0"/>
              </a:p>
              <a:p>
                <a:pPr marL="0" indent="0">
                  <a:buNone/>
                </a:pPr>
                <a:r>
                  <a:rPr lang="en-US" dirty="0" smtClean="0"/>
                  <a:t>*You are not a part of the group!</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852" r="-1333"/>
                </a:stretch>
              </a:blipFill>
            </p:spPr>
            <p:txBody>
              <a:bodyPr/>
              <a:lstStyle/>
              <a:p>
                <a:r>
                  <a:rPr lang="en-US">
                    <a:noFill/>
                  </a:rPr>
                  <a:t> </a:t>
                </a:r>
              </a:p>
            </p:txBody>
          </p:sp>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2153765"/>
      </p:ext>
    </p:extLst>
  </p:cSld>
  <p:clrMapOvr>
    <a:masterClrMapping/>
  </p:clrMapOvr>
  <mc:AlternateContent xmlns:mc="http://schemas.openxmlformats.org/markup-compatibility/2006" xmlns:p14="http://schemas.microsoft.com/office/powerpoint/2010/main">
    <mc:Choice Requires="p14">
      <p:transition spd="slow" p14:dur="2000" advTm="21372"/>
    </mc:Choice>
    <mc:Fallback xmlns="">
      <p:transition spd="slow" advTm="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pPr/>
                <a14:m>
                  <m:oMathPara xmlns:m="http://schemas.openxmlformats.org/officeDocument/2006/math">
                    <m:oMathParaPr>
                      <m:jc m:val="centerGroup"/>
                    </m:oMathParaPr>
                    <m:oMath xmlns:m="http://schemas.openxmlformats.org/officeDocument/2006/math">
                      <m:f>
                        <m:fPr>
                          <m:ctrlPr>
                            <a:rPr lang="en-US" i="1" smtClean="0">
                              <a:solidFill>
                                <a:schemeClr val="accent1"/>
                              </a:solidFill>
                              <a:latin typeface="Cambria Math" panose="02040503050406030204" pitchFamily="18" charset="0"/>
                            </a:rPr>
                          </m:ctrlPr>
                        </m:fPr>
                        <m:num>
                          <m:r>
                            <a:rPr lang="en-US" b="0" i="1" smtClean="0">
                              <a:solidFill>
                                <a:schemeClr val="accent1"/>
                              </a:solidFill>
                              <a:latin typeface="Cambria Math"/>
                            </a:rPr>
                            <m:t>3</m:t>
                          </m:r>
                        </m:num>
                        <m:den>
                          <m:r>
                            <a:rPr lang="en-US" b="0" i="1" smtClean="0">
                              <a:solidFill>
                                <a:schemeClr val="accent1"/>
                              </a:solidFill>
                              <a:latin typeface="Cambria Math"/>
                            </a:rPr>
                            <m:t>4</m:t>
                          </m:r>
                        </m:den>
                      </m:f>
                      <m:r>
                        <a:rPr lang="en-US" i="1" smtClean="0">
                          <a:solidFill>
                            <a:schemeClr val="accent1"/>
                          </a:solidFill>
                          <a:latin typeface="Cambria Math"/>
                          <a:ea typeface="Cambria Math"/>
                        </a:rPr>
                        <m:t>÷</m:t>
                      </m:r>
                      <m:r>
                        <a:rPr lang="en-US" b="0" i="1" smtClean="0">
                          <a:solidFill>
                            <a:schemeClr val="accent1"/>
                          </a:solidFill>
                          <a:latin typeface="Cambria Math"/>
                          <a:ea typeface="Cambria Math"/>
                        </a:rPr>
                        <m:t> </m:t>
                      </m:r>
                      <m:f>
                        <m:fPr>
                          <m:ctrlPr>
                            <a:rPr lang="en-US" b="0" i="1" smtClean="0">
                              <a:solidFill>
                                <a:schemeClr val="accent1"/>
                              </a:solidFill>
                              <a:latin typeface="Cambria Math" panose="02040503050406030204" pitchFamily="18" charset="0"/>
                              <a:ea typeface="Cambria Math"/>
                            </a:rPr>
                          </m:ctrlPr>
                        </m:fPr>
                        <m:num>
                          <m:r>
                            <a:rPr lang="en-US" b="0" i="1" smtClean="0">
                              <a:solidFill>
                                <a:schemeClr val="accent1"/>
                              </a:solidFill>
                              <a:latin typeface="Cambria Math"/>
                              <a:ea typeface="Cambria Math"/>
                            </a:rPr>
                            <m:t>1</m:t>
                          </m:r>
                        </m:num>
                        <m:den>
                          <m:r>
                            <a:rPr lang="en-US" b="0" i="1" smtClean="0">
                              <a:solidFill>
                                <a:schemeClr val="accent1"/>
                              </a:solidFill>
                              <a:latin typeface="Cambria Math"/>
                              <a:ea typeface="Cambria Math"/>
                            </a:rPr>
                            <m:t>8</m:t>
                          </m:r>
                        </m:den>
                      </m:f>
                    </m:oMath>
                  </m:oMathPara>
                </a14:m>
                <a:endParaRPr lang="en-US" dirty="0">
                  <a:solidFill>
                    <a:schemeClr val="accent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6"/>
                <a:stretch>
                  <a:fillRect/>
                </a:stretch>
              </a:blipFill>
            </p:spPr>
            <p:txBody>
              <a:bodyPr/>
              <a:lstStyle/>
              <a:p>
                <a:r>
                  <a:rPr lang="en-US">
                    <a:noFill/>
                  </a:rPr>
                  <a:t> </a:t>
                </a:r>
              </a:p>
            </p:txBody>
          </p:sp>
        </mc:Fallback>
      </mc:AlternateContent>
      <p:pic>
        <p:nvPicPr>
          <p:cNvPr id="4" name="Content Placeholder 3"/>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295400" y="1524000"/>
            <a:ext cx="6553200" cy="50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flipV="1">
            <a:off x="2590800" y="2057400"/>
            <a:ext cx="2133600" cy="1143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724400" y="1905000"/>
            <a:ext cx="1371600" cy="12954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209800" y="2590800"/>
                <a:ext cx="10668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002060"/>
                              </a:solidFill>
                              <a:latin typeface="Cambria Math" panose="02040503050406030204" pitchFamily="18" charset="0"/>
                            </a:rPr>
                          </m:ctrlPr>
                        </m:fPr>
                        <m:num>
                          <m:r>
                            <a:rPr lang="en-US" sz="4000" b="0" i="1" smtClean="0">
                              <a:solidFill>
                                <a:srgbClr val="002060"/>
                              </a:solidFill>
                              <a:latin typeface="Cambria Math"/>
                            </a:rPr>
                            <m:t>1</m:t>
                          </m:r>
                        </m:num>
                        <m:den>
                          <m:r>
                            <a:rPr lang="en-US" sz="4000" b="0" i="1" smtClean="0">
                              <a:solidFill>
                                <a:srgbClr val="002060"/>
                              </a:solidFill>
                              <a:latin typeface="Cambria Math"/>
                            </a:rPr>
                            <m:t>4</m:t>
                          </m:r>
                        </m:den>
                      </m:f>
                    </m:oMath>
                  </m:oMathPara>
                </a14:m>
                <a:endParaRPr lang="en-US" sz="4000" dirty="0">
                  <a:solidFill>
                    <a:srgbClr val="00206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209800" y="2590800"/>
                <a:ext cx="1066800" cy="1244828"/>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038600" y="1752600"/>
                <a:ext cx="10668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002060"/>
                              </a:solidFill>
                              <a:latin typeface="Cambria Math" panose="02040503050406030204" pitchFamily="18" charset="0"/>
                            </a:rPr>
                          </m:ctrlPr>
                        </m:fPr>
                        <m:num>
                          <m:r>
                            <a:rPr lang="en-US" sz="4000" b="0" i="1" smtClean="0">
                              <a:solidFill>
                                <a:srgbClr val="002060"/>
                              </a:solidFill>
                              <a:latin typeface="Cambria Math"/>
                            </a:rPr>
                            <m:t>1</m:t>
                          </m:r>
                        </m:num>
                        <m:den>
                          <m:r>
                            <a:rPr lang="en-US" sz="4000" b="0" i="1" smtClean="0">
                              <a:solidFill>
                                <a:srgbClr val="002060"/>
                              </a:solidFill>
                              <a:latin typeface="Cambria Math"/>
                            </a:rPr>
                            <m:t>4</m:t>
                          </m:r>
                        </m:den>
                      </m:f>
                    </m:oMath>
                  </m:oMathPara>
                </a14:m>
                <a:endParaRPr lang="en-US" sz="4000" dirty="0">
                  <a:solidFill>
                    <a:srgbClr val="00206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38600" y="1752600"/>
                <a:ext cx="1066800" cy="1244828"/>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638800" y="2375014"/>
                <a:ext cx="10668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002060"/>
                              </a:solidFill>
                              <a:latin typeface="Cambria Math" panose="02040503050406030204" pitchFamily="18" charset="0"/>
                            </a:rPr>
                          </m:ctrlPr>
                        </m:fPr>
                        <m:num>
                          <m:r>
                            <a:rPr lang="en-US" sz="4000" b="0" i="1" smtClean="0">
                              <a:solidFill>
                                <a:srgbClr val="002060"/>
                              </a:solidFill>
                              <a:latin typeface="Cambria Math"/>
                            </a:rPr>
                            <m:t>1</m:t>
                          </m:r>
                        </m:num>
                        <m:den>
                          <m:r>
                            <a:rPr lang="en-US" sz="4000" b="0" i="1" smtClean="0">
                              <a:solidFill>
                                <a:srgbClr val="002060"/>
                              </a:solidFill>
                              <a:latin typeface="Cambria Math"/>
                            </a:rPr>
                            <m:t>4</m:t>
                          </m:r>
                        </m:den>
                      </m:f>
                    </m:oMath>
                  </m:oMathPara>
                </a14:m>
                <a:endParaRPr lang="en-US" sz="4000" dirty="0">
                  <a:solidFill>
                    <a:srgbClr val="00206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638800" y="2375014"/>
                <a:ext cx="1066800" cy="1244828"/>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191000" y="4527664"/>
                <a:ext cx="10668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002060"/>
                              </a:solidFill>
                              <a:latin typeface="Cambria Math" panose="02040503050406030204" pitchFamily="18" charset="0"/>
                            </a:rPr>
                          </m:ctrlPr>
                        </m:fPr>
                        <m:num>
                          <m:r>
                            <a:rPr lang="en-US" sz="4000" b="0" i="1" smtClean="0">
                              <a:solidFill>
                                <a:srgbClr val="002060"/>
                              </a:solidFill>
                              <a:latin typeface="Cambria Math"/>
                            </a:rPr>
                            <m:t>1</m:t>
                          </m:r>
                        </m:num>
                        <m:den>
                          <m:r>
                            <a:rPr lang="en-US" sz="4000" b="0" i="1" smtClean="0">
                              <a:solidFill>
                                <a:srgbClr val="002060"/>
                              </a:solidFill>
                              <a:latin typeface="Cambria Math"/>
                            </a:rPr>
                            <m:t>4</m:t>
                          </m:r>
                        </m:den>
                      </m:f>
                    </m:oMath>
                  </m:oMathPara>
                </a14:m>
                <a:endParaRPr lang="en-US" sz="4000" dirty="0">
                  <a:solidFill>
                    <a:srgbClr val="00206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191000" y="4527664"/>
                <a:ext cx="1066800" cy="1244828"/>
              </a:xfrm>
              <a:prstGeom prst="rect">
                <a:avLst/>
              </a:prstGeom>
              <a:blipFill rotWithShape="1">
                <a:blip r:embed="rId11"/>
                <a:stretch>
                  <a:fillRect/>
                </a:stretch>
              </a:blipFill>
            </p:spPr>
            <p:txBody>
              <a:bodyPr/>
              <a:lstStyle/>
              <a:p>
                <a:r>
                  <a:rPr lang="en-US">
                    <a:noFill/>
                  </a:rPr>
                  <a:t> </a:t>
                </a:r>
              </a:p>
            </p:txBody>
          </p:sp>
        </mc:Fallback>
      </mc:AlternateContent>
      <p:cxnSp>
        <p:nvCxnSpPr>
          <p:cNvPr id="18" name="Straight Connector 17"/>
          <p:cNvCxnSpPr/>
          <p:nvPr/>
        </p:nvCxnSpPr>
        <p:spPr>
          <a:xfrm flipV="1">
            <a:off x="2743200" y="3213214"/>
            <a:ext cx="1905000" cy="120638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4400" y="3213214"/>
            <a:ext cx="1981200" cy="97778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4654682"/>
      </p:ext>
    </p:extLst>
  </p:cSld>
  <p:clrMapOvr>
    <a:masterClrMapping/>
  </p:clrMapOvr>
  <mc:AlternateContent xmlns:mc="http://schemas.openxmlformats.org/markup-compatibility/2006" xmlns:p14="http://schemas.microsoft.com/office/powerpoint/2010/main">
    <mc:Choice Requires="p14">
      <p:transition spd="slow" p14:dur="2000" advTm="42342"/>
    </mc:Choice>
    <mc:Fallback xmlns="">
      <p:transition spd="slow" advTm="4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819400"/>
            <a:ext cx="7467600" cy="3306763"/>
          </a:xfrm>
        </p:spPr>
        <p:txBody>
          <a:bodyPr/>
          <a:lstStyle/>
          <a:p>
            <a:endParaRPr 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46" y="1143002"/>
            <a:ext cx="7207654" cy="557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H="1" flipV="1">
            <a:off x="2209800" y="1828800"/>
            <a:ext cx="2220248" cy="1143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343400" y="1600200"/>
            <a:ext cx="1371600" cy="13716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itle 1"/>
              <p:cNvSpPr>
                <a:spLocks noGrp="1"/>
              </p:cNvSpPr>
              <p:nvPr>
                <p:ph type="title"/>
              </p:nvPr>
            </p:nvSpPr>
            <p:spPr>
              <a:xfrm>
                <a:off x="401638" y="114300"/>
                <a:ext cx="8229600" cy="876300"/>
              </a:xfrm>
            </p:spPr>
            <p:txBody>
              <a:bodyPr>
                <a:normAutofit fontScale="90000"/>
              </a:bodyPr>
              <a:lstStyle/>
              <a:p>
                <a14:m>
                  <m:oMath xmlns:m="http://schemas.openxmlformats.org/officeDocument/2006/math">
                    <m:f>
                      <m:fPr>
                        <m:ctrlPr>
                          <a:rPr lang="en-US" i="1" smtClean="0">
                            <a:solidFill>
                              <a:schemeClr val="accent1"/>
                            </a:solidFill>
                            <a:latin typeface="Cambria Math" panose="02040503050406030204" pitchFamily="18" charset="0"/>
                          </a:rPr>
                        </m:ctrlPr>
                      </m:fPr>
                      <m:num>
                        <m:r>
                          <a:rPr lang="en-US" b="0" i="1" smtClean="0">
                            <a:solidFill>
                              <a:schemeClr val="accent1"/>
                            </a:solidFill>
                            <a:latin typeface="Cambria Math"/>
                          </a:rPr>
                          <m:t>3</m:t>
                        </m:r>
                      </m:num>
                      <m:den>
                        <m:r>
                          <a:rPr lang="en-US" b="0" i="1" smtClean="0">
                            <a:solidFill>
                              <a:schemeClr val="accent1"/>
                            </a:solidFill>
                            <a:latin typeface="Cambria Math"/>
                          </a:rPr>
                          <m:t>4</m:t>
                        </m:r>
                      </m:den>
                    </m:f>
                    <m:r>
                      <a:rPr lang="en-US" i="1" smtClean="0">
                        <a:solidFill>
                          <a:schemeClr val="accent1"/>
                        </a:solidFill>
                        <a:latin typeface="Cambria Math"/>
                        <a:ea typeface="Cambria Math"/>
                      </a:rPr>
                      <m:t>÷</m:t>
                    </m:r>
                    <m:r>
                      <a:rPr lang="en-US" b="0" i="1" smtClean="0">
                        <a:solidFill>
                          <a:schemeClr val="accent1"/>
                        </a:solidFill>
                        <a:latin typeface="Cambria Math"/>
                        <a:ea typeface="Cambria Math"/>
                      </a:rPr>
                      <m:t> </m:t>
                    </m:r>
                    <m:f>
                      <m:fPr>
                        <m:ctrlPr>
                          <a:rPr lang="en-US" b="0" i="1" smtClean="0">
                            <a:solidFill>
                              <a:schemeClr val="accent1"/>
                            </a:solidFill>
                            <a:latin typeface="Cambria Math" panose="02040503050406030204" pitchFamily="18" charset="0"/>
                            <a:ea typeface="Cambria Math"/>
                          </a:rPr>
                        </m:ctrlPr>
                      </m:fPr>
                      <m:num>
                        <m:r>
                          <a:rPr lang="en-US" b="0" i="1" smtClean="0">
                            <a:solidFill>
                              <a:schemeClr val="accent1"/>
                            </a:solidFill>
                            <a:latin typeface="Cambria Math"/>
                            <a:ea typeface="Cambria Math"/>
                          </a:rPr>
                          <m:t>1</m:t>
                        </m:r>
                      </m:num>
                      <m:den>
                        <m:r>
                          <a:rPr lang="en-US" b="0" i="1" smtClean="0">
                            <a:solidFill>
                              <a:schemeClr val="accent1"/>
                            </a:solidFill>
                            <a:latin typeface="Cambria Math"/>
                            <a:ea typeface="Cambria Math"/>
                          </a:rPr>
                          <m:t>8</m:t>
                        </m:r>
                      </m:den>
                    </m:f>
                  </m:oMath>
                </a14:m>
                <a:r>
                  <a:rPr lang="en-US" dirty="0" smtClean="0">
                    <a:solidFill>
                      <a:schemeClr val="accent1"/>
                    </a:solidFill>
                  </a:rPr>
                  <a:t> </a:t>
                </a:r>
                <a:endParaRPr lang="en-US" dirty="0">
                  <a:solidFill>
                    <a:schemeClr val="accent1"/>
                  </a:solidFill>
                </a:endParaRPr>
              </a:p>
            </p:txBody>
          </p:sp>
        </mc:Choice>
        <mc:Fallback xmlns="">
          <p:sp>
            <p:nvSpPr>
              <p:cNvPr id="26" name="Title 1"/>
              <p:cNvSpPr>
                <a:spLocks noGrp="1" noRot="1" noChangeAspect="1" noMove="1" noResize="1" noEditPoints="1" noAdjustHandles="1" noChangeArrowheads="1" noChangeShapeType="1" noTextEdit="1"/>
              </p:cNvSpPr>
              <p:nvPr>
                <p:ph type="title"/>
              </p:nvPr>
            </p:nvSpPr>
            <p:spPr>
              <a:xfrm>
                <a:off x="401638" y="114300"/>
                <a:ext cx="8229600" cy="876300"/>
              </a:xfrm>
              <a:blipFill rotWithShape="1">
                <a:blip r:embed="rId7"/>
                <a:stretch>
                  <a:fillRect/>
                </a:stretch>
              </a:blipFill>
            </p:spPr>
            <p:txBody>
              <a:bodyPr/>
              <a:lstStyle/>
              <a:p>
                <a:r>
                  <a:rPr lang="en-US">
                    <a:noFill/>
                  </a:rPr>
                  <a:t> </a:t>
                </a:r>
              </a:p>
            </p:txBody>
          </p:sp>
        </mc:Fallback>
      </mc:AlternateContent>
      <p:cxnSp>
        <p:nvCxnSpPr>
          <p:cNvPr id="1033" name="Straight Connector 1032"/>
          <p:cNvCxnSpPr/>
          <p:nvPr/>
        </p:nvCxnSpPr>
        <p:spPr>
          <a:xfrm flipH="1" flipV="1">
            <a:off x="1295400" y="2895600"/>
            <a:ext cx="3048000" cy="762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p:nvPr/>
        </p:nvCxnSpPr>
        <p:spPr>
          <a:xfrm flipH="1" flipV="1">
            <a:off x="4114800" y="1295400"/>
            <a:ext cx="228600" cy="1676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p:cNvCxnSpPr/>
          <p:nvPr/>
        </p:nvCxnSpPr>
        <p:spPr>
          <a:xfrm flipV="1">
            <a:off x="4430048" y="2514600"/>
            <a:ext cx="2885152" cy="4572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p:nvPr/>
        </p:nvCxnSpPr>
        <p:spPr>
          <a:xfrm>
            <a:off x="4343400" y="2971800"/>
            <a:ext cx="86648" cy="274320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043" name="Straight Connector 1042"/>
          <p:cNvCxnSpPr/>
          <p:nvPr/>
        </p:nvCxnSpPr>
        <p:spPr>
          <a:xfrm flipH="1">
            <a:off x="2362200" y="2971800"/>
            <a:ext cx="1981200" cy="12192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4386724" y="2971800"/>
            <a:ext cx="2090276"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4" name="TextBox 1053"/>
              <p:cNvSpPr txBox="1"/>
              <p:nvPr/>
            </p:nvSpPr>
            <p:spPr>
              <a:xfrm>
                <a:off x="1562100" y="2996438"/>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1054" name="TextBox 1053"/>
              <p:cNvSpPr txBox="1">
                <a:spLocks noRot="1" noChangeAspect="1" noMove="1" noResize="1" noEditPoints="1" noAdjustHandles="1" noChangeArrowheads="1" noChangeShapeType="1" noTextEdit="1"/>
              </p:cNvSpPr>
              <p:nvPr/>
            </p:nvSpPr>
            <p:spPr>
              <a:xfrm>
                <a:off x="1562100" y="2996438"/>
                <a:ext cx="1371600" cy="90178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1428750" y="1949407"/>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64" name="TextBox 63"/>
              <p:cNvSpPr txBox="1">
                <a:spLocks noRot="1" noChangeAspect="1" noMove="1" noResize="1" noEditPoints="1" noAdjustHandles="1" noChangeArrowheads="1" noChangeShapeType="1" noTextEdit="1"/>
              </p:cNvSpPr>
              <p:nvPr/>
            </p:nvSpPr>
            <p:spPr>
              <a:xfrm>
                <a:off x="1428750" y="1949407"/>
                <a:ext cx="1371600" cy="90178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819400" y="1498515"/>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819400" y="1498515"/>
                <a:ext cx="1371600" cy="90178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4114800" y="1485053"/>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66" name="TextBox 65"/>
              <p:cNvSpPr txBox="1">
                <a:spLocks noRot="1" noChangeAspect="1" noMove="1" noResize="1" noEditPoints="1" noAdjustHandles="1" noChangeArrowheads="1" noChangeShapeType="1" noTextEdit="1"/>
              </p:cNvSpPr>
              <p:nvPr/>
            </p:nvSpPr>
            <p:spPr>
              <a:xfrm>
                <a:off x="4114800" y="1485053"/>
                <a:ext cx="1371600" cy="90178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5257800" y="1752600"/>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67" name="TextBox 66"/>
              <p:cNvSpPr txBox="1">
                <a:spLocks noRot="1" noChangeAspect="1" noMove="1" noResize="1" noEditPoints="1" noAdjustHandles="1" noChangeArrowheads="1" noChangeShapeType="1" noTextEdit="1"/>
              </p:cNvSpPr>
              <p:nvPr/>
            </p:nvSpPr>
            <p:spPr>
              <a:xfrm>
                <a:off x="5257800" y="1752600"/>
                <a:ext cx="1371600" cy="90178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5715000" y="2895600"/>
                <a:ext cx="13716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8</m:t>
                          </m:r>
                        </m:den>
                      </m:f>
                    </m:oMath>
                  </m:oMathPara>
                </a14:m>
                <a:endParaRPr lang="en-US" sz="2800" dirty="0"/>
              </a:p>
            </p:txBody>
          </p:sp>
        </mc:Choice>
        <mc:Fallback xmlns="">
          <p:sp>
            <p:nvSpPr>
              <p:cNvPr id="68" name="TextBox 67"/>
              <p:cNvSpPr txBox="1">
                <a:spLocks noRot="1" noChangeAspect="1" noMove="1" noResize="1" noEditPoints="1" noAdjustHandles="1" noChangeArrowheads="1" noChangeShapeType="1" noTextEdit="1"/>
              </p:cNvSpPr>
              <p:nvPr/>
            </p:nvSpPr>
            <p:spPr>
              <a:xfrm>
                <a:off x="5715000" y="2895600"/>
                <a:ext cx="1371600" cy="901785"/>
              </a:xfrm>
              <a:prstGeom prst="rect">
                <a:avLst/>
              </a:prstGeom>
              <a:blipFill rotWithShape="1">
                <a:blip r:embed="rId13"/>
                <a:stretch>
                  <a:fillRect/>
                </a:stretch>
              </a:blipFill>
            </p:spPr>
            <p:txBody>
              <a:bodyPr/>
              <a:lstStyle/>
              <a:p>
                <a:r>
                  <a:rPr lang="en-US">
                    <a:noFill/>
                  </a:rPr>
                  <a:t> </a:t>
                </a:r>
              </a:p>
            </p:txBody>
          </p:sp>
        </mc:Fallback>
      </mc:AlternateContent>
      <p:sp>
        <p:nvSpPr>
          <p:cNvPr id="2" name="TextBox 1"/>
          <p:cNvSpPr txBox="1"/>
          <p:nvPr/>
        </p:nvSpPr>
        <p:spPr>
          <a:xfrm>
            <a:off x="5257800" y="76200"/>
            <a:ext cx="1219200" cy="938719"/>
          </a:xfrm>
          <a:prstGeom prst="rect">
            <a:avLst/>
          </a:prstGeom>
          <a:noFill/>
        </p:spPr>
        <p:txBody>
          <a:bodyPr wrap="square" rtlCol="0">
            <a:spAutoFit/>
          </a:bodyPr>
          <a:lstStyle/>
          <a:p>
            <a:r>
              <a:rPr lang="en-US" sz="5500" dirty="0" smtClean="0">
                <a:solidFill>
                  <a:schemeClr val="accent1"/>
                </a:solidFill>
              </a:rPr>
              <a:t>= 6</a:t>
            </a:r>
            <a:endParaRPr lang="en-US" sz="5500" dirty="0">
              <a:solidFill>
                <a:schemeClr val="accent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3692846"/>
      </p:ext>
    </p:extLst>
  </p:cSld>
  <p:clrMapOvr>
    <a:masterClrMapping/>
  </p:clrMapOvr>
  <mc:AlternateContent xmlns:mc="http://schemas.openxmlformats.org/markup-compatibility/2006" xmlns:p14="http://schemas.microsoft.com/office/powerpoint/2010/main">
    <mc:Choice Requires="p14">
      <p:transition spd="slow" p14:dur="2000" advTm="44804"/>
    </mc:Choice>
    <mc:Fallback xmlns="">
      <p:transition spd="slow" advTm="4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animEffect transition="in" filter="wipe(down)">
                                      <p:cBhvr>
                                        <p:cTn id="11" dur="500"/>
                                        <p:tgtEl>
                                          <p:spTgt spid="10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35"/>
                                        </p:tgtEl>
                                        <p:attrNameLst>
                                          <p:attrName>style.visibility</p:attrName>
                                        </p:attrNameLst>
                                      </p:cBhvr>
                                      <p:to>
                                        <p:strVal val="visible"/>
                                      </p:to>
                                    </p:set>
                                    <p:animEffect transition="in" filter="wipe(down)">
                                      <p:cBhvr>
                                        <p:cTn id="16" dur="500"/>
                                        <p:tgtEl>
                                          <p:spTgt spid="10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37"/>
                                        </p:tgtEl>
                                        <p:attrNameLst>
                                          <p:attrName>style.visibility</p:attrName>
                                        </p:attrNameLst>
                                      </p:cBhvr>
                                      <p:to>
                                        <p:strVal val="visible"/>
                                      </p:to>
                                    </p:set>
                                    <p:animEffect transition="in" filter="wipe(down)">
                                      <p:cBhvr>
                                        <p:cTn id="21" dur="500"/>
                                        <p:tgtEl>
                                          <p:spTgt spid="10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41"/>
                                        </p:tgtEl>
                                        <p:attrNameLst>
                                          <p:attrName>style.visibility</p:attrName>
                                        </p:attrNameLst>
                                      </p:cBhvr>
                                      <p:to>
                                        <p:strVal val="visible"/>
                                      </p:to>
                                    </p:set>
                                    <p:animEffect transition="in" filter="wipe(down)">
                                      <p:cBhvr>
                                        <p:cTn id="26" dur="500"/>
                                        <p:tgtEl>
                                          <p:spTgt spid="104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54"/>
                                        </p:tgtEl>
                                        <p:attrNameLst>
                                          <p:attrName>style.visibility</p:attrName>
                                        </p:attrNameLst>
                                      </p:cBhvr>
                                      <p:to>
                                        <p:strVal val="visible"/>
                                      </p:to>
                                    </p:set>
                                    <p:anim calcmode="lin" valueType="num">
                                      <p:cBhvr additive="base">
                                        <p:cTn id="31" dur="500" fill="hold"/>
                                        <p:tgtEl>
                                          <p:spTgt spid="1054"/>
                                        </p:tgtEl>
                                        <p:attrNameLst>
                                          <p:attrName>ppt_x</p:attrName>
                                        </p:attrNameLst>
                                      </p:cBhvr>
                                      <p:tavLst>
                                        <p:tav tm="0">
                                          <p:val>
                                            <p:strVal val="#ppt_x"/>
                                          </p:val>
                                        </p:tav>
                                        <p:tav tm="100000">
                                          <p:val>
                                            <p:strVal val="#ppt_x"/>
                                          </p:val>
                                        </p:tav>
                                      </p:tavLst>
                                    </p:anim>
                                    <p:anim calcmode="lin" valueType="num">
                                      <p:cBhvr additive="base">
                                        <p:cTn id="32"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ppt_x"/>
                                          </p:val>
                                        </p:tav>
                                        <p:tav tm="100000">
                                          <p:val>
                                            <p:strVal val="#ppt_x"/>
                                          </p:val>
                                        </p:tav>
                                      </p:tavLst>
                                    </p:anim>
                                    <p:anim calcmode="lin" valueType="num">
                                      <p:cBhvr additive="base">
                                        <p:cTn id="3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500" fill="hold"/>
                                        <p:tgtEl>
                                          <p:spTgt spid="67"/>
                                        </p:tgtEl>
                                        <p:attrNameLst>
                                          <p:attrName>ppt_x</p:attrName>
                                        </p:attrNameLst>
                                      </p:cBhvr>
                                      <p:tavLst>
                                        <p:tav tm="0">
                                          <p:val>
                                            <p:strVal val="#ppt_x"/>
                                          </p:val>
                                        </p:tav>
                                        <p:tav tm="100000">
                                          <p:val>
                                            <p:strVal val="#ppt_x"/>
                                          </p:val>
                                        </p:tav>
                                      </p:tavLst>
                                    </p:anim>
                                    <p:anim calcmode="lin" valueType="num">
                                      <p:cBhvr additive="base">
                                        <p:cTn id="5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4"/>
                </p:tgtEl>
              </p:cMediaNode>
            </p:audio>
          </p:childTnLst>
        </p:cTn>
      </p:par>
    </p:tnLst>
    <p:bldLst>
      <p:bldP spid="1054" grpId="0"/>
      <p:bldP spid="64" grpId="0"/>
      <p:bldP spid="65" grpId="0"/>
      <p:bldP spid="66" grpId="0"/>
      <p:bldP spid="67" grpId="0"/>
      <p:bldP spid="6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895600" y="2133600"/>
                <a:ext cx="3886200" cy="23976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8000" i="1" smtClean="0">
                              <a:solidFill>
                                <a:srgbClr val="00B0F0"/>
                              </a:solidFill>
                              <a:latin typeface="Cambria Math" panose="02040503050406030204" pitchFamily="18" charset="0"/>
                            </a:rPr>
                          </m:ctrlPr>
                        </m:fPr>
                        <m:num>
                          <m:r>
                            <a:rPr lang="en-US" sz="8000" b="0" i="1" smtClean="0">
                              <a:solidFill>
                                <a:srgbClr val="00B0F0"/>
                              </a:solidFill>
                              <a:latin typeface="Cambria Math"/>
                            </a:rPr>
                            <m:t>1</m:t>
                          </m:r>
                        </m:num>
                        <m:den>
                          <m:r>
                            <a:rPr lang="en-US" sz="8000" b="0" i="1" smtClean="0">
                              <a:solidFill>
                                <a:srgbClr val="00B0F0"/>
                              </a:solidFill>
                              <a:latin typeface="Cambria Math"/>
                            </a:rPr>
                            <m:t>2 </m:t>
                          </m:r>
                        </m:den>
                      </m:f>
                      <m:r>
                        <a:rPr lang="en-US" sz="8000" i="1" smtClean="0">
                          <a:solidFill>
                            <a:srgbClr val="00B0F0"/>
                          </a:solidFill>
                          <a:latin typeface="Cambria Math"/>
                          <a:ea typeface="Cambria Math"/>
                        </a:rPr>
                        <m:t>÷</m:t>
                      </m:r>
                      <m:r>
                        <a:rPr lang="en-US" sz="8000" b="0" i="1" smtClean="0">
                          <a:solidFill>
                            <a:srgbClr val="00B0F0"/>
                          </a:solidFill>
                          <a:latin typeface="Cambria Math"/>
                          <a:ea typeface="Cambria Math"/>
                        </a:rPr>
                        <m:t> </m:t>
                      </m:r>
                      <m:f>
                        <m:fPr>
                          <m:ctrlPr>
                            <a:rPr lang="en-US" sz="8000" b="0" i="1" smtClean="0">
                              <a:solidFill>
                                <a:srgbClr val="00B0F0"/>
                              </a:solidFill>
                              <a:latin typeface="Cambria Math" panose="02040503050406030204" pitchFamily="18" charset="0"/>
                              <a:ea typeface="Cambria Math"/>
                            </a:rPr>
                          </m:ctrlPr>
                        </m:fPr>
                        <m:num>
                          <m:r>
                            <a:rPr lang="en-US" sz="8000" b="0" i="1" smtClean="0">
                              <a:solidFill>
                                <a:srgbClr val="00B0F0"/>
                              </a:solidFill>
                              <a:latin typeface="Cambria Math"/>
                              <a:ea typeface="Cambria Math"/>
                            </a:rPr>
                            <m:t>1</m:t>
                          </m:r>
                        </m:num>
                        <m:den>
                          <m:r>
                            <a:rPr lang="en-US" sz="8000" b="0" i="1" smtClean="0">
                              <a:solidFill>
                                <a:srgbClr val="00B0F0"/>
                              </a:solidFill>
                              <a:latin typeface="Cambria Math"/>
                              <a:ea typeface="Cambria Math"/>
                            </a:rPr>
                            <m:t>4</m:t>
                          </m:r>
                        </m:den>
                      </m:f>
                    </m:oMath>
                  </m:oMathPara>
                </a14:m>
                <a:endParaRPr lang="en-US" sz="8000" dirty="0">
                  <a:solidFill>
                    <a:srgbClr val="00B0F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895600" y="2133600"/>
                <a:ext cx="3886200" cy="2397644"/>
              </a:xfrm>
              <a:prstGeom prst="rect">
                <a:avLst/>
              </a:prstGeom>
              <a:blipFill rotWithShape="1">
                <a:blip r:embed="rId5"/>
                <a:stretch>
                  <a:fillRect/>
                </a:stretch>
              </a:blipFill>
            </p:spPr>
            <p:txBody>
              <a:bodyPr/>
              <a:lstStyle/>
              <a:p>
                <a:r>
                  <a:rPr lang="en-US">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9905788"/>
      </p:ext>
    </p:extLst>
  </p:cSld>
  <p:clrMapOvr>
    <a:masterClrMapping/>
  </p:clrMapOvr>
  <mc:AlternateContent xmlns:mc="http://schemas.openxmlformats.org/markup-compatibility/2006" xmlns:p14="http://schemas.microsoft.com/office/powerpoint/2010/main">
    <mc:Choice Requires="p14">
      <p:transition spd="slow" p14:dur="2000" advTm="18481"/>
    </mc:Choice>
    <mc:Fallback xmlns="">
      <p:transition spd="slow" advTm="1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6054016" y="3688511"/>
            <a:ext cx="1280162"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682416" y="3688511"/>
            <a:ext cx="1238177"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310816" y="3657600"/>
            <a:ext cx="1238177"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86023" y="3657600"/>
            <a:ext cx="1238177"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1143000"/>
                <a:ext cx="8458200" cy="5410200"/>
              </a:xfrm>
            </p:spPr>
            <p:txBody>
              <a:bodyPr/>
              <a:lstStyle/>
              <a:p>
                <a:pPr marL="0" indent="0" algn="ctr">
                  <a:buNone/>
                </a:pPr>
                <a:r>
                  <a:rPr lang="en-US" sz="8000" dirty="0" smtClean="0">
                    <a:solidFill>
                      <a:srgbClr val="00B0F0"/>
                    </a:solidFill>
                  </a:rPr>
                  <a:t>12 </a:t>
                </a:r>
                <a14:m>
                  <m:oMath xmlns:m="http://schemas.openxmlformats.org/officeDocument/2006/math">
                    <m:r>
                      <a:rPr lang="en-US" sz="8000" i="1">
                        <a:solidFill>
                          <a:srgbClr val="00B0F0"/>
                        </a:solidFill>
                        <a:latin typeface="Cambria Math"/>
                        <a:ea typeface="Cambria Math"/>
                      </a:rPr>
                      <m:t>÷3</m:t>
                    </m:r>
                  </m:oMath>
                </a14:m>
                <a:endParaRPr lang="en-US" sz="8000" dirty="0">
                  <a:solidFill>
                    <a:srgbClr val="00B0F0"/>
                  </a:solidFill>
                </a:endParaRPr>
              </a:p>
              <a:p>
                <a:pPr marL="0" indent="0">
                  <a:buNone/>
                </a:pPr>
                <a:endParaRPr lang="en-US" sz="5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1143000"/>
                <a:ext cx="8458200" cy="5410200"/>
              </a:xfrm>
              <a:blipFill rotWithShape="1">
                <a:blip r:embed="rId6"/>
                <a:stretch>
                  <a:fillRect t="-4735"/>
                </a:stretch>
              </a:blipFill>
            </p:spPr>
            <p:txBody>
              <a:bodyPr/>
              <a:lstStyle/>
              <a:p>
                <a:r>
                  <a:rPr lang="en-US">
                    <a:noFill/>
                  </a:rPr>
                  <a:t> </a:t>
                </a:r>
              </a:p>
            </p:txBody>
          </p:sp>
        </mc:Fallback>
      </mc:AlternateContent>
      <p:grpSp>
        <p:nvGrpSpPr>
          <p:cNvPr id="16" name="Group 15"/>
          <p:cNvGrpSpPr/>
          <p:nvPr/>
        </p:nvGrpSpPr>
        <p:grpSpPr>
          <a:xfrm>
            <a:off x="1969697" y="3853132"/>
            <a:ext cx="5364481" cy="406879"/>
            <a:chOff x="990600" y="3810000"/>
            <a:chExt cx="5364481" cy="406879"/>
          </a:xfrm>
        </p:grpSpPr>
        <p:sp>
          <p:nvSpPr>
            <p:cNvPr id="4" name="Flowchart: Connector 3"/>
            <p:cNvSpPr/>
            <p:nvPr/>
          </p:nvSpPr>
          <p:spPr>
            <a:xfrm flipH="1">
              <a:off x="990600"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flipH="1">
              <a:off x="1447800"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flipH="1">
              <a:off x="1828800"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flipH="1">
              <a:off x="23317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flipH="1">
              <a:off x="27889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flipH="1">
              <a:off x="32461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flipH="1">
              <a:off x="37033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flipH="1">
              <a:off x="41605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flipH="1">
              <a:off x="46177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flipH="1">
              <a:off x="50749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flipH="1">
              <a:off x="5532119" y="3810000"/>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flipH="1">
              <a:off x="6096000" y="3835879"/>
              <a:ext cx="259081" cy="381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6411952"/>
      </p:ext>
    </p:extLst>
  </p:cSld>
  <p:clrMapOvr>
    <a:masterClrMapping/>
  </p:clrMapOvr>
  <mc:AlternateContent xmlns:mc="http://schemas.openxmlformats.org/markup-compatibility/2006" xmlns:p14="http://schemas.microsoft.com/office/powerpoint/2010/main">
    <mc:Choice Requires="p14">
      <p:transition spd="slow" p14:dur="2000" advTm="31908"/>
    </mc:Choice>
    <mc:Fallback xmlns="">
      <p:transition spd="slow" advTm="3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20" grpId="0" animBg="1"/>
      <p:bldP spid="19" grpId="0" animBg="1"/>
      <p:bldP spid="18"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895600" y="2133600"/>
                <a:ext cx="3886200" cy="23976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8000" i="1" smtClean="0">
                              <a:solidFill>
                                <a:srgbClr val="00B0F0"/>
                              </a:solidFill>
                              <a:latin typeface="Cambria Math" panose="02040503050406030204" pitchFamily="18" charset="0"/>
                            </a:rPr>
                          </m:ctrlPr>
                        </m:fPr>
                        <m:num>
                          <m:r>
                            <a:rPr lang="en-US" sz="8000" b="0" i="1" smtClean="0">
                              <a:solidFill>
                                <a:srgbClr val="00B0F0"/>
                              </a:solidFill>
                              <a:latin typeface="Cambria Math"/>
                            </a:rPr>
                            <m:t>1</m:t>
                          </m:r>
                        </m:num>
                        <m:den>
                          <m:r>
                            <a:rPr lang="en-US" sz="8000" b="0" i="1" smtClean="0">
                              <a:solidFill>
                                <a:srgbClr val="00B0F0"/>
                              </a:solidFill>
                              <a:latin typeface="Cambria Math"/>
                            </a:rPr>
                            <m:t>2 </m:t>
                          </m:r>
                        </m:den>
                      </m:f>
                      <m:r>
                        <a:rPr lang="en-US" sz="8000" i="1" smtClean="0">
                          <a:solidFill>
                            <a:srgbClr val="00B0F0"/>
                          </a:solidFill>
                          <a:latin typeface="Cambria Math"/>
                          <a:ea typeface="Cambria Math"/>
                        </a:rPr>
                        <m:t>÷</m:t>
                      </m:r>
                      <m:r>
                        <a:rPr lang="en-US" sz="8000" b="0" i="1" smtClean="0">
                          <a:solidFill>
                            <a:srgbClr val="00B0F0"/>
                          </a:solidFill>
                          <a:latin typeface="Cambria Math"/>
                          <a:ea typeface="Cambria Math"/>
                        </a:rPr>
                        <m:t> </m:t>
                      </m:r>
                      <m:f>
                        <m:fPr>
                          <m:ctrlPr>
                            <a:rPr lang="en-US" sz="8000" b="0" i="1" smtClean="0">
                              <a:solidFill>
                                <a:srgbClr val="00B0F0"/>
                              </a:solidFill>
                              <a:latin typeface="Cambria Math" panose="02040503050406030204" pitchFamily="18" charset="0"/>
                              <a:ea typeface="Cambria Math"/>
                            </a:rPr>
                          </m:ctrlPr>
                        </m:fPr>
                        <m:num>
                          <m:r>
                            <a:rPr lang="en-US" sz="8000" b="0" i="1" smtClean="0">
                              <a:solidFill>
                                <a:srgbClr val="00B0F0"/>
                              </a:solidFill>
                              <a:latin typeface="Cambria Math"/>
                              <a:ea typeface="Cambria Math"/>
                            </a:rPr>
                            <m:t>1</m:t>
                          </m:r>
                        </m:num>
                        <m:den>
                          <m:r>
                            <a:rPr lang="en-US" sz="8000" b="0" i="1" smtClean="0">
                              <a:solidFill>
                                <a:srgbClr val="00B0F0"/>
                              </a:solidFill>
                              <a:latin typeface="Cambria Math"/>
                              <a:ea typeface="Cambria Math"/>
                            </a:rPr>
                            <m:t>4</m:t>
                          </m:r>
                        </m:den>
                      </m:f>
                    </m:oMath>
                  </m:oMathPara>
                </a14:m>
                <a:endParaRPr lang="en-US" sz="8000" dirty="0">
                  <a:solidFill>
                    <a:srgbClr val="00B0F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895600" y="2133600"/>
                <a:ext cx="3886200" cy="2397644"/>
              </a:xfrm>
              <a:prstGeom prst="rect">
                <a:avLst/>
              </a:prstGeom>
              <a:blipFill rotWithShape="1">
                <a:blip r:embed="rId5"/>
                <a:stretch>
                  <a:fillRect/>
                </a:stretch>
              </a:blipFill>
            </p:spPr>
            <p:txBody>
              <a:bodyPr/>
              <a:lstStyle/>
              <a:p>
                <a:r>
                  <a:rPr lang="en-US">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0979562"/>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pangea.tec.selu.edu/~vmartinez/ETEC644/fraction_strips%5B1%5D.jpg"/>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066800"/>
            <a:ext cx="7010400" cy="4953000"/>
          </a:xfrm>
          <a:prstGeom prst="rect">
            <a:avLst/>
          </a:prstGeom>
          <a:noFill/>
          <a:ln>
            <a:noFill/>
          </a:ln>
        </p:spPr>
      </p:pic>
      <p:sp>
        <p:nvSpPr>
          <p:cNvPr id="3" name="Rounded Rectangle 2"/>
          <p:cNvSpPr/>
          <p:nvPr/>
        </p:nvSpPr>
        <p:spPr>
          <a:xfrm>
            <a:off x="1981200" y="3429000"/>
            <a:ext cx="685800" cy="2438400"/>
          </a:xfrm>
          <a:prstGeom prst="round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05200" y="4648200"/>
            <a:ext cx="685800" cy="1219200"/>
          </a:xfrm>
          <a:prstGeom prst="roundRect">
            <a:avLst/>
          </a:prstGeom>
          <a:noFill/>
          <a:ln w="76200">
            <a:solidFill>
              <a:srgbClr val="B90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471413" y="3429000"/>
            <a:ext cx="685800" cy="1219200"/>
          </a:xfrm>
          <a:prstGeom prst="roundRect">
            <a:avLst/>
          </a:prstGeom>
          <a:noFill/>
          <a:ln w="76200">
            <a:solidFill>
              <a:srgbClr val="B90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6034130"/>
      </p:ext>
    </p:extLst>
  </p:cSld>
  <p:clrMapOvr>
    <a:masterClrMapping/>
  </p:clrMapOvr>
  <mc:AlternateContent xmlns:mc="http://schemas.openxmlformats.org/markup-compatibility/2006" xmlns:p14="http://schemas.microsoft.com/office/powerpoint/2010/main">
    <mc:Choice Requires="p14">
      <p:transition spd="slow" p14:dur="2000" advTm="30348"/>
    </mc:Choice>
    <mc:Fallback xmlns="">
      <p:transition spd="slow" advTm="3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95097" y="111644"/>
                <a:ext cx="8229600" cy="1143000"/>
              </a:xfrm>
            </p:spPr>
            <p:txBody>
              <a:bodyPr>
                <a:normAutofit fontScale="90000"/>
              </a:bodyPr>
              <a:lstStyle/>
              <a:p>
                <a14:m>
                  <m:oMath xmlns:m="http://schemas.openxmlformats.org/officeDocument/2006/math">
                    <m:f>
                      <m:fPr>
                        <m:ctrlPr>
                          <a:rPr lang="en-US" sz="4000" b="1" i="1" smtClean="0">
                            <a:solidFill>
                              <a:schemeClr val="bg2">
                                <a:lumMod val="20000"/>
                                <a:lumOff val="80000"/>
                              </a:schemeClr>
                            </a:solidFill>
                            <a:latin typeface="Cambria Math" panose="02040503050406030204" pitchFamily="18" charset="0"/>
                          </a:rPr>
                        </m:ctrlPr>
                      </m:fPr>
                      <m:num>
                        <m:r>
                          <a:rPr lang="en-US" sz="4000" b="1" i="1">
                            <a:solidFill>
                              <a:schemeClr val="bg2">
                                <a:lumMod val="20000"/>
                                <a:lumOff val="80000"/>
                              </a:schemeClr>
                            </a:solidFill>
                            <a:latin typeface="Cambria Math"/>
                          </a:rPr>
                          <m:t>𝟏</m:t>
                        </m:r>
                      </m:num>
                      <m:den>
                        <m:r>
                          <a:rPr lang="en-US" sz="4000" b="1" i="1">
                            <a:solidFill>
                              <a:schemeClr val="bg2">
                                <a:lumMod val="20000"/>
                                <a:lumOff val="80000"/>
                              </a:schemeClr>
                            </a:solidFill>
                            <a:latin typeface="Cambria Math"/>
                          </a:rPr>
                          <m:t>𝟑</m:t>
                        </m:r>
                      </m:den>
                    </m:f>
                    <m:r>
                      <a:rPr lang="en-US" sz="4000" b="1" i="1">
                        <a:solidFill>
                          <a:schemeClr val="bg2">
                            <a:lumMod val="20000"/>
                            <a:lumOff val="80000"/>
                          </a:schemeClr>
                        </a:solidFill>
                        <a:latin typeface="Cambria Math"/>
                        <a:ea typeface="Cambria Math"/>
                      </a:rPr>
                      <m:t>÷</m:t>
                    </m:r>
                    <m:f>
                      <m:fPr>
                        <m:ctrlPr>
                          <a:rPr lang="en-US" sz="4000" b="1" i="1">
                            <a:solidFill>
                              <a:schemeClr val="bg2">
                                <a:lumMod val="20000"/>
                                <a:lumOff val="80000"/>
                              </a:schemeClr>
                            </a:solidFill>
                            <a:latin typeface="Cambria Math" panose="02040503050406030204" pitchFamily="18" charset="0"/>
                            <a:ea typeface="Cambria Math"/>
                          </a:rPr>
                        </m:ctrlPr>
                      </m:fPr>
                      <m:num>
                        <m:r>
                          <a:rPr lang="en-US" sz="4000" b="1" i="1">
                            <a:solidFill>
                              <a:schemeClr val="bg2">
                                <a:lumMod val="20000"/>
                                <a:lumOff val="80000"/>
                              </a:schemeClr>
                            </a:solidFill>
                            <a:latin typeface="Cambria Math"/>
                            <a:ea typeface="Cambria Math"/>
                          </a:rPr>
                          <m:t>𝟏</m:t>
                        </m:r>
                      </m:num>
                      <m:den>
                        <m:r>
                          <a:rPr lang="en-US" sz="4000" b="1" i="1">
                            <a:solidFill>
                              <a:schemeClr val="bg2">
                                <a:lumMod val="20000"/>
                                <a:lumOff val="80000"/>
                              </a:schemeClr>
                            </a:solidFill>
                            <a:latin typeface="Cambria Math"/>
                            <a:ea typeface="Cambria Math"/>
                          </a:rPr>
                          <m:t>𝟏𝟐</m:t>
                        </m:r>
                      </m:den>
                    </m:f>
                  </m:oMath>
                </a14:m>
                <a:r>
                  <a:rPr lang="en-US" sz="2800" dirty="0" smtClean="0"/>
                  <a:t>               </a:t>
                </a:r>
                <a:r>
                  <a:rPr lang="en-US" sz="3200" dirty="0" smtClean="0">
                    <a:solidFill>
                      <a:schemeClr val="bg2">
                        <a:lumMod val="20000"/>
                        <a:lumOff val="80000"/>
                      </a:schemeClr>
                    </a:solidFill>
                  </a:rPr>
                  <a:t>How many </a:t>
                </a:r>
                <a14:m>
                  <m:oMath xmlns:m="http://schemas.openxmlformats.org/officeDocument/2006/math">
                    <m:f>
                      <m:fPr>
                        <m:ctrlPr>
                          <a:rPr lang="en-US" sz="3200" i="1">
                            <a:solidFill>
                              <a:schemeClr val="bg2">
                                <a:lumMod val="20000"/>
                                <a:lumOff val="80000"/>
                              </a:schemeClr>
                            </a:solidFill>
                            <a:latin typeface="Cambria Math" panose="02040503050406030204" pitchFamily="18" charset="0"/>
                          </a:rPr>
                        </m:ctrlPr>
                      </m:fPr>
                      <m:num>
                        <m:r>
                          <a:rPr lang="en-US" sz="3200" i="1">
                            <a:solidFill>
                              <a:schemeClr val="bg2">
                                <a:lumMod val="20000"/>
                                <a:lumOff val="80000"/>
                              </a:schemeClr>
                            </a:solidFill>
                            <a:latin typeface="Cambria Math" panose="02040503050406030204" pitchFamily="18" charset="0"/>
                          </a:rPr>
                          <m:t>1</m:t>
                        </m:r>
                      </m:num>
                      <m:den>
                        <m:r>
                          <a:rPr lang="en-US" sz="3200" i="1">
                            <a:solidFill>
                              <a:schemeClr val="bg2">
                                <a:lumMod val="20000"/>
                                <a:lumOff val="80000"/>
                              </a:schemeClr>
                            </a:solidFill>
                            <a:latin typeface="Cambria Math" panose="02040503050406030204" pitchFamily="18" charset="0"/>
                          </a:rPr>
                          <m:t>12</m:t>
                        </m:r>
                      </m:den>
                    </m:f>
                  </m:oMath>
                </a14:m>
                <a:r>
                  <a:rPr lang="en-US" sz="3200" dirty="0">
                    <a:solidFill>
                      <a:schemeClr val="bg2">
                        <a:lumMod val="20000"/>
                        <a:lumOff val="80000"/>
                      </a:schemeClr>
                    </a:solidFill>
                  </a:rPr>
                  <a:t> can be made from </a:t>
                </a:r>
                <a14:m>
                  <m:oMath xmlns:m="http://schemas.openxmlformats.org/officeDocument/2006/math">
                    <m:f>
                      <m:fPr>
                        <m:ctrlPr>
                          <a:rPr lang="en-US" sz="3200" i="1">
                            <a:solidFill>
                              <a:schemeClr val="bg2">
                                <a:lumMod val="20000"/>
                                <a:lumOff val="80000"/>
                              </a:schemeClr>
                            </a:solidFill>
                            <a:latin typeface="Cambria Math" panose="02040503050406030204" pitchFamily="18" charset="0"/>
                          </a:rPr>
                        </m:ctrlPr>
                      </m:fPr>
                      <m:num>
                        <m:r>
                          <a:rPr lang="en-US" sz="3200" i="1">
                            <a:solidFill>
                              <a:schemeClr val="bg2">
                                <a:lumMod val="20000"/>
                                <a:lumOff val="80000"/>
                              </a:schemeClr>
                            </a:solidFill>
                            <a:latin typeface="Cambria Math" panose="02040503050406030204" pitchFamily="18" charset="0"/>
                          </a:rPr>
                          <m:t>1</m:t>
                        </m:r>
                      </m:num>
                      <m:den>
                        <m:r>
                          <a:rPr lang="en-US" sz="3200" i="1">
                            <a:solidFill>
                              <a:schemeClr val="bg2">
                                <a:lumMod val="20000"/>
                                <a:lumOff val="80000"/>
                              </a:schemeClr>
                            </a:solidFill>
                            <a:latin typeface="Cambria Math" panose="02040503050406030204" pitchFamily="18" charset="0"/>
                          </a:rPr>
                          <m:t>3</m:t>
                        </m:r>
                      </m:den>
                    </m:f>
                  </m:oMath>
                </a14:m>
                <a:r>
                  <a:rPr lang="en-US" sz="3200" dirty="0">
                    <a:solidFill>
                      <a:schemeClr val="bg2">
                        <a:lumMod val="20000"/>
                        <a:lumOff val="80000"/>
                      </a:schemeClr>
                    </a:solidFill>
                  </a:rPr>
                  <a:t>?</a:t>
                </a:r>
                <a:br>
                  <a:rPr lang="en-US" sz="3200" dirty="0">
                    <a:solidFill>
                      <a:schemeClr val="bg2">
                        <a:lumMod val="20000"/>
                        <a:lumOff val="80000"/>
                      </a:schemeClr>
                    </a:solidFill>
                  </a:rPr>
                </a:br>
                <a:endParaRPr lang="en-US" sz="3200" dirty="0">
                  <a:solidFill>
                    <a:schemeClr val="bg2">
                      <a:lumMod val="20000"/>
                      <a:lumOff val="80000"/>
                    </a:schemeClr>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95097" y="111644"/>
                <a:ext cx="8229600" cy="1143000"/>
              </a:xfrm>
              <a:blipFill rotWithShape="0">
                <a:blip r:embed="rId6"/>
                <a:stretch>
                  <a:fillRect/>
                </a:stretch>
              </a:blipFill>
            </p:spPr>
            <p:txBody>
              <a:bodyPr/>
              <a:lstStyle/>
              <a:p>
                <a:r>
                  <a:rPr lang="en-US">
                    <a:noFill/>
                  </a:rPr>
                  <a:t> </a:t>
                </a:r>
              </a:p>
            </p:txBody>
          </p:sp>
        </mc:Fallback>
      </mc:AlternateContent>
      <p:cxnSp>
        <p:nvCxnSpPr>
          <p:cNvPr id="5" name="Straight Arrow Connector 4"/>
          <p:cNvCxnSpPr/>
          <p:nvPr/>
        </p:nvCxnSpPr>
        <p:spPr>
          <a:xfrm>
            <a:off x="457200" y="4610179"/>
            <a:ext cx="7772400" cy="0"/>
          </a:xfrm>
          <a:prstGeom prst="straightConnector1">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1127752" y="3974445"/>
            <a:ext cx="69869" cy="1169134"/>
          </a:xfrm>
          <a:prstGeom prst="rect">
            <a:avLst/>
          </a:prstGeom>
        </p:spPr>
      </p:pic>
      <p:pic>
        <p:nvPicPr>
          <p:cNvPr id="10" name="Picture 9"/>
          <p:cNvPicPr>
            <a:picLocks noChangeAspect="1"/>
          </p:cNvPicPr>
          <p:nvPr/>
        </p:nvPicPr>
        <p:blipFill>
          <a:blip r:embed="rId7"/>
          <a:stretch>
            <a:fillRect/>
          </a:stretch>
        </p:blipFill>
        <p:spPr>
          <a:xfrm>
            <a:off x="2883407" y="3997463"/>
            <a:ext cx="68493" cy="1146116"/>
          </a:xfrm>
          <a:prstGeom prst="rect">
            <a:avLst/>
          </a:prstGeom>
          <a:ln>
            <a:solidFill>
              <a:schemeClr val="accent2">
                <a:lumMod val="60000"/>
                <a:lumOff val="40000"/>
              </a:schemeClr>
            </a:solidFill>
          </a:ln>
        </p:spPr>
      </p:pic>
      <p:pic>
        <p:nvPicPr>
          <p:cNvPr id="11" name="Picture 10"/>
          <p:cNvPicPr>
            <a:picLocks noChangeAspect="1"/>
          </p:cNvPicPr>
          <p:nvPr/>
        </p:nvPicPr>
        <p:blipFill>
          <a:blip r:embed="rId7"/>
          <a:stretch>
            <a:fillRect/>
          </a:stretch>
        </p:blipFill>
        <p:spPr>
          <a:xfrm>
            <a:off x="7192991" y="3946912"/>
            <a:ext cx="71514" cy="1196667"/>
          </a:xfrm>
          <a:prstGeom prst="rect">
            <a:avLst/>
          </a:prstGeom>
        </p:spPr>
      </p:pic>
      <p:sp>
        <p:nvSpPr>
          <p:cNvPr id="12" name="Rounded Rectangle 11"/>
          <p:cNvSpPr/>
          <p:nvPr/>
        </p:nvSpPr>
        <p:spPr>
          <a:xfrm>
            <a:off x="1173476" y="4403336"/>
            <a:ext cx="1709931" cy="17354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2250955" y="5149808"/>
                <a:ext cx="12954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1</m:t>
                          </m:r>
                        </m:num>
                        <m:den>
                          <m:r>
                            <a:rPr lang="en-US" sz="2800" b="0" i="1" smtClean="0">
                              <a:solidFill>
                                <a:srgbClr val="FFFF00"/>
                              </a:solidFill>
                              <a:latin typeface="Cambria Math" panose="02040503050406030204" pitchFamily="18" charset="0"/>
                            </a:rPr>
                            <m:t>3</m:t>
                          </m:r>
                        </m:den>
                      </m:f>
                    </m:oMath>
                  </m:oMathPara>
                </a14:m>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250955" y="5149808"/>
                <a:ext cx="1295400" cy="901785"/>
              </a:xfrm>
              <a:prstGeom prst="rect">
                <a:avLst/>
              </a:prstGeom>
              <a:blipFill rotWithShape="0">
                <a:blip r:embed="rId8"/>
                <a:stretch>
                  <a:fillRect/>
                </a:stretch>
              </a:blipFill>
            </p:spPr>
            <p:txBody>
              <a:bodyPr/>
              <a:lstStyle/>
              <a:p>
                <a:r>
                  <a:rPr lang="en-US">
                    <a:noFill/>
                  </a:rPr>
                  <a:t> </a:t>
                </a:r>
              </a:p>
            </p:txBody>
          </p:sp>
        </mc:Fallback>
      </mc:AlternateContent>
      <p:sp>
        <p:nvSpPr>
          <p:cNvPr id="14" name="TextBox 13"/>
          <p:cNvSpPr txBox="1"/>
          <p:nvPr/>
        </p:nvSpPr>
        <p:spPr>
          <a:xfrm>
            <a:off x="934453" y="5322895"/>
            <a:ext cx="1114041"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mc:AlternateContent xmlns:mc="http://schemas.openxmlformats.org/markup-compatibility/2006" xmlns:a14="http://schemas.microsoft.com/office/drawing/2010/main">
        <mc:Choice Requires="a14">
          <p:sp>
            <p:nvSpPr>
              <p:cNvPr id="16" name="TextBox 15"/>
              <p:cNvSpPr txBox="1"/>
              <p:nvPr/>
            </p:nvSpPr>
            <p:spPr>
              <a:xfrm>
                <a:off x="4660393" y="5194215"/>
                <a:ext cx="92051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2</m:t>
                          </m:r>
                        </m:num>
                        <m:den>
                          <m:r>
                            <a:rPr lang="en-US" sz="2800" b="0" i="1" smtClean="0">
                              <a:solidFill>
                                <a:srgbClr val="FFFF00"/>
                              </a:solidFill>
                              <a:latin typeface="Cambria Math" panose="02040503050406030204" pitchFamily="18" charset="0"/>
                            </a:rPr>
                            <m:t>3</m:t>
                          </m:r>
                        </m:den>
                      </m:f>
                    </m:oMath>
                  </m:oMathPara>
                </a14:m>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660393" y="5194215"/>
                <a:ext cx="920510" cy="90178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727025" y="5188704"/>
                <a:ext cx="10668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3</m:t>
                          </m:r>
                        </m:num>
                        <m:den>
                          <m:r>
                            <a:rPr lang="en-US" sz="2800" b="0" i="1" smtClean="0">
                              <a:solidFill>
                                <a:srgbClr val="FFFF00"/>
                              </a:solidFill>
                              <a:latin typeface="Cambria Math" panose="02040503050406030204" pitchFamily="18" charset="0"/>
                            </a:rPr>
                            <m:t>3</m:t>
                          </m:r>
                        </m:den>
                      </m:f>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6727025" y="5188704"/>
                <a:ext cx="1066800" cy="901785"/>
              </a:xfrm>
              <a:prstGeom prst="rect">
                <a:avLst/>
              </a:prstGeom>
              <a:blipFill rotWithShape="0">
                <a:blip r:embed="rId10"/>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11"/>
          <a:stretch>
            <a:fillRect/>
          </a:stretch>
        </p:blipFill>
        <p:spPr>
          <a:xfrm>
            <a:off x="5029200" y="3973046"/>
            <a:ext cx="91448" cy="1170533"/>
          </a:xfrm>
          <a:prstGeom prst="rect">
            <a:avLst/>
          </a:prstGeom>
        </p:spPr>
      </p:pic>
      <p:pic>
        <p:nvPicPr>
          <p:cNvPr id="19" name="Picture 18"/>
          <p:cNvPicPr>
            <a:picLocks noChangeAspect="1"/>
          </p:cNvPicPr>
          <p:nvPr/>
        </p:nvPicPr>
        <p:blipFill>
          <a:blip r:embed="rId12"/>
          <a:stretch>
            <a:fillRect/>
          </a:stretch>
        </p:blipFill>
        <p:spPr>
          <a:xfrm>
            <a:off x="289208" y="2734448"/>
            <a:ext cx="8108383" cy="335309"/>
          </a:xfrm>
          <a:prstGeom prst="rect">
            <a:avLst/>
          </a:prstGeom>
        </p:spPr>
      </p:pic>
      <p:pic>
        <p:nvPicPr>
          <p:cNvPr id="20" name="Picture 19"/>
          <p:cNvPicPr>
            <a:picLocks noChangeAspect="1"/>
          </p:cNvPicPr>
          <p:nvPr/>
        </p:nvPicPr>
        <p:blipFill>
          <a:blip r:embed="rId13"/>
          <a:stretch>
            <a:fillRect/>
          </a:stretch>
        </p:blipFill>
        <p:spPr>
          <a:xfrm>
            <a:off x="1106173" y="2106067"/>
            <a:ext cx="91448" cy="1170533"/>
          </a:xfrm>
          <a:prstGeom prst="rect">
            <a:avLst/>
          </a:prstGeom>
        </p:spPr>
      </p:pic>
      <p:pic>
        <p:nvPicPr>
          <p:cNvPr id="21" name="Picture 20"/>
          <p:cNvPicPr>
            <a:picLocks noChangeAspect="1"/>
          </p:cNvPicPr>
          <p:nvPr/>
        </p:nvPicPr>
        <p:blipFill>
          <a:blip r:embed="rId13"/>
          <a:stretch>
            <a:fillRect/>
          </a:stretch>
        </p:blipFill>
        <p:spPr>
          <a:xfrm>
            <a:off x="2873687" y="2050472"/>
            <a:ext cx="91448" cy="1170533"/>
          </a:xfrm>
          <a:prstGeom prst="rect">
            <a:avLst/>
          </a:prstGeom>
        </p:spPr>
      </p:pic>
      <p:pic>
        <p:nvPicPr>
          <p:cNvPr id="22" name="Picture 21"/>
          <p:cNvPicPr>
            <a:picLocks noChangeAspect="1"/>
          </p:cNvPicPr>
          <p:nvPr/>
        </p:nvPicPr>
        <p:blipFill>
          <a:blip r:embed="rId13"/>
          <a:stretch>
            <a:fillRect/>
          </a:stretch>
        </p:blipFill>
        <p:spPr>
          <a:xfrm>
            <a:off x="5029200" y="2094800"/>
            <a:ext cx="91448" cy="1170533"/>
          </a:xfrm>
          <a:prstGeom prst="rect">
            <a:avLst/>
          </a:prstGeom>
        </p:spPr>
      </p:pic>
      <p:pic>
        <p:nvPicPr>
          <p:cNvPr id="23" name="Picture 22"/>
          <p:cNvPicPr>
            <a:picLocks noChangeAspect="1"/>
          </p:cNvPicPr>
          <p:nvPr/>
        </p:nvPicPr>
        <p:blipFill>
          <a:blip r:embed="rId13"/>
          <a:stretch>
            <a:fillRect/>
          </a:stretch>
        </p:blipFill>
        <p:spPr>
          <a:xfrm>
            <a:off x="7154208" y="1990237"/>
            <a:ext cx="91448" cy="1170533"/>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2180822" y="1051820"/>
                <a:ext cx="1473662" cy="8974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4</m:t>
                          </m:r>
                        </m:num>
                        <m:den>
                          <m:r>
                            <a:rPr lang="en-US" sz="2800" b="0" i="1" smtClean="0">
                              <a:solidFill>
                                <a:srgbClr val="FFFF00"/>
                              </a:solidFill>
                              <a:latin typeface="Cambria Math" panose="02040503050406030204" pitchFamily="18" charset="0"/>
                            </a:rPr>
                            <m:t>12</m:t>
                          </m:r>
                        </m:den>
                      </m:f>
                    </m:oMath>
                  </m:oMathPara>
                </a14:m>
                <a:endParaRPr lang="en-US"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2180822" y="1051820"/>
                <a:ext cx="1473662" cy="897425"/>
              </a:xfrm>
              <a:prstGeom prst="rect">
                <a:avLst/>
              </a:prstGeom>
              <a:blipFill rotWithShape="0">
                <a:blip r:embed="rId14"/>
                <a:stretch>
                  <a:fillRect/>
                </a:stretch>
              </a:blipFill>
            </p:spPr>
            <p:txBody>
              <a:bodyPr/>
              <a:lstStyle/>
              <a:p>
                <a:r>
                  <a:rPr lang="en-US">
                    <a:noFill/>
                  </a:rPr>
                  <a:t> </a:t>
                </a:r>
              </a:p>
            </p:txBody>
          </p:sp>
        </mc:Fallback>
      </mc:AlternateContent>
      <p:cxnSp>
        <p:nvCxnSpPr>
          <p:cNvPr id="29" name="Straight Connector 28"/>
          <p:cNvCxnSpPr/>
          <p:nvPr/>
        </p:nvCxnSpPr>
        <p:spPr>
          <a:xfrm>
            <a:off x="1993493" y="2599490"/>
            <a:ext cx="9297" cy="608198"/>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15"/>
          <a:stretch>
            <a:fillRect/>
          </a:stretch>
        </p:blipFill>
        <p:spPr>
          <a:xfrm>
            <a:off x="2447189" y="2612014"/>
            <a:ext cx="60965" cy="640135"/>
          </a:xfrm>
          <a:prstGeom prst="rect">
            <a:avLst/>
          </a:prstGeom>
        </p:spPr>
      </p:pic>
      <p:pic>
        <p:nvPicPr>
          <p:cNvPr id="36" name="Picture 35"/>
          <p:cNvPicPr>
            <a:picLocks noChangeAspect="1"/>
          </p:cNvPicPr>
          <p:nvPr/>
        </p:nvPicPr>
        <p:blipFill>
          <a:blip r:embed="rId15"/>
          <a:stretch>
            <a:fillRect/>
          </a:stretch>
        </p:blipFill>
        <p:spPr>
          <a:xfrm>
            <a:off x="1582901" y="2592283"/>
            <a:ext cx="60965" cy="640135"/>
          </a:xfrm>
          <a:prstGeom prst="rect">
            <a:avLst/>
          </a:prstGeom>
        </p:spPr>
      </p:pic>
      <p:pic>
        <p:nvPicPr>
          <p:cNvPr id="3" name="Picture 2"/>
          <p:cNvPicPr>
            <a:picLocks noChangeAspect="1"/>
          </p:cNvPicPr>
          <p:nvPr/>
        </p:nvPicPr>
        <p:blipFill>
          <a:blip r:embed="rId16"/>
          <a:stretch>
            <a:fillRect/>
          </a:stretch>
        </p:blipFill>
        <p:spPr>
          <a:xfrm>
            <a:off x="822931" y="1370558"/>
            <a:ext cx="1237595" cy="749873"/>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914559" y="1002886"/>
                <a:ext cx="479298" cy="806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12</m:t>
                          </m:r>
                        </m:num>
                        <m:den>
                          <m:r>
                            <a:rPr lang="en-US" sz="2800" b="0" i="1" smtClean="0">
                              <a:solidFill>
                                <a:srgbClr val="FFFF00"/>
                              </a:solidFill>
                              <a:latin typeface="Cambria Math" panose="02040503050406030204" pitchFamily="18" charset="0"/>
                            </a:rPr>
                            <m:t>12</m:t>
                          </m:r>
                        </m:den>
                      </m:f>
                    </m:oMath>
                  </m:oMathPara>
                </a14:m>
                <a:endParaRPr lang="en-US" sz="2800" dirty="0">
                  <a:solidFill>
                    <a:srgbClr val="FFFF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914559" y="1002886"/>
                <a:ext cx="479298" cy="806631"/>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880999" y="1087233"/>
                <a:ext cx="479298" cy="806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FFFF00"/>
                              </a:solidFill>
                              <a:latin typeface="Cambria Math" panose="02040503050406030204" pitchFamily="18" charset="0"/>
                            </a:rPr>
                          </m:ctrlPr>
                        </m:fPr>
                        <m:num>
                          <m:r>
                            <a:rPr lang="en-US" sz="2800" b="0" i="1" smtClean="0">
                              <a:solidFill>
                                <a:srgbClr val="FFFF00"/>
                              </a:solidFill>
                              <a:latin typeface="Cambria Math" panose="02040503050406030204" pitchFamily="18" charset="0"/>
                            </a:rPr>
                            <m:t>8</m:t>
                          </m:r>
                        </m:num>
                        <m:den>
                          <m:r>
                            <a:rPr lang="en-US" sz="2800" b="0" i="1" smtClean="0">
                              <a:solidFill>
                                <a:srgbClr val="FFFF00"/>
                              </a:solidFill>
                              <a:latin typeface="Cambria Math" panose="02040503050406030204" pitchFamily="18" charset="0"/>
                            </a:rPr>
                            <m:t>12</m:t>
                          </m:r>
                        </m:den>
                      </m:f>
                    </m:oMath>
                  </m:oMathPara>
                </a14:m>
                <a:endParaRPr lang="en-US" sz="2800" dirty="0">
                  <a:solidFill>
                    <a:srgbClr val="FFFF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880999" y="1087233"/>
                <a:ext cx="479298" cy="806631"/>
              </a:xfrm>
              <a:prstGeom prst="rect">
                <a:avLst/>
              </a:prstGeom>
              <a:blipFill rotWithShape="0">
                <a:blip r:embed="rId18"/>
                <a:stretch>
                  <a:fillRect/>
                </a:stretch>
              </a:blipFill>
            </p:spPr>
            <p:txBody>
              <a:bodyPr/>
              <a:lstStyle/>
              <a:p>
                <a:r>
                  <a:rPr lang="en-US">
                    <a:noFill/>
                  </a:rPr>
                  <a:t> </a:t>
                </a:r>
              </a:p>
            </p:txBody>
          </p:sp>
        </mc:Fallback>
      </mc:AlternateContent>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384455" y="3228070"/>
                <a:ext cx="304800"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den>
                      </m:f>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384455" y="3228070"/>
                <a:ext cx="304800" cy="634789"/>
              </a:xfrm>
              <a:prstGeom prst="rect">
                <a:avLst/>
              </a:prstGeom>
              <a:blipFill rotWithShape="0">
                <a:blip r:embed="rId20"/>
                <a:stretch>
                  <a:fillRect r="-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757255" y="3244024"/>
                <a:ext cx="514661"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12</m:t>
                          </m:r>
                        </m:den>
                      </m:f>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1757255" y="3244024"/>
                <a:ext cx="514661" cy="610936"/>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2176785" y="3228070"/>
                <a:ext cx="60177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12</m:t>
                          </m:r>
                        </m:den>
                      </m:f>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2176785" y="3228070"/>
                <a:ext cx="601771" cy="634789"/>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664735" y="3228070"/>
                <a:ext cx="498044" cy="6099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12</m:t>
                          </m:r>
                        </m:den>
                      </m:f>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2664735" y="3228070"/>
                <a:ext cx="498044" cy="609911"/>
              </a:xfrm>
              <a:prstGeom prst="rect">
                <a:avLst/>
              </a:prstGeom>
              <a:blipFill rotWithShape="0">
                <a:blip r:embed="rId23"/>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57824008"/>
      </p:ext>
    </p:extLst>
  </p:cSld>
  <p:clrMapOvr>
    <a:masterClrMapping/>
  </p:clrMapOvr>
  <mc:AlternateContent xmlns:mc="http://schemas.openxmlformats.org/markup-compatibility/2006" xmlns:p14="http://schemas.microsoft.com/office/powerpoint/2010/main">
    <mc:Choice Requires="p14">
      <p:transition spd="slow" p14:dur="2000" advTm="75230"/>
    </mc:Choice>
    <mc:Fallback xmlns="">
      <p:transition spd="slow" advTm="7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2000" fill="hold"/>
                                        <p:tgtEl>
                                          <p:spTgt spid="14"/>
                                        </p:tgtEl>
                                        <p:attrNameLst>
                                          <p:attrName>ppt_w</p:attrName>
                                        </p:attrNameLst>
                                      </p:cBhvr>
                                      <p:tavLst>
                                        <p:tav tm="0">
                                          <p:val>
                                            <p:fltVal val="0"/>
                                          </p:val>
                                        </p:tav>
                                        <p:tav tm="100000">
                                          <p:val>
                                            <p:strVal val="#ppt_w"/>
                                          </p:val>
                                        </p:tav>
                                      </p:tavLst>
                                    </p:anim>
                                    <p:anim calcmode="lin" valueType="num">
                                      <p:cBhvr>
                                        <p:cTn id="24" dur="2000" fill="hold"/>
                                        <p:tgtEl>
                                          <p:spTgt spid="14"/>
                                        </p:tgtEl>
                                        <p:attrNameLst>
                                          <p:attrName>ppt_h</p:attrName>
                                        </p:attrNameLst>
                                      </p:cBhvr>
                                      <p:tavLst>
                                        <p:tav tm="0">
                                          <p:val>
                                            <p:fltVal val="0"/>
                                          </p:val>
                                        </p:tav>
                                        <p:tav tm="100000">
                                          <p:val>
                                            <p:strVal val="#ppt_h"/>
                                          </p:val>
                                        </p:tav>
                                      </p:tavLst>
                                    </p:anim>
                                    <p:animEffect transition="in" filter="fade">
                                      <p:cBhvr>
                                        <p:cTn id="25" dur="20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2000" fill="hold"/>
                                        <p:tgtEl>
                                          <p:spTgt spid="13"/>
                                        </p:tgtEl>
                                        <p:attrNameLst>
                                          <p:attrName>ppt_w</p:attrName>
                                        </p:attrNameLst>
                                      </p:cBhvr>
                                      <p:tavLst>
                                        <p:tav tm="0">
                                          <p:val>
                                            <p:fltVal val="0"/>
                                          </p:val>
                                        </p:tav>
                                        <p:tav tm="100000">
                                          <p:val>
                                            <p:strVal val="#ppt_w"/>
                                          </p:val>
                                        </p:tav>
                                      </p:tavLst>
                                    </p:anim>
                                    <p:anim calcmode="lin" valueType="num">
                                      <p:cBhvr>
                                        <p:cTn id="29" dur="2000" fill="hold"/>
                                        <p:tgtEl>
                                          <p:spTgt spid="13"/>
                                        </p:tgtEl>
                                        <p:attrNameLst>
                                          <p:attrName>ppt_h</p:attrName>
                                        </p:attrNameLst>
                                      </p:cBhvr>
                                      <p:tavLst>
                                        <p:tav tm="0">
                                          <p:val>
                                            <p:fltVal val="0"/>
                                          </p:val>
                                        </p:tav>
                                        <p:tav tm="100000">
                                          <p:val>
                                            <p:strVal val="#ppt_h"/>
                                          </p:val>
                                        </p:tav>
                                      </p:tavLst>
                                    </p:anim>
                                    <p:animEffect transition="in" filter="fade">
                                      <p:cBhvr>
                                        <p:cTn id="30" dur="20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2000" fill="hold"/>
                                        <p:tgtEl>
                                          <p:spTgt spid="16"/>
                                        </p:tgtEl>
                                        <p:attrNameLst>
                                          <p:attrName>ppt_w</p:attrName>
                                        </p:attrNameLst>
                                      </p:cBhvr>
                                      <p:tavLst>
                                        <p:tav tm="0">
                                          <p:val>
                                            <p:fltVal val="0"/>
                                          </p:val>
                                        </p:tav>
                                        <p:tav tm="100000">
                                          <p:val>
                                            <p:strVal val="#ppt_w"/>
                                          </p:val>
                                        </p:tav>
                                      </p:tavLst>
                                    </p:anim>
                                    <p:anim calcmode="lin" valueType="num">
                                      <p:cBhvr>
                                        <p:cTn id="34" dur="2000" fill="hold"/>
                                        <p:tgtEl>
                                          <p:spTgt spid="16"/>
                                        </p:tgtEl>
                                        <p:attrNameLst>
                                          <p:attrName>ppt_h</p:attrName>
                                        </p:attrNameLst>
                                      </p:cBhvr>
                                      <p:tavLst>
                                        <p:tav tm="0">
                                          <p:val>
                                            <p:fltVal val="0"/>
                                          </p:val>
                                        </p:tav>
                                        <p:tav tm="100000">
                                          <p:val>
                                            <p:strVal val="#ppt_h"/>
                                          </p:val>
                                        </p:tav>
                                      </p:tavLst>
                                    </p:anim>
                                    <p:animEffect transition="in" filter="fade">
                                      <p:cBhvr>
                                        <p:cTn id="35" dur="20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2000" fill="hold"/>
                                        <p:tgtEl>
                                          <p:spTgt spid="17"/>
                                        </p:tgtEl>
                                        <p:attrNameLst>
                                          <p:attrName>ppt_w</p:attrName>
                                        </p:attrNameLst>
                                      </p:cBhvr>
                                      <p:tavLst>
                                        <p:tav tm="0">
                                          <p:val>
                                            <p:fltVal val="0"/>
                                          </p:val>
                                        </p:tav>
                                        <p:tav tm="100000">
                                          <p:val>
                                            <p:strVal val="#ppt_w"/>
                                          </p:val>
                                        </p:tav>
                                      </p:tavLst>
                                    </p:anim>
                                    <p:anim calcmode="lin" valueType="num">
                                      <p:cBhvr>
                                        <p:cTn id="39" dur="2000" fill="hold"/>
                                        <p:tgtEl>
                                          <p:spTgt spid="17"/>
                                        </p:tgtEl>
                                        <p:attrNameLst>
                                          <p:attrName>ppt_h</p:attrName>
                                        </p:attrNameLst>
                                      </p:cBhvr>
                                      <p:tavLst>
                                        <p:tav tm="0">
                                          <p:val>
                                            <p:fltVal val="0"/>
                                          </p:val>
                                        </p:tav>
                                        <p:tav tm="100000">
                                          <p:val>
                                            <p:strVal val="#ppt_h"/>
                                          </p:val>
                                        </p:tav>
                                      </p:tavLst>
                                    </p:anim>
                                    <p:animEffect transition="in" filter="fade">
                                      <p:cBhvr>
                                        <p:cTn id="40" dur="2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2000"/>
                                        <p:tgtEl>
                                          <p:spTgt spid="12"/>
                                        </p:tgtEl>
                                      </p:cBhvr>
                                    </p:animEffect>
                                  </p:childTnLst>
                                </p:cTn>
                              </p:par>
                            </p:childTnLst>
                          </p:cTn>
                        </p:par>
                        <p:par>
                          <p:cTn id="46" fill="hold">
                            <p:stCondLst>
                              <p:cond delay="2000"/>
                            </p:stCondLst>
                            <p:childTnLst>
                              <p:par>
                                <p:cTn id="47" presetID="42"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anim calcmode="lin" valueType="num">
                                      <p:cBhvr>
                                        <p:cTn id="86" dur="500" fill="hold"/>
                                        <p:tgtEl>
                                          <p:spTgt spid="6"/>
                                        </p:tgtEl>
                                        <p:attrNameLst>
                                          <p:attrName>ppt_w</p:attrName>
                                        </p:attrNameLst>
                                      </p:cBhvr>
                                      <p:tavLst>
                                        <p:tav tm="0">
                                          <p:val>
                                            <p:fltVal val="0"/>
                                          </p:val>
                                        </p:tav>
                                        <p:tav tm="100000">
                                          <p:val>
                                            <p:strVal val="#ppt_w"/>
                                          </p:val>
                                        </p:tav>
                                      </p:tavLst>
                                    </p:anim>
                                    <p:anim calcmode="lin" valueType="num">
                                      <p:cBhvr>
                                        <p:cTn id="87" dur="500" fill="hold"/>
                                        <p:tgtEl>
                                          <p:spTgt spid="6"/>
                                        </p:tgtEl>
                                        <p:attrNameLst>
                                          <p:attrName>ppt_h</p:attrName>
                                        </p:attrNameLst>
                                      </p:cBhvr>
                                      <p:tavLst>
                                        <p:tav tm="0">
                                          <p:val>
                                            <p:fltVal val="0"/>
                                          </p:val>
                                        </p:tav>
                                        <p:tav tm="100000">
                                          <p:val>
                                            <p:strVal val="#ppt_h"/>
                                          </p:val>
                                        </p:tav>
                                      </p:tavLst>
                                    </p:anim>
                                    <p:animEffect transition="in" filter="fade">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6">
                                            <p:txEl>
                                              <p:pRg st="0" end="0"/>
                                            </p:txEl>
                                          </p:spTgt>
                                        </p:tgtEl>
                                        <p:attrNameLst>
                                          <p:attrName>style.visibility</p:attrName>
                                        </p:attrNameLst>
                                      </p:cBhvr>
                                      <p:to>
                                        <p:strVal val="visible"/>
                                      </p:to>
                                    </p:set>
                                    <p:animEffect transition="in" filter="fade">
                                      <p:cBhvr>
                                        <p:cTn id="93" dur="500"/>
                                        <p:tgtEl>
                                          <p:spTgt spid="6">
                                            <p:txEl>
                                              <p:pRg st="0" end="0"/>
                                            </p:tx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p:cTn id="96" dur="500" fill="hold"/>
                                        <p:tgtEl>
                                          <p:spTgt spid="4"/>
                                        </p:tgtEl>
                                        <p:attrNameLst>
                                          <p:attrName>ppt_w</p:attrName>
                                        </p:attrNameLst>
                                      </p:cBhvr>
                                      <p:tavLst>
                                        <p:tav tm="0">
                                          <p:val>
                                            <p:fltVal val="0"/>
                                          </p:val>
                                        </p:tav>
                                        <p:tav tm="100000">
                                          <p:val>
                                            <p:strVal val="#ppt_w"/>
                                          </p:val>
                                        </p:tav>
                                      </p:tavLst>
                                    </p:anim>
                                    <p:anim calcmode="lin" valueType="num">
                                      <p:cBhvr>
                                        <p:cTn id="97" dur="500" fill="hold"/>
                                        <p:tgtEl>
                                          <p:spTgt spid="4"/>
                                        </p:tgtEl>
                                        <p:attrNameLst>
                                          <p:attrName>ppt_h</p:attrName>
                                        </p:attrNameLst>
                                      </p:cBhvr>
                                      <p:tavLst>
                                        <p:tav tm="0">
                                          <p:val>
                                            <p:fltVal val="0"/>
                                          </p:val>
                                        </p:tav>
                                        <p:tav tm="100000">
                                          <p:val>
                                            <p:strVal val="#ppt_h"/>
                                          </p:val>
                                        </p:tav>
                                      </p:tavLst>
                                    </p:anim>
                                    <p:animEffect transition="in" filter="fade">
                                      <p:cBhvr>
                                        <p:cTn id="98" dur="500"/>
                                        <p:tgtEl>
                                          <p:spTgt spid="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
                                            <p:txEl>
                                              <p:pRg st="0" end="0"/>
                                            </p:txEl>
                                          </p:spTgt>
                                        </p:tgtEl>
                                        <p:attrNameLst>
                                          <p:attrName>style.visibility</p:attrName>
                                        </p:attrNameLst>
                                      </p:cBhvr>
                                      <p:to>
                                        <p:strVal val="visible"/>
                                      </p:to>
                                    </p:set>
                                    <p:animEffect transition="in" filter="fade">
                                      <p:cBhvr>
                                        <p:cTn id="103" dur="500"/>
                                        <p:tgtEl>
                                          <p:spTgt spid="4">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wipe(down)">
                                      <p:cBhvr>
                                        <p:cTn id="108" dur="500"/>
                                        <p:tgtEl>
                                          <p:spTgt spid="36"/>
                                        </p:tgtEl>
                                      </p:cBhvr>
                                    </p:animEffect>
                                  </p:childTnLst>
                                </p:cTn>
                              </p:par>
                            </p:childTnLst>
                          </p:cTn>
                        </p:par>
                        <p:par>
                          <p:cTn id="109" fill="hold">
                            <p:stCondLst>
                              <p:cond delay="500"/>
                            </p:stCondLst>
                            <p:childTnLst>
                              <p:par>
                                <p:cTn id="110" presetID="22" presetClass="entr" presetSubtype="4"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down)">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wipe(down)">
                                      <p:cBhvr>
                                        <p:cTn id="117" dur="500"/>
                                        <p:tgtEl>
                                          <p:spTgt spid="35"/>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38">
                                            <p:txEl>
                                              <p:pRg st="0" end="0"/>
                                            </p:txEl>
                                          </p:spTgt>
                                        </p:tgtEl>
                                        <p:attrNameLst>
                                          <p:attrName>style.visibility</p:attrName>
                                        </p:attrNameLst>
                                      </p:cBhvr>
                                      <p:to>
                                        <p:strVal val="visible"/>
                                      </p:to>
                                    </p:set>
                                    <p:animEffect transition="in" filter="fade">
                                      <p:cBhvr>
                                        <p:cTn id="129" dur="1000"/>
                                        <p:tgtEl>
                                          <p:spTgt spid="38">
                                            <p:txEl>
                                              <p:pRg st="0" end="0"/>
                                            </p:txEl>
                                          </p:spTgt>
                                        </p:tgtEl>
                                      </p:cBhvr>
                                    </p:animEffect>
                                    <p:anim calcmode="lin" valueType="num">
                                      <p:cBhvr>
                                        <p:cTn id="130"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39">
                                            <p:txEl>
                                              <p:pRg st="0" end="0"/>
                                            </p:txEl>
                                          </p:spTgt>
                                        </p:tgtEl>
                                        <p:attrNameLst>
                                          <p:attrName>style.visibility</p:attrName>
                                        </p:attrNameLst>
                                      </p:cBhvr>
                                      <p:to>
                                        <p:strVal val="visible"/>
                                      </p:to>
                                    </p:set>
                                    <p:animEffect transition="in" filter="fade">
                                      <p:cBhvr>
                                        <p:cTn id="136" dur="1000"/>
                                        <p:tgtEl>
                                          <p:spTgt spid="39">
                                            <p:txEl>
                                              <p:pRg st="0" end="0"/>
                                            </p:txEl>
                                          </p:spTgt>
                                        </p:tgtEl>
                                      </p:cBhvr>
                                    </p:animEffect>
                                    <p:anim calcmode="lin" valueType="num">
                                      <p:cBhvr>
                                        <p:cTn id="137"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38"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41">
                                            <p:txEl>
                                              <p:pRg st="0" end="0"/>
                                            </p:txEl>
                                          </p:spTgt>
                                        </p:tgtEl>
                                        <p:attrNameLst>
                                          <p:attrName>style.visibility</p:attrName>
                                        </p:attrNameLst>
                                      </p:cBhvr>
                                      <p:to>
                                        <p:strVal val="visible"/>
                                      </p:to>
                                    </p:set>
                                    <p:animEffect transition="in" filter="fade">
                                      <p:cBhvr>
                                        <p:cTn id="143" dur="1000"/>
                                        <p:tgtEl>
                                          <p:spTgt spid="41">
                                            <p:txEl>
                                              <p:pRg st="0" end="0"/>
                                            </p:txEl>
                                          </p:spTgt>
                                        </p:tgtEl>
                                      </p:cBhvr>
                                    </p:animEffect>
                                    <p:anim calcmode="lin" valueType="num">
                                      <p:cBhvr>
                                        <p:cTn id="144"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6" fill="hold" display="0">
                  <p:stCondLst>
                    <p:cond delay="indefinite"/>
                  </p:stCondLst>
                  <p:endCondLst>
                    <p:cond evt="onStopAudio" delay="0">
                      <p:tgtEl>
                        <p:sldTgt/>
                      </p:tgtEl>
                    </p:cond>
                  </p:endCondLst>
                </p:cTn>
                <p:tgtEl>
                  <p:spTgt spid="33"/>
                </p:tgtEl>
              </p:cMediaNode>
            </p:audio>
          </p:childTnLst>
        </p:cTn>
      </p:par>
    </p:tnLst>
    <p:bldLst>
      <p:bldP spid="12" grpId="0" animBg="1"/>
      <p:bldP spid="13" grpId="0"/>
      <p:bldP spid="14" grpId="0"/>
      <p:bldP spid="16" grpId="0"/>
      <p:bldP spid="17" grpId="0"/>
      <p:bldP spid="27" grpId="0"/>
      <p:bldP spid="4" grpId="0"/>
      <p:bldP spid="6"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ikea.com/us/en/images/products/bravur-wall-clock__29234_PE116289_S4.jpg"/>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38150" y="228600"/>
            <a:ext cx="2819400" cy="2743200"/>
          </a:xfrm>
          <a:prstGeom prst="rect">
            <a:avLst/>
          </a:prstGeom>
          <a:noFill/>
          <a:ln>
            <a:noFill/>
          </a:ln>
        </p:spPr>
      </p:pic>
      <mc:AlternateContent xmlns:mc="http://schemas.openxmlformats.org/markup-compatibility/2006" xmlns:a14="http://schemas.microsoft.com/office/drawing/2010/main">
        <mc:Choice Requires="a14">
          <p:sp>
            <p:nvSpPr>
              <p:cNvPr id="5" name="Title 1"/>
              <p:cNvSpPr>
                <a:spLocks noGrp="1"/>
              </p:cNvSpPr>
              <p:nvPr>
                <p:ph type="title"/>
              </p:nvPr>
            </p:nvSpPr>
            <p:spPr>
              <a:xfrm>
                <a:off x="1181100" y="503238"/>
                <a:ext cx="8229600" cy="868362"/>
              </a:xfrm>
            </p:spPr>
            <p:txBody>
              <a:bodyPr>
                <a:no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FF00"/>
                              </a:solidFill>
                              <a:latin typeface="Cambria Math" panose="02040503050406030204" pitchFamily="18" charset="0"/>
                            </a:rPr>
                          </m:ctrlPr>
                        </m:fPr>
                        <m:num>
                          <m:r>
                            <a:rPr lang="en-US" sz="4800" b="1" i="1" smtClean="0">
                              <a:solidFill>
                                <a:srgbClr val="FFFF00"/>
                              </a:solidFill>
                              <a:latin typeface="Cambria Math"/>
                            </a:rPr>
                            <m:t>𝟏</m:t>
                          </m:r>
                        </m:num>
                        <m:den>
                          <m:r>
                            <a:rPr lang="en-US" sz="4800" b="1" i="1" smtClean="0">
                              <a:solidFill>
                                <a:srgbClr val="FFFF00"/>
                              </a:solidFill>
                              <a:latin typeface="Cambria Math"/>
                            </a:rPr>
                            <m:t>𝟑</m:t>
                          </m:r>
                        </m:den>
                      </m:f>
                      <m:r>
                        <a:rPr lang="en-US" sz="4800" b="1" i="1" smtClean="0">
                          <a:solidFill>
                            <a:srgbClr val="FFFF00"/>
                          </a:solidFill>
                          <a:latin typeface="Cambria Math"/>
                          <a:ea typeface="Cambria Math"/>
                        </a:rPr>
                        <m:t>÷</m:t>
                      </m:r>
                      <m:f>
                        <m:fPr>
                          <m:ctrlPr>
                            <a:rPr lang="en-US" sz="4800" b="1" i="1" smtClean="0">
                              <a:solidFill>
                                <a:srgbClr val="FFFF00"/>
                              </a:solidFill>
                              <a:latin typeface="Cambria Math" panose="02040503050406030204" pitchFamily="18" charset="0"/>
                              <a:ea typeface="Cambria Math"/>
                            </a:rPr>
                          </m:ctrlPr>
                        </m:fPr>
                        <m:num>
                          <m:r>
                            <a:rPr lang="en-US" sz="4800" b="1" i="1" smtClean="0">
                              <a:solidFill>
                                <a:srgbClr val="FFFF00"/>
                              </a:solidFill>
                              <a:latin typeface="Cambria Math"/>
                              <a:ea typeface="Cambria Math"/>
                            </a:rPr>
                            <m:t>𝟏</m:t>
                          </m:r>
                        </m:num>
                        <m:den>
                          <m:r>
                            <a:rPr lang="en-US" sz="4800" b="1" i="1" smtClean="0">
                              <a:solidFill>
                                <a:srgbClr val="FFFF00"/>
                              </a:solidFill>
                              <a:latin typeface="Cambria Math"/>
                              <a:ea typeface="Cambria Math"/>
                            </a:rPr>
                            <m:t>𝟏𝟐</m:t>
                          </m:r>
                        </m:den>
                      </m:f>
                    </m:oMath>
                  </m:oMathPara>
                </a14:m>
                <a:endParaRPr lang="en-US" sz="4800" b="1" dirty="0">
                  <a:solidFill>
                    <a:srgbClr val="FFFF00"/>
                  </a:solidFill>
                </a:endParaRPr>
              </a:p>
            </p:txBody>
          </p:sp>
        </mc:Choice>
        <mc:Fallback xmlns="">
          <p:sp>
            <p:nvSpPr>
              <p:cNvPr id="5" name="Title 1"/>
              <p:cNvSpPr>
                <a:spLocks noGrp="1" noRot="1" noChangeAspect="1" noMove="1" noResize="1" noEditPoints="1" noAdjustHandles="1" noChangeArrowheads="1" noChangeShapeType="1" noTextEdit="1"/>
              </p:cNvSpPr>
              <p:nvPr>
                <p:ph type="title"/>
              </p:nvPr>
            </p:nvSpPr>
            <p:spPr>
              <a:xfrm>
                <a:off x="1181100" y="503238"/>
                <a:ext cx="8229600" cy="868362"/>
              </a:xfrm>
              <a:blipFill rotWithShape="1">
                <a:blip r:embed="rId7"/>
                <a:stretch>
                  <a:fillRect t="-1971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33400" y="3962400"/>
                <a:ext cx="2286000" cy="830997"/>
              </a:xfrm>
              <a:prstGeom prst="rect">
                <a:avLst/>
              </a:prstGeom>
              <a:noFill/>
            </p:spPr>
            <p:txBody>
              <a:bodyPr wrap="square" rtlCol="0">
                <a:spAutoFit/>
              </a:bodyPr>
              <a:lstStyle/>
              <a:p>
                <a:r>
                  <a:rPr lang="en-US" sz="4800" dirty="0" smtClean="0">
                    <a:solidFill>
                      <a:srgbClr val="00B0F0"/>
                    </a:solidFill>
                  </a:rPr>
                  <a:t>60 </a:t>
                </a:r>
                <a14:m>
                  <m:oMath xmlns:m="http://schemas.openxmlformats.org/officeDocument/2006/math">
                    <m:r>
                      <a:rPr lang="en-US" sz="4800" i="1" smtClean="0">
                        <a:solidFill>
                          <a:srgbClr val="00B0F0"/>
                        </a:solidFill>
                        <a:latin typeface="Cambria Math"/>
                        <a:ea typeface="Cambria Math"/>
                      </a:rPr>
                      <m:t>÷</m:t>
                    </m:r>
                  </m:oMath>
                </a14:m>
                <a:r>
                  <a:rPr lang="en-US" sz="4800" b="0" i="1" dirty="0" smtClean="0">
                    <a:solidFill>
                      <a:srgbClr val="00B0F0"/>
                    </a:solidFill>
                    <a:latin typeface="Cambria Math"/>
                    <a:ea typeface="Cambria Math"/>
                  </a:rPr>
                  <a:t> </a:t>
                </a:r>
                <a:r>
                  <a:rPr lang="en-US" sz="4800" b="0" dirty="0" smtClean="0">
                    <a:solidFill>
                      <a:srgbClr val="00B0F0"/>
                    </a:solidFill>
                    <a:latin typeface="Cambria Math"/>
                    <a:ea typeface="Cambria Math"/>
                  </a:rPr>
                  <a:t>3</a:t>
                </a:r>
              </a:p>
            </p:txBody>
          </p:sp>
        </mc:Choice>
        <mc:Fallback xmlns="">
          <p:sp>
            <p:nvSpPr>
              <p:cNvPr id="6" name="TextBox 5"/>
              <p:cNvSpPr txBox="1">
                <a:spLocks noRot="1" noChangeAspect="1" noMove="1" noResize="1" noEditPoints="1" noAdjustHandles="1" noChangeArrowheads="1" noChangeShapeType="1" noTextEdit="1"/>
              </p:cNvSpPr>
              <p:nvPr/>
            </p:nvSpPr>
            <p:spPr>
              <a:xfrm>
                <a:off x="533400" y="3962400"/>
                <a:ext cx="2286000" cy="830997"/>
              </a:xfrm>
              <a:prstGeom prst="rect">
                <a:avLst/>
              </a:prstGeom>
              <a:blipFill rotWithShape="1">
                <a:blip r:embed="rId8"/>
                <a:stretch>
                  <a:fillRect l="-12267" t="-19118"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53000" y="2674203"/>
                <a:ext cx="2381250" cy="830997"/>
              </a:xfrm>
              <a:prstGeom prst="rect">
                <a:avLst/>
              </a:prstGeom>
              <a:noFill/>
            </p:spPr>
            <p:txBody>
              <a:bodyPr wrap="square" rtlCol="0">
                <a:spAutoFit/>
              </a:bodyPr>
              <a:lstStyle/>
              <a:p>
                <a:r>
                  <a:rPr lang="en-US" sz="4800" dirty="0" smtClean="0">
                    <a:solidFill>
                      <a:srgbClr val="00B0F0"/>
                    </a:solidFill>
                  </a:rPr>
                  <a:t>60 </a:t>
                </a:r>
                <a14:m>
                  <m:oMath xmlns:m="http://schemas.openxmlformats.org/officeDocument/2006/math">
                    <m:r>
                      <a:rPr lang="en-US" sz="4800" i="1" smtClean="0">
                        <a:solidFill>
                          <a:srgbClr val="00B0F0"/>
                        </a:solidFill>
                        <a:latin typeface="Cambria Math"/>
                        <a:ea typeface="Cambria Math"/>
                      </a:rPr>
                      <m:t>÷</m:t>
                    </m:r>
                    <m:r>
                      <a:rPr lang="en-US" sz="4800" b="0" i="0" smtClean="0">
                        <a:solidFill>
                          <a:srgbClr val="00B0F0"/>
                        </a:solidFill>
                        <a:latin typeface="Cambria Math"/>
                        <a:ea typeface="Cambria Math"/>
                      </a:rPr>
                      <m:t>12</m:t>
                    </m:r>
                  </m:oMath>
                </a14:m>
                <a:endParaRPr lang="en-US" sz="4800" dirty="0">
                  <a:solidFill>
                    <a:srgbClr val="00B0F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53000" y="2674203"/>
                <a:ext cx="2381250" cy="830997"/>
              </a:xfrm>
              <a:prstGeom prst="rect">
                <a:avLst/>
              </a:prstGeom>
              <a:blipFill rotWithShape="1">
                <a:blip r:embed="rId9"/>
                <a:stretch>
                  <a:fillRect l="-11795"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86000" y="3962400"/>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rgbClr val="00B0F0"/>
                          </a:solidFill>
                          <a:latin typeface="Cambria Math"/>
                          <a:ea typeface="Cambria Math"/>
                        </a:rPr>
                        <m:t>=</m:t>
                      </m:r>
                      <m:r>
                        <a:rPr lang="en-US" sz="4800" b="0" i="1" smtClean="0">
                          <a:solidFill>
                            <a:srgbClr val="00B0F0"/>
                          </a:solidFill>
                          <a:latin typeface="Cambria Math"/>
                          <a:ea typeface="Cambria Math"/>
                        </a:rPr>
                        <m:t>20</m:t>
                      </m:r>
                    </m:oMath>
                  </m:oMathPara>
                </a14:m>
                <a:endParaRPr lang="en-US" sz="4800" dirty="0">
                  <a:solidFill>
                    <a:srgbClr val="00B0F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86000" y="3962400"/>
                <a:ext cx="1600200" cy="830997"/>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239000" y="2735759"/>
                <a:ext cx="112395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i="1" smtClean="0">
                          <a:solidFill>
                            <a:srgbClr val="00B0F0"/>
                          </a:solidFill>
                          <a:latin typeface="Cambria Math"/>
                          <a:ea typeface="Cambria Math"/>
                        </a:rPr>
                        <m:t>=</m:t>
                      </m:r>
                      <m:r>
                        <a:rPr lang="en-US" sz="4400" b="0" i="1" smtClean="0">
                          <a:solidFill>
                            <a:srgbClr val="00B0F0"/>
                          </a:solidFill>
                          <a:latin typeface="Cambria Math"/>
                          <a:ea typeface="Cambria Math"/>
                        </a:rPr>
                        <m:t>5</m:t>
                      </m:r>
                    </m:oMath>
                  </m:oMathPara>
                </a14:m>
                <a:endParaRPr lang="en-US" sz="4400" dirty="0">
                  <a:solidFill>
                    <a:srgbClr val="00B0F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239000" y="2735759"/>
                <a:ext cx="1123950" cy="769441"/>
              </a:xfrm>
              <a:prstGeom prst="rect">
                <a:avLst/>
              </a:prstGeom>
              <a:blipFill rotWithShape="1">
                <a:blip r:embed="rId11"/>
                <a:stretch>
                  <a:fillRect/>
                </a:stretch>
              </a:blipFill>
            </p:spPr>
            <p:txBody>
              <a:bodyPr/>
              <a:lstStyle/>
              <a:p>
                <a:r>
                  <a:rPr lang="en-US">
                    <a:noFill/>
                  </a:rPr>
                  <a:t> </a:t>
                </a:r>
              </a:p>
            </p:txBody>
          </p:sp>
        </mc:Fallback>
      </mc:AlternateContent>
      <p:cxnSp>
        <p:nvCxnSpPr>
          <p:cNvPr id="7" name="Straight Connector 6"/>
          <p:cNvCxnSpPr/>
          <p:nvPr/>
        </p:nvCxnSpPr>
        <p:spPr>
          <a:xfrm>
            <a:off x="1828800" y="1600200"/>
            <a:ext cx="0" cy="7349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1219200"/>
            <a:ext cx="685800" cy="381000"/>
          </a:xfrm>
          <a:prstGeom prst="line">
            <a:avLst/>
          </a:prstGeom>
          <a:ln w="76200">
            <a:solidFill>
              <a:srgbClr val="B909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143000" y="1219200"/>
            <a:ext cx="685800" cy="381000"/>
          </a:xfrm>
          <a:prstGeom prst="line">
            <a:avLst/>
          </a:prstGeom>
          <a:ln w="76200">
            <a:solidFill>
              <a:srgbClr val="B90933"/>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54355637"/>
      </p:ext>
    </p:extLst>
  </p:cSld>
  <p:clrMapOvr>
    <a:masterClrMapping/>
  </p:clrMapOvr>
  <mc:AlternateContent xmlns:mc="http://schemas.openxmlformats.org/markup-compatibility/2006" xmlns:p14="http://schemas.microsoft.com/office/powerpoint/2010/main">
    <mc:Choice Requires="p14">
      <p:transition spd="slow" p14:dur="2000" advTm="41261"/>
    </mc:Choice>
    <mc:Fallback xmlns="">
      <p:transition spd="slow" advTm="4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14"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pPr/>
                <a14:m>
                  <m:oMathPara xmlns:m="http://schemas.openxmlformats.org/officeDocument/2006/math">
                    <m:oMathParaPr>
                      <m:jc m:val="centerGroup"/>
                    </m:oMathParaPr>
                    <m:oMath xmlns:m="http://schemas.openxmlformats.org/officeDocument/2006/math">
                      <m:f>
                        <m:fPr>
                          <m:ctrlPr>
                            <a:rPr lang="en-US" b="1" i="1" smtClean="0">
                              <a:solidFill>
                                <a:srgbClr val="00B0F0"/>
                              </a:solidFill>
                              <a:latin typeface="Cambria Math" panose="02040503050406030204" pitchFamily="18" charset="0"/>
                            </a:rPr>
                          </m:ctrlPr>
                        </m:fPr>
                        <m:num>
                          <m:r>
                            <a:rPr lang="en-US" b="1" i="1" smtClean="0">
                              <a:solidFill>
                                <a:srgbClr val="00B0F0"/>
                              </a:solidFill>
                              <a:latin typeface="Cambria Math"/>
                            </a:rPr>
                            <m:t>𝟏</m:t>
                          </m:r>
                        </m:num>
                        <m:den>
                          <m:r>
                            <a:rPr lang="en-US" b="1" i="1" smtClean="0">
                              <a:solidFill>
                                <a:srgbClr val="00B0F0"/>
                              </a:solidFill>
                              <a:latin typeface="Cambria Math"/>
                            </a:rPr>
                            <m:t>𝟑</m:t>
                          </m:r>
                        </m:den>
                      </m:f>
                      <m:r>
                        <a:rPr lang="en-US" b="1" i="1" smtClean="0">
                          <a:solidFill>
                            <a:srgbClr val="00B0F0"/>
                          </a:solidFill>
                          <a:latin typeface="Cambria Math"/>
                          <a:ea typeface="Cambria Math"/>
                        </a:rPr>
                        <m:t>÷</m:t>
                      </m:r>
                      <m:f>
                        <m:fPr>
                          <m:ctrlPr>
                            <a:rPr lang="en-US" b="1" i="1" smtClean="0">
                              <a:solidFill>
                                <a:srgbClr val="00B0F0"/>
                              </a:solidFill>
                              <a:latin typeface="Cambria Math" panose="02040503050406030204" pitchFamily="18" charset="0"/>
                              <a:ea typeface="Cambria Math"/>
                            </a:rPr>
                          </m:ctrlPr>
                        </m:fPr>
                        <m:num>
                          <m:r>
                            <a:rPr lang="en-US" b="1" i="1" smtClean="0">
                              <a:solidFill>
                                <a:srgbClr val="00B0F0"/>
                              </a:solidFill>
                              <a:latin typeface="Cambria Math"/>
                              <a:ea typeface="Cambria Math"/>
                            </a:rPr>
                            <m:t>𝟏</m:t>
                          </m:r>
                        </m:num>
                        <m:den>
                          <m:r>
                            <a:rPr lang="en-US" b="1" i="1" smtClean="0">
                              <a:solidFill>
                                <a:srgbClr val="00B0F0"/>
                              </a:solidFill>
                              <a:latin typeface="Cambria Math"/>
                              <a:ea typeface="Cambria Math"/>
                            </a:rPr>
                            <m:t>𝟏𝟐</m:t>
                          </m:r>
                        </m:den>
                      </m:f>
                    </m:oMath>
                  </m:oMathPara>
                </a14:m>
                <a:endParaRPr lang="en-US" b="1" dirty="0">
                  <a:solidFill>
                    <a:srgbClr val="00B0F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6"/>
                <a:stretch>
                  <a:fillRect/>
                </a:stretch>
              </a:blipFill>
            </p:spPr>
            <p:txBody>
              <a:bodyPr/>
              <a:lstStyle/>
              <a:p>
                <a:r>
                  <a:rPr lang="en-US">
                    <a:noFill/>
                  </a:rPr>
                  <a:t> </a:t>
                </a:r>
              </a:p>
            </p:txBody>
          </p:sp>
        </mc:Fallback>
      </mc:AlternateContent>
      <p:pic>
        <p:nvPicPr>
          <p:cNvPr id="4" name="Content Placeholder 3" descr="http://www.ikea.com/us/en/images/products/bravur-wall-clock__29234_PE116289_S4.jpg"/>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362200" y="1714500"/>
            <a:ext cx="4419600" cy="4343400"/>
          </a:xfrm>
          <a:prstGeom prst="rect">
            <a:avLst/>
          </a:prstGeom>
          <a:noFill/>
          <a:ln>
            <a:noFill/>
          </a:ln>
        </p:spPr>
      </p:pic>
      <p:cxnSp>
        <p:nvCxnSpPr>
          <p:cNvPr id="5" name="Straight Connector 4"/>
          <p:cNvCxnSpPr/>
          <p:nvPr/>
        </p:nvCxnSpPr>
        <p:spPr>
          <a:xfrm>
            <a:off x="4572000" y="2590800"/>
            <a:ext cx="0" cy="1295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3886200"/>
            <a:ext cx="9906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Bent Arrow 16"/>
          <p:cNvSpPr/>
          <p:nvPr/>
        </p:nvSpPr>
        <p:spPr>
          <a:xfrm rot="2562563">
            <a:off x="4656673" y="2324100"/>
            <a:ext cx="685800" cy="5334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Bent Arrow 17"/>
          <p:cNvSpPr/>
          <p:nvPr/>
        </p:nvSpPr>
        <p:spPr>
          <a:xfrm rot="4331337">
            <a:off x="5241060" y="2693894"/>
            <a:ext cx="697043" cy="441512"/>
          </a:xfrm>
          <a:prstGeom prst="bentArrow">
            <a:avLst>
              <a:gd name="adj1" fmla="val 25000"/>
              <a:gd name="adj2" fmla="val 34289"/>
              <a:gd name="adj3" fmla="val 25000"/>
              <a:gd name="adj4" fmla="val 555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rot="6858273">
            <a:off x="5530989" y="3357303"/>
            <a:ext cx="640707" cy="410093"/>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9173627">
            <a:off x="5407880" y="4006363"/>
            <a:ext cx="653203" cy="521671"/>
          </a:xfrm>
          <a:prstGeom prst="bentArrow">
            <a:avLst>
              <a:gd name="adj1" fmla="val 25000"/>
              <a:gd name="adj2" fmla="val 25000"/>
              <a:gd name="adj3" fmla="val 25000"/>
              <a:gd name="adj4" fmla="val 478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7281171"/>
      </p:ext>
    </p:extLst>
  </p:cSld>
  <p:clrMapOvr>
    <a:masterClrMapping/>
  </p:clrMapOvr>
  <mc:AlternateContent xmlns:mc="http://schemas.openxmlformats.org/markup-compatibility/2006" xmlns:p14="http://schemas.microsoft.com/office/powerpoint/2010/main">
    <mc:Choice Requires="p14">
      <p:transition spd="slow" p14:dur="2000" advTm="31398"/>
    </mc:Choice>
    <mc:Fallback xmlns="">
      <p:transition spd="slow" advTm="3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290">
                                          <p:stCondLst>
                                            <p:cond delay="0"/>
                                          </p:stCondLst>
                                        </p:cTn>
                                        <p:tgtEl>
                                          <p:spTgt spid="17"/>
                                        </p:tgtEl>
                                      </p:cBhvr>
                                    </p:animEffect>
                                    <p:anim calcmode="lin" valueType="num">
                                      <p:cBhvr>
                                        <p:cTn id="22"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7" dur="13">
                                          <p:stCondLst>
                                            <p:cond delay="325"/>
                                          </p:stCondLst>
                                        </p:cTn>
                                        <p:tgtEl>
                                          <p:spTgt spid="17"/>
                                        </p:tgtEl>
                                      </p:cBhvr>
                                      <p:to x="100000" y="60000"/>
                                    </p:animScale>
                                    <p:animScale>
                                      <p:cBhvr>
                                        <p:cTn id="28" dur="83" decel="50000">
                                          <p:stCondLst>
                                            <p:cond delay="338"/>
                                          </p:stCondLst>
                                        </p:cTn>
                                        <p:tgtEl>
                                          <p:spTgt spid="17"/>
                                        </p:tgtEl>
                                      </p:cBhvr>
                                      <p:to x="100000" y="100000"/>
                                    </p:animScale>
                                    <p:animScale>
                                      <p:cBhvr>
                                        <p:cTn id="29" dur="13">
                                          <p:stCondLst>
                                            <p:cond delay="656"/>
                                          </p:stCondLst>
                                        </p:cTn>
                                        <p:tgtEl>
                                          <p:spTgt spid="17"/>
                                        </p:tgtEl>
                                      </p:cBhvr>
                                      <p:to x="100000" y="80000"/>
                                    </p:animScale>
                                    <p:animScale>
                                      <p:cBhvr>
                                        <p:cTn id="30" dur="83" decel="50000">
                                          <p:stCondLst>
                                            <p:cond delay="669"/>
                                          </p:stCondLst>
                                        </p:cTn>
                                        <p:tgtEl>
                                          <p:spTgt spid="17"/>
                                        </p:tgtEl>
                                      </p:cBhvr>
                                      <p:to x="100000" y="100000"/>
                                    </p:animScale>
                                    <p:animScale>
                                      <p:cBhvr>
                                        <p:cTn id="31" dur="13">
                                          <p:stCondLst>
                                            <p:cond delay="821"/>
                                          </p:stCondLst>
                                        </p:cTn>
                                        <p:tgtEl>
                                          <p:spTgt spid="17"/>
                                        </p:tgtEl>
                                      </p:cBhvr>
                                      <p:to x="100000" y="90000"/>
                                    </p:animScale>
                                    <p:animScale>
                                      <p:cBhvr>
                                        <p:cTn id="32" dur="83" decel="50000">
                                          <p:stCondLst>
                                            <p:cond delay="834"/>
                                          </p:stCondLst>
                                        </p:cTn>
                                        <p:tgtEl>
                                          <p:spTgt spid="17"/>
                                        </p:tgtEl>
                                      </p:cBhvr>
                                      <p:to x="100000" y="100000"/>
                                    </p:animScale>
                                    <p:animScale>
                                      <p:cBhvr>
                                        <p:cTn id="33" dur="13">
                                          <p:stCondLst>
                                            <p:cond delay="904"/>
                                          </p:stCondLst>
                                        </p:cTn>
                                        <p:tgtEl>
                                          <p:spTgt spid="17"/>
                                        </p:tgtEl>
                                      </p:cBhvr>
                                      <p:to x="100000" y="95000"/>
                                    </p:animScale>
                                    <p:animScale>
                                      <p:cBhvr>
                                        <p:cTn id="34" dur="83" decel="50000">
                                          <p:stCondLst>
                                            <p:cond delay="917"/>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10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290">
                                          <p:stCondLst>
                                            <p:cond delay="0"/>
                                          </p:stCondLst>
                                        </p:cTn>
                                        <p:tgtEl>
                                          <p:spTgt spid="20"/>
                                        </p:tgtEl>
                                      </p:cBhvr>
                                    </p:animEffect>
                                    <p:anim calcmode="lin" valueType="num">
                                      <p:cBhvr>
                                        <p:cTn id="58"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63" dur="13">
                                          <p:stCondLst>
                                            <p:cond delay="325"/>
                                          </p:stCondLst>
                                        </p:cTn>
                                        <p:tgtEl>
                                          <p:spTgt spid="20"/>
                                        </p:tgtEl>
                                      </p:cBhvr>
                                      <p:to x="100000" y="60000"/>
                                    </p:animScale>
                                    <p:animScale>
                                      <p:cBhvr>
                                        <p:cTn id="64" dur="83" decel="50000">
                                          <p:stCondLst>
                                            <p:cond delay="338"/>
                                          </p:stCondLst>
                                        </p:cTn>
                                        <p:tgtEl>
                                          <p:spTgt spid="20"/>
                                        </p:tgtEl>
                                      </p:cBhvr>
                                      <p:to x="100000" y="100000"/>
                                    </p:animScale>
                                    <p:animScale>
                                      <p:cBhvr>
                                        <p:cTn id="65" dur="13">
                                          <p:stCondLst>
                                            <p:cond delay="656"/>
                                          </p:stCondLst>
                                        </p:cTn>
                                        <p:tgtEl>
                                          <p:spTgt spid="20"/>
                                        </p:tgtEl>
                                      </p:cBhvr>
                                      <p:to x="100000" y="80000"/>
                                    </p:animScale>
                                    <p:animScale>
                                      <p:cBhvr>
                                        <p:cTn id="66" dur="83" decel="50000">
                                          <p:stCondLst>
                                            <p:cond delay="669"/>
                                          </p:stCondLst>
                                        </p:cTn>
                                        <p:tgtEl>
                                          <p:spTgt spid="20"/>
                                        </p:tgtEl>
                                      </p:cBhvr>
                                      <p:to x="100000" y="100000"/>
                                    </p:animScale>
                                    <p:animScale>
                                      <p:cBhvr>
                                        <p:cTn id="67" dur="13">
                                          <p:stCondLst>
                                            <p:cond delay="821"/>
                                          </p:stCondLst>
                                        </p:cTn>
                                        <p:tgtEl>
                                          <p:spTgt spid="20"/>
                                        </p:tgtEl>
                                      </p:cBhvr>
                                      <p:to x="100000" y="90000"/>
                                    </p:animScale>
                                    <p:animScale>
                                      <p:cBhvr>
                                        <p:cTn id="68" dur="83" decel="50000">
                                          <p:stCondLst>
                                            <p:cond delay="834"/>
                                          </p:stCondLst>
                                        </p:cTn>
                                        <p:tgtEl>
                                          <p:spTgt spid="20"/>
                                        </p:tgtEl>
                                      </p:cBhvr>
                                      <p:to x="100000" y="100000"/>
                                    </p:animScale>
                                    <p:animScale>
                                      <p:cBhvr>
                                        <p:cTn id="69" dur="13">
                                          <p:stCondLst>
                                            <p:cond delay="904"/>
                                          </p:stCondLst>
                                        </p:cTn>
                                        <p:tgtEl>
                                          <p:spTgt spid="20"/>
                                        </p:tgtEl>
                                      </p:cBhvr>
                                      <p:to x="100000" y="95000"/>
                                    </p:animScale>
                                    <p:animScale>
                                      <p:cBhvr>
                                        <p:cTn id="70" dur="83" decel="50000">
                                          <p:stCondLst>
                                            <p:cond delay="917"/>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290">
                                          <p:stCondLst>
                                            <p:cond delay="0"/>
                                          </p:stCondLst>
                                        </p:cTn>
                                        <p:tgtEl>
                                          <p:spTgt spid="22"/>
                                        </p:tgtEl>
                                      </p:cBhvr>
                                    </p:animEffect>
                                    <p:anim calcmode="lin" valueType="num">
                                      <p:cBhvr>
                                        <p:cTn id="76"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81" dur="13">
                                          <p:stCondLst>
                                            <p:cond delay="325"/>
                                          </p:stCondLst>
                                        </p:cTn>
                                        <p:tgtEl>
                                          <p:spTgt spid="22"/>
                                        </p:tgtEl>
                                      </p:cBhvr>
                                      <p:to x="100000" y="60000"/>
                                    </p:animScale>
                                    <p:animScale>
                                      <p:cBhvr>
                                        <p:cTn id="82" dur="83" decel="50000">
                                          <p:stCondLst>
                                            <p:cond delay="338"/>
                                          </p:stCondLst>
                                        </p:cTn>
                                        <p:tgtEl>
                                          <p:spTgt spid="22"/>
                                        </p:tgtEl>
                                      </p:cBhvr>
                                      <p:to x="100000" y="100000"/>
                                    </p:animScale>
                                    <p:animScale>
                                      <p:cBhvr>
                                        <p:cTn id="83" dur="13">
                                          <p:stCondLst>
                                            <p:cond delay="656"/>
                                          </p:stCondLst>
                                        </p:cTn>
                                        <p:tgtEl>
                                          <p:spTgt spid="22"/>
                                        </p:tgtEl>
                                      </p:cBhvr>
                                      <p:to x="100000" y="80000"/>
                                    </p:animScale>
                                    <p:animScale>
                                      <p:cBhvr>
                                        <p:cTn id="84" dur="83" decel="50000">
                                          <p:stCondLst>
                                            <p:cond delay="669"/>
                                          </p:stCondLst>
                                        </p:cTn>
                                        <p:tgtEl>
                                          <p:spTgt spid="22"/>
                                        </p:tgtEl>
                                      </p:cBhvr>
                                      <p:to x="100000" y="100000"/>
                                    </p:animScale>
                                    <p:animScale>
                                      <p:cBhvr>
                                        <p:cTn id="85" dur="13">
                                          <p:stCondLst>
                                            <p:cond delay="821"/>
                                          </p:stCondLst>
                                        </p:cTn>
                                        <p:tgtEl>
                                          <p:spTgt spid="22"/>
                                        </p:tgtEl>
                                      </p:cBhvr>
                                      <p:to x="100000" y="90000"/>
                                    </p:animScale>
                                    <p:animScale>
                                      <p:cBhvr>
                                        <p:cTn id="86" dur="83" decel="50000">
                                          <p:stCondLst>
                                            <p:cond delay="834"/>
                                          </p:stCondLst>
                                        </p:cTn>
                                        <p:tgtEl>
                                          <p:spTgt spid="22"/>
                                        </p:tgtEl>
                                      </p:cBhvr>
                                      <p:to x="100000" y="100000"/>
                                    </p:animScale>
                                    <p:animScale>
                                      <p:cBhvr>
                                        <p:cTn id="87" dur="13">
                                          <p:stCondLst>
                                            <p:cond delay="904"/>
                                          </p:stCondLst>
                                        </p:cTn>
                                        <p:tgtEl>
                                          <p:spTgt spid="22"/>
                                        </p:tgtEl>
                                      </p:cBhvr>
                                      <p:to x="100000" y="95000"/>
                                    </p:animScale>
                                    <p:animScale>
                                      <p:cBhvr>
                                        <p:cTn id="88" dur="83" decel="50000">
                                          <p:stCondLst>
                                            <p:cond delay="917"/>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9"/>
                </p:tgtEl>
              </p:cMediaNode>
            </p:audio>
          </p:childTnLst>
        </p:cTn>
      </p:par>
    </p:tnLst>
    <p:bldLst>
      <p:bldP spid="17" grpId="0" animBg="1"/>
      <p:bldP spid="18" grpId="0" animBg="1"/>
      <p:bldP spid="2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895157"/>
                <a:ext cx="8229600" cy="4525963"/>
              </a:xfrm>
            </p:spPr>
            <p:txBody>
              <a:bodyPr>
                <a:normAutofit/>
              </a:bodyPr>
              <a:lstStyle/>
              <a:p>
                <a:pPr marL="0" indent="0" algn="ctr">
                  <a:buNone/>
                </a:pPr>
                <a14:m>
                  <m:oMath xmlns:m="http://schemas.openxmlformats.org/officeDocument/2006/math">
                    <m:f>
                      <m:fPr>
                        <m:ctrlPr>
                          <a:rPr lang="en-US" sz="6000" i="1" smtClean="0">
                            <a:solidFill>
                              <a:srgbClr val="00B050"/>
                            </a:solidFill>
                            <a:latin typeface="Cambria Math" panose="02040503050406030204" pitchFamily="18" charset="0"/>
                          </a:rPr>
                        </m:ctrlPr>
                      </m:fPr>
                      <m:num>
                        <m:r>
                          <a:rPr lang="en-US" sz="6000" b="0" i="1" smtClean="0">
                            <a:solidFill>
                              <a:srgbClr val="00B050"/>
                            </a:solidFill>
                            <a:latin typeface="Cambria Math"/>
                          </a:rPr>
                          <m:t>20 </m:t>
                        </m:r>
                        <m:r>
                          <a:rPr lang="en-US" sz="6000" b="0" i="1" smtClean="0">
                            <a:solidFill>
                              <a:srgbClr val="00B050"/>
                            </a:solidFill>
                            <a:latin typeface="Cambria Math"/>
                          </a:rPr>
                          <m:t>𝑚𝑖𝑛𝑢𝑡𝑒𝑠</m:t>
                        </m:r>
                      </m:num>
                      <m:den>
                        <m:r>
                          <a:rPr lang="en-US" sz="6000" b="0" i="1" smtClean="0">
                            <a:solidFill>
                              <a:srgbClr val="00B050"/>
                            </a:solidFill>
                            <a:latin typeface="Cambria Math"/>
                          </a:rPr>
                          <m:t>5 </m:t>
                        </m:r>
                        <m:r>
                          <a:rPr lang="en-US" sz="6000" b="0" i="1" smtClean="0">
                            <a:solidFill>
                              <a:srgbClr val="00B050"/>
                            </a:solidFill>
                            <a:latin typeface="Cambria Math" panose="02040503050406030204" pitchFamily="18" charset="0"/>
                          </a:rPr>
                          <m:t> </m:t>
                        </m:r>
                        <m:r>
                          <a:rPr lang="en-US" sz="6000" b="0" i="1" smtClean="0">
                            <a:solidFill>
                              <a:srgbClr val="00B050"/>
                            </a:solidFill>
                            <a:latin typeface="Cambria Math" panose="02040503050406030204" pitchFamily="18" charset="0"/>
                          </a:rPr>
                          <m:t>𝑚𝑖𝑛𝑢𝑡𝑒𝑠</m:t>
                        </m:r>
                      </m:den>
                    </m:f>
                  </m:oMath>
                </a14:m>
                <a:r>
                  <a:rPr lang="en-US" sz="8800" dirty="0" smtClean="0">
                    <a:solidFill>
                      <a:srgbClr val="0070C0"/>
                    </a:solidFill>
                  </a:rPr>
                  <a:t> </a:t>
                </a:r>
                <a14:m>
                  <m:oMath xmlns:m="http://schemas.openxmlformats.org/officeDocument/2006/math">
                    <m:r>
                      <a:rPr lang="en-US" sz="6000" i="1" dirty="0" smtClean="0">
                        <a:solidFill>
                          <a:srgbClr val="FFC000"/>
                        </a:solidFill>
                        <a:latin typeface="Cambria Math"/>
                        <a:ea typeface="Cambria Math"/>
                      </a:rPr>
                      <m:t>=</m:t>
                    </m:r>
                    <m:r>
                      <a:rPr lang="en-US" sz="6000" b="0" i="1" dirty="0" smtClean="0">
                        <a:solidFill>
                          <a:srgbClr val="FFC000"/>
                        </a:solidFill>
                        <a:latin typeface="Cambria Math"/>
                        <a:ea typeface="Cambria Math"/>
                      </a:rPr>
                      <m:t>4</m:t>
                    </m:r>
                  </m:oMath>
                </a14:m>
                <a:endParaRPr lang="en-US" sz="6000" dirty="0">
                  <a:solidFill>
                    <a:srgbClr val="FFC000"/>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895157"/>
                <a:ext cx="8229600" cy="4525963"/>
              </a:xfrm>
              <a:blipFill rotWithShape="0">
                <a:blip r:embed="rId5"/>
                <a:stretch>
                  <a:fillRect/>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9257531"/>
      </p:ext>
    </p:extLst>
  </p:cSld>
  <p:clrMapOvr>
    <a:masterClrMapping/>
  </p:clrMapOvr>
  <mc:AlternateContent xmlns:mc="http://schemas.openxmlformats.org/markup-compatibility/2006" xmlns:p14="http://schemas.microsoft.com/office/powerpoint/2010/main">
    <mc:Choice Requires="p14">
      <p:transition spd="slow" p14:dur="2000" advTm="11416"/>
    </mc:Choice>
    <mc:Fallback xmlns="">
      <p:transition spd="slow" advTm="1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8.2|0.7|0.7|0.6"/>
</p:tagLst>
</file>

<file path=ppt/tags/tag2.xml><?xml version="1.0" encoding="utf-8"?>
<p:tagLst xmlns:a="http://schemas.openxmlformats.org/drawingml/2006/main" xmlns:r="http://schemas.openxmlformats.org/officeDocument/2006/relationships" xmlns:p="http://schemas.openxmlformats.org/presentationml/2006/main">
  <p:tag name="TIMING" val="|12.9|9.7|0.9"/>
</p:tagLst>
</file>

<file path=ppt/tags/tag3.xml><?xml version="1.0" encoding="utf-8"?>
<p:tagLst xmlns:a="http://schemas.openxmlformats.org/drawingml/2006/main" xmlns:r="http://schemas.openxmlformats.org/officeDocument/2006/relationships" xmlns:p="http://schemas.openxmlformats.org/presentationml/2006/main">
  <p:tag name="TIMING" val="|20.8|3.8|12.6|6.1|0.9|0.8|2.3|15.1|0.8"/>
</p:tagLst>
</file>

<file path=ppt/tags/tag4.xml><?xml version="1.0" encoding="utf-8"?>
<p:tagLst xmlns:a="http://schemas.openxmlformats.org/drawingml/2006/main" xmlns:r="http://schemas.openxmlformats.org/officeDocument/2006/relationships" xmlns:p="http://schemas.openxmlformats.org/presentationml/2006/main">
  <p:tag name="TIMING" val="|0.8|4.3|7.1|3.8|4.7|1|1.3|6|5"/>
</p:tagLst>
</file>

<file path=ppt/tags/tag5.xml><?xml version="1.0" encoding="utf-8"?>
<p:tagLst xmlns:a="http://schemas.openxmlformats.org/drawingml/2006/main" xmlns:r="http://schemas.openxmlformats.org/officeDocument/2006/relationships" xmlns:p="http://schemas.openxmlformats.org/presentationml/2006/main">
  <p:tag name="TIMING" val="|10.4|0.8|4.2|2.3|1.6|1.4|7.4"/>
</p:tagLst>
</file>

<file path=ppt/tags/tag6.xml><?xml version="1.0" encoding="utf-8"?>
<p:tagLst xmlns:a="http://schemas.openxmlformats.org/drawingml/2006/main" xmlns:r="http://schemas.openxmlformats.org/officeDocument/2006/relationships" xmlns:p="http://schemas.openxmlformats.org/presentationml/2006/main">
  <p:tag name="TIMING" val="|17.9|8.5|5.4|3.3|4"/>
</p:tagLst>
</file>

<file path=ppt/tags/tag7.xml><?xml version="1.0" encoding="utf-8"?>
<p:tagLst xmlns:a="http://schemas.openxmlformats.org/drawingml/2006/main" xmlns:r="http://schemas.openxmlformats.org/officeDocument/2006/relationships" xmlns:p="http://schemas.openxmlformats.org/presentationml/2006/main">
  <p:tag name="TIMING" val="|30.9|1.7"/>
</p:tagLst>
</file>

<file path=ppt/tags/tag8.xml><?xml version="1.0" encoding="utf-8"?>
<p:tagLst xmlns:a="http://schemas.openxmlformats.org/drawingml/2006/main" xmlns:r="http://schemas.openxmlformats.org/officeDocument/2006/relationships" xmlns:p="http://schemas.openxmlformats.org/presentationml/2006/main">
  <p:tag name="TIMING" val="|9.7|0.8|0.9|1.3|16.7|0.8|0.8|0.7|0.8|0.8|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TotalTime>
  <Words>905</Words>
  <Application>Microsoft Office PowerPoint</Application>
  <PresentationFormat>On-screen Show (4:3)</PresentationFormat>
  <Paragraphs>80</Paragraphs>
  <Slides>15</Slides>
  <Notes>14</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Cambria Math</vt:lpstr>
      <vt:lpstr>Office Theme</vt:lpstr>
      <vt:lpstr>Division of a Fraction by a Fraction</vt:lpstr>
      <vt:lpstr>PowerPoint Presentation</vt:lpstr>
      <vt:lpstr>PowerPoint Presentation</vt:lpstr>
      <vt:lpstr>PowerPoint Presentation</vt:lpstr>
      <vt:lpstr>PowerPoint Presentation</vt:lpstr>
      <vt:lpstr>1/3÷1/12               How many 1/12 can be made from 1/3? </vt:lpstr>
      <vt:lpstr>1/3÷1/12</vt:lpstr>
      <vt:lpstr>1/3÷1/12</vt:lpstr>
      <vt:lpstr>PowerPoint Presentation</vt:lpstr>
      <vt:lpstr>PowerPoint Presentation</vt:lpstr>
      <vt:lpstr>The Problem</vt:lpstr>
      <vt:lpstr>3/4  ÷  1/4</vt:lpstr>
      <vt:lpstr>The Problem</vt:lpstr>
      <vt:lpstr>3/4÷  1/8</vt:lpstr>
      <vt:lpstr>3/4÷  1/8 </vt:lpstr>
    </vt:vector>
  </TitlesOfParts>
  <Company>Columbus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Division of a Fraction by a Fraction</dc:title>
  <dc:creator>csu</dc:creator>
  <cp:lastModifiedBy>Nancy Mims</cp:lastModifiedBy>
  <cp:revision>111</cp:revision>
  <cp:lastPrinted>2012-09-22T14:54:35Z</cp:lastPrinted>
  <dcterms:created xsi:type="dcterms:W3CDTF">2012-08-30T17:55:27Z</dcterms:created>
  <dcterms:modified xsi:type="dcterms:W3CDTF">2017-04-17T18:47:11Z</dcterms:modified>
</cp:coreProperties>
</file>