
<file path=[Content_Types].xml><?xml version="1.0" encoding="utf-8"?>
<Types xmlns="http://schemas.openxmlformats.org/package/2006/content-types">
  <Default Extension="png" ContentType="image/png"/>
  <Default Extension="m4a" ContentType="audio/mp4"/>
  <Default Extension="jpeg" ContentType="image/jpeg"/>
  <Default Extension="wmf" ContentType="image/x-w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73" r:id="rId2"/>
    <p:sldId id="258" r:id="rId3"/>
    <p:sldId id="259" r:id="rId4"/>
    <p:sldId id="260" r:id="rId5"/>
    <p:sldId id="257" r:id="rId6"/>
    <p:sldId id="261" r:id="rId7"/>
    <p:sldId id="262" r:id="rId8"/>
    <p:sldId id="263" r:id="rId9"/>
    <p:sldId id="264" r:id="rId10"/>
    <p:sldId id="265" r:id="rId11"/>
    <p:sldId id="266" r:id="rId12"/>
    <p:sldId id="268" r:id="rId13"/>
    <p:sldId id="267" r:id="rId14"/>
    <p:sldId id="269" r:id="rId15"/>
    <p:sldId id="270"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98" autoAdjust="0"/>
  </p:normalViewPr>
  <p:slideViewPr>
    <p:cSldViewPr>
      <p:cViewPr varScale="1">
        <p:scale>
          <a:sx n="53" d="100"/>
          <a:sy n="53" d="100"/>
        </p:scale>
        <p:origin x="1812"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50918A-859B-4FD0-819D-E10BE2287A74}" type="datetimeFigureOut">
              <a:rPr lang="en-US" smtClean="0"/>
              <a:t>4/18/2017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8EAC31C-30E8-4FCC-897A-E94B7710AE16}" type="slidenum">
              <a:rPr lang="en-US" smtClean="0"/>
              <a:t>‹#›</a:t>
            </a:fld>
            <a:endParaRPr lang="en-US"/>
          </a:p>
        </p:txBody>
      </p:sp>
    </p:spTree>
    <p:extLst>
      <p:ext uri="{BB962C8B-B14F-4D97-AF65-F5344CB8AC3E}">
        <p14:creationId xmlns:p14="http://schemas.microsoft.com/office/powerpoint/2010/main" val="1685365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Americans like to eat out at restaurants. Some restaurants are self serve…no one waits on your table.  These are like fast-food</a:t>
            </a:r>
            <a:r>
              <a:rPr lang="en-US" baseline="0" dirty="0" smtClean="0"/>
              <a:t> restaurants.</a:t>
            </a:r>
            <a:r>
              <a:rPr lang="en-US" dirty="0" smtClean="0"/>
              <a:t>  But,</a:t>
            </a:r>
            <a:r>
              <a:rPr lang="en-US" baseline="0" dirty="0" smtClean="0"/>
              <a:t> some restaurants, like this one, employ servers who bring your food and drinks to the table.  </a:t>
            </a:r>
            <a:endParaRPr lang="en-US" dirty="0" smtClean="0"/>
          </a:p>
          <a:p>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2</a:t>
            </a:fld>
            <a:endParaRPr lang="en-US"/>
          </a:p>
        </p:txBody>
      </p:sp>
    </p:spTree>
    <p:extLst>
      <p:ext uri="{BB962C8B-B14F-4D97-AF65-F5344CB8AC3E}">
        <p14:creationId xmlns:p14="http://schemas.microsoft.com/office/powerpoint/2010/main" val="329735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however, Jasmine thought her server did a</a:t>
            </a:r>
            <a:r>
              <a:rPr lang="en-US" baseline="0" dirty="0" smtClean="0"/>
              <a:t> really good </a:t>
            </a:r>
            <a:r>
              <a:rPr lang="en-US" dirty="0" smtClean="0"/>
              <a:t>job and decides</a:t>
            </a:r>
            <a:r>
              <a:rPr lang="en-US" baseline="0" dirty="0" smtClean="0"/>
              <a:t> that she wants to pay a tip equal to 15% of the cost of her bill.  A 15% tip is equal to 10% (click) of the bill plus an additional 5% (click) of the bill.  Recall that 10% of the bill was equal to $1.00.  Since 5% is half of 10%, why don’t we half 10% of the bill, or $1.00, to determine 5% of the bill.  Half of $1.00 is 50 cents.  The total amount of our gratuity (click) is $1.50.</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11</a:t>
            </a:fld>
            <a:endParaRPr lang="en-US"/>
          </a:p>
        </p:txBody>
      </p:sp>
    </p:spTree>
    <p:extLst>
      <p:ext uri="{BB962C8B-B14F-4D97-AF65-F5344CB8AC3E}">
        <p14:creationId xmlns:p14="http://schemas.microsoft.com/office/powerpoint/2010/main" val="3893077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we can add the gratuity (click) of $1.50 to the cost of her meal to get a total (click) of $11.74. </a:t>
            </a:r>
            <a:endParaRPr lang="en-US" dirty="0" smtClean="0"/>
          </a:p>
          <a:p>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12</a:t>
            </a:fld>
            <a:endParaRPr lang="en-US"/>
          </a:p>
        </p:txBody>
      </p:sp>
    </p:spTree>
    <p:extLst>
      <p:ext uri="{BB962C8B-B14F-4D97-AF65-F5344CB8AC3E}">
        <p14:creationId xmlns:p14="http://schemas.microsoft.com/office/powerpoint/2010/main" val="3132652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Jasmine</a:t>
            </a:r>
            <a:r>
              <a:rPr lang="en-US" baseline="0" dirty="0" smtClean="0"/>
              <a:t> thought her server gave excellent, above-the-call-of-duty service, she might decide to pay a gratuity equal to 20% of her bill.  Since we already know the value of 10% (click) of her bill, or $1.00, what can we do to determine a tip of 20%?  We can just double (click) the 10%, right?  That is just $1.00 (click) multiplied by 2!</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13</a:t>
            </a:fld>
            <a:endParaRPr lang="en-US"/>
          </a:p>
        </p:txBody>
      </p:sp>
    </p:spTree>
    <p:extLst>
      <p:ext uri="{BB962C8B-B14F-4D97-AF65-F5344CB8AC3E}">
        <p14:creationId xmlns:p14="http://schemas.microsoft.com/office/powerpoint/2010/main" val="721278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add our tip of $2.00 (click) to our bill for a total of $12.24 (click).</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14</a:t>
            </a:fld>
            <a:endParaRPr lang="en-US"/>
          </a:p>
        </p:txBody>
      </p:sp>
    </p:spTree>
    <p:extLst>
      <p:ext uri="{BB962C8B-B14F-4D97-AF65-F5344CB8AC3E}">
        <p14:creationId xmlns:p14="http://schemas.microsoft.com/office/powerpoint/2010/main" val="817382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people have tipping guides in</a:t>
            </a:r>
            <a:r>
              <a:rPr lang="en-US" baseline="0" dirty="0" smtClean="0"/>
              <a:t> their wallets.  They are the size of a credit card and help a diner determine his gratuity cost based on the cost of the meal.  </a:t>
            </a:r>
            <a:r>
              <a:rPr lang="en-US" dirty="0" smtClean="0"/>
              <a:t>The next time someone at your</a:t>
            </a:r>
            <a:r>
              <a:rPr lang="en-US" baseline="0" dirty="0" smtClean="0"/>
              <a:t> table calculates his tip using a tipping guide like this one, you will know the math </a:t>
            </a:r>
            <a:r>
              <a:rPr lang="en-US" i="1" baseline="0" dirty="0" smtClean="0"/>
              <a:t>behind</a:t>
            </a:r>
            <a:r>
              <a:rPr lang="en-US" baseline="0" dirty="0" smtClean="0"/>
              <a:t> the numbers!</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15</a:t>
            </a:fld>
            <a:endParaRPr lang="en-US"/>
          </a:p>
        </p:txBody>
      </p:sp>
    </p:spTree>
    <p:extLst>
      <p:ext uri="{BB962C8B-B14F-4D97-AF65-F5344CB8AC3E}">
        <p14:creationId xmlns:p14="http://schemas.microsoft.com/office/powerpoint/2010/main" val="3385910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these servers expect from</a:t>
            </a:r>
            <a:r>
              <a:rPr lang="en-US" baseline="0" dirty="0" smtClean="0"/>
              <a:t> you in return for their service? A gratuity!</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3</a:t>
            </a:fld>
            <a:endParaRPr lang="en-US"/>
          </a:p>
        </p:txBody>
      </p:sp>
    </p:spTree>
    <p:extLst>
      <p:ext uri="{BB962C8B-B14F-4D97-AF65-F5344CB8AC3E}">
        <p14:creationId xmlns:p14="http://schemas.microsoft.com/office/powerpoint/2010/main" val="315944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 gratuity is also known as a tip.  A gratuity, or tip, is </a:t>
            </a:r>
            <a:r>
              <a:rPr lang="en-US" dirty="0" smtClean="0"/>
              <a:t>something a</a:t>
            </a:r>
            <a:r>
              <a:rPr lang="en-US" baseline="0" dirty="0" smtClean="0"/>
              <a:t> diner gives, usually </a:t>
            </a:r>
            <a:r>
              <a:rPr lang="en-US" dirty="0" smtClean="0"/>
              <a:t>voluntarily, to a server for</a:t>
            </a:r>
            <a:r>
              <a:rPr lang="en-US" baseline="0" dirty="0" smtClean="0"/>
              <a:t> the </a:t>
            </a:r>
            <a:r>
              <a:rPr lang="en-US" dirty="0" smtClean="0"/>
              <a:t>service he received while</a:t>
            </a:r>
            <a:r>
              <a:rPr lang="en-US" baseline="0" dirty="0" smtClean="0"/>
              <a:t> dining</a:t>
            </a:r>
            <a:r>
              <a:rPr lang="en-US" dirty="0" smtClean="0"/>
              <a:t>.  </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4</a:t>
            </a:fld>
            <a:endParaRPr lang="en-US"/>
          </a:p>
        </p:txBody>
      </p:sp>
    </p:spTree>
    <p:extLst>
      <p:ext uri="{BB962C8B-B14F-4D97-AF65-F5344CB8AC3E}">
        <p14:creationId xmlns:p14="http://schemas.microsoft.com/office/powerpoint/2010/main" val="760779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Look at this bill.  The section in red (click) is for the diner to write in an extra amount of money for the server.. his tip or gratuity.   How much should the diner give the server?</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5</a:t>
            </a:fld>
            <a:endParaRPr lang="en-US"/>
          </a:p>
        </p:txBody>
      </p:sp>
    </p:spTree>
    <p:extLst>
      <p:ext uri="{BB962C8B-B14F-4D97-AF65-F5344CB8AC3E}">
        <p14:creationId xmlns:p14="http://schemas.microsoft.com/office/powerpoint/2010/main" val="150804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the amount of the gratuity is up to the diner, a good rule of thumb (click) is to tip 10, 15, or 20 percent based on the cost of the meal. </a:t>
            </a:r>
            <a:r>
              <a:rPr lang="en-US" dirty="0" smtClean="0"/>
              <a:t>This means that going to</a:t>
            </a:r>
            <a:r>
              <a:rPr lang="en-US" baseline="0" dirty="0" smtClean="0"/>
              <a:t> a restaurant involves doing math! </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6</a:t>
            </a:fld>
            <a:endParaRPr lang="en-US"/>
          </a:p>
        </p:txBody>
      </p:sp>
    </p:spTree>
    <p:extLst>
      <p:ext uri="{BB962C8B-B14F-4D97-AF65-F5344CB8AC3E}">
        <p14:creationId xmlns:p14="http://schemas.microsoft.com/office/powerpoint/2010/main" val="3489772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Consider this scenario.  Jasmine (click) goes to this restaurant (click).  She order this (click).   Her bill says this (click).  Let’s determine her tip or gratuity.</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7</a:t>
            </a:fld>
            <a:endParaRPr lang="en-US"/>
          </a:p>
        </p:txBody>
      </p:sp>
    </p:spTree>
    <p:extLst>
      <p:ext uri="{BB962C8B-B14F-4D97-AF65-F5344CB8AC3E}">
        <p14:creationId xmlns:p14="http://schemas.microsoft.com/office/powerpoint/2010/main" val="325933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a:t>
            </a:r>
            <a:r>
              <a:rPr lang="en-US" baseline="0" dirty="0" smtClean="0"/>
              <a:t> this 10 x 10 (click) grid represent Jasmine’s entire bill of $10.24 (click).  That is, 100% of her bill.  There are 100 squares in our 10 x 10 grid.  So, each square represent 1% of the bill (click).  If we divide Jasmine’s bill by 100 (click), we get (click, click) a value equal to a little more than 10 cents.  Since there is no coin in the American monetary system smaller than a penny, we will round this amount to 10 cents (click).  That means each square in our grid represents 10 cents (click).   </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8</a:t>
            </a:fld>
            <a:endParaRPr lang="en-US"/>
          </a:p>
        </p:txBody>
      </p:sp>
    </p:spTree>
    <p:extLst>
      <p:ext uri="{BB962C8B-B14F-4D97-AF65-F5344CB8AC3E}">
        <p14:creationId xmlns:p14="http://schemas.microsoft.com/office/powerpoint/2010/main" val="3141497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can we use this new information and our 10 x 10 grid to help determine Jasmine’s gratuity?  Let’s consider</a:t>
            </a:r>
            <a:r>
              <a:rPr lang="en-US" baseline="0" dirty="0" smtClean="0"/>
              <a:t> first the amount she would pay if she paid a tip equal to 10% of her bill.  Let’s identify a section of the grid to represent 10 percent (click).  Since each square represents 10 cents (click 10 times), we can multiply 10 cents (click) by 10 to determine Jasmine’s tip.  </a:t>
            </a:r>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9</a:t>
            </a:fld>
            <a:endParaRPr lang="en-US"/>
          </a:p>
        </p:txBody>
      </p:sp>
    </p:spTree>
    <p:extLst>
      <p:ext uri="{BB962C8B-B14F-4D97-AF65-F5344CB8AC3E}">
        <p14:creationId xmlns:p14="http://schemas.microsoft.com/office/powerpoint/2010/main" val="1789996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 we add the gratuity (click) of $1.00 to the cost of her meal to get a total (click) of $11.24. </a:t>
            </a:r>
            <a:endParaRPr lang="en-US" dirty="0" smtClean="0"/>
          </a:p>
          <a:p>
            <a:endParaRPr lang="en-US" dirty="0"/>
          </a:p>
        </p:txBody>
      </p:sp>
      <p:sp>
        <p:nvSpPr>
          <p:cNvPr id="4" name="Slide Number Placeholder 3"/>
          <p:cNvSpPr>
            <a:spLocks noGrp="1"/>
          </p:cNvSpPr>
          <p:nvPr>
            <p:ph type="sldNum" sz="quarter" idx="10"/>
          </p:nvPr>
        </p:nvSpPr>
        <p:spPr/>
        <p:txBody>
          <a:bodyPr/>
          <a:lstStyle/>
          <a:p>
            <a:fld id="{E8EAC31C-30E8-4FCC-897A-E94B7710AE16}" type="slidenum">
              <a:rPr lang="en-US" smtClean="0"/>
              <a:t>10</a:t>
            </a:fld>
            <a:endParaRPr lang="en-US"/>
          </a:p>
        </p:txBody>
      </p:sp>
    </p:spTree>
    <p:extLst>
      <p:ext uri="{BB962C8B-B14F-4D97-AF65-F5344CB8AC3E}">
        <p14:creationId xmlns:p14="http://schemas.microsoft.com/office/powerpoint/2010/main" val="2049549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4C771B-4FE4-4EEF-A45C-D913EB9FFDB1}"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1904844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4C771B-4FE4-4EEF-A45C-D913EB9FFDB1}"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30274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4C771B-4FE4-4EEF-A45C-D913EB9FFDB1}"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1580497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4C771B-4FE4-4EEF-A45C-D913EB9FFDB1}"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2322966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4C771B-4FE4-4EEF-A45C-D913EB9FFDB1}" type="datetimeFigureOut">
              <a:rPr lang="en-US" smtClean="0"/>
              <a:t>4/18/2017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2091461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4C771B-4FE4-4EEF-A45C-D913EB9FFDB1}"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205634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4C771B-4FE4-4EEF-A45C-D913EB9FFDB1}" type="datetimeFigureOut">
              <a:rPr lang="en-US" smtClean="0"/>
              <a:t>4/18/2017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41225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4C771B-4FE4-4EEF-A45C-D913EB9FFDB1}" type="datetimeFigureOut">
              <a:rPr lang="en-US" smtClean="0"/>
              <a:t>4/18/2017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3769829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4C771B-4FE4-4EEF-A45C-D913EB9FFDB1}" type="datetimeFigureOut">
              <a:rPr lang="en-US" smtClean="0"/>
              <a:t>4/18/2017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2509886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4C771B-4FE4-4EEF-A45C-D913EB9FFDB1}"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2882097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4C771B-4FE4-4EEF-A45C-D913EB9FFDB1}" type="datetimeFigureOut">
              <a:rPr lang="en-US" smtClean="0"/>
              <a:t>4/18/2017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C8C35A-C0C2-4C41-B2E4-C06135AF0776}" type="slidenum">
              <a:rPr lang="en-US" smtClean="0"/>
              <a:t>‹#›</a:t>
            </a:fld>
            <a:endParaRPr lang="en-US"/>
          </a:p>
        </p:txBody>
      </p:sp>
    </p:spTree>
    <p:extLst>
      <p:ext uri="{BB962C8B-B14F-4D97-AF65-F5344CB8AC3E}">
        <p14:creationId xmlns:p14="http://schemas.microsoft.com/office/powerpoint/2010/main" val="3270421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4C771B-4FE4-4EEF-A45C-D913EB9FFDB1}" type="datetimeFigureOut">
              <a:rPr lang="en-US" smtClean="0"/>
              <a:t>4/18/2017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C8C35A-C0C2-4C41-B2E4-C06135AF0776}" type="slidenum">
              <a:rPr lang="en-US" smtClean="0"/>
              <a:t>‹#›</a:t>
            </a:fld>
            <a:endParaRPr lang="en-US"/>
          </a:p>
        </p:txBody>
      </p:sp>
    </p:spTree>
    <p:extLst>
      <p:ext uri="{BB962C8B-B14F-4D97-AF65-F5344CB8AC3E}">
        <p14:creationId xmlns:p14="http://schemas.microsoft.com/office/powerpoint/2010/main" val="3314796955"/>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1.png"/><Relationship Id="rId2" Type="http://schemas.microsoft.com/office/2007/relationships/media" Target="../media/media11.m4a"/><Relationship Id="rId1" Type="http://schemas.openxmlformats.org/officeDocument/2006/relationships/tags" Target="../tags/tag6.xml"/><Relationship Id="rId6" Type="http://schemas.openxmlformats.org/officeDocument/2006/relationships/image" Target="../media/image11.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1.png"/><Relationship Id="rId2" Type="http://schemas.microsoft.com/office/2007/relationships/media" Target="../media/media14.m4a"/><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1.png"/><Relationship Id="rId2" Type="http://schemas.microsoft.com/office/2007/relationships/media" Target="../media/media15.m4a"/><Relationship Id="rId1" Type="http://schemas.openxmlformats.org/officeDocument/2006/relationships/tags" Target="../tags/tag10.xml"/><Relationship Id="rId6" Type="http://schemas.openxmlformats.org/officeDocument/2006/relationships/image" Target="../media/image11.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4.wmf"/><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m4a"/><Relationship Id="rId7" Type="http://schemas.openxmlformats.org/officeDocument/2006/relationships/image" Target="../media/image2.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4.jp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m4a"/><Relationship Id="rId7" Type="http://schemas.openxmlformats.org/officeDocument/2006/relationships/image" Target="../media/image7.jpe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audio" Target="../media/media8.m4a"/><Relationship Id="rId7" Type="http://schemas.openxmlformats.org/officeDocument/2006/relationships/image" Target="../media/image9.jp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notesSlide" Target="../notesSlides/notesSlide6.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9.m4a"/><Relationship Id="rId7" Type="http://schemas.openxmlformats.org/officeDocument/2006/relationships/image" Target="../media/image15.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140.png"/><Relationship Id="rId5" Type="http://schemas.openxmlformats.org/officeDocument/2006/relationships/notesSlide" Target="../notesSlides/notesSlide7.xml"/><Relationship Id="rId10" Type="http://schemas.openxmlformats.org/officeDocument/2006/relationships/image" Target="../media/image1.png"/><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media10.m4a"/><Relationship Id="rId7" Type="http://schemas.openxmlformats.org/officeDocument/2006/relationships/image" Target="../media/image19.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8.png"/><Relationship Id="rId11" Type="http://schemas.openxmlformats.org/officeDocument/2006/relationships/image" Target="../media/image1.png"/><Relationship Id="rId5" Type="http://schemas.openxmlformats.org/officeDocument/2006/relationships/notesSlide" Target="../notesSlides/notesSlide8.xml"/><Relationship Id="rId10" Type="http://schemas.openxmlformats.org/officeDocument/2006/relationships/image" Target="../media/image22.png"/><Relationship Id="rId4" Type="http://schemas.openxmlformats.org/officeDocument/2006/relationships/slideLayout" Target="../slideLayouts/slideLayout2.xml"/><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362200"/>
            <a:ext cx="5638800" cy="1938992"/>
          </a:xfrm>
          <a:prstGeom prst="rect">
            <a:avLst/>
          </a:prstGeom>
          <a:noFill/>
        </p:spPr>
        <p:txBody>
          <a:bodyPr wrap="square" rtlCol="0">
            <a:spAutoFit/>
          </a:bodyPr>
          <a:lstStyle/>
          <a:p>
            <a:pPr algn="ctr"/>
            <a:r>
              <a:rPr lang="en-US" sz="6000" dirty="0" smtClean="0"/>
              <a:t>Calculating Gratuities</a:t>
            </a:r>
            <a:endParaRPr lang="en-US" sz="60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57867527"/>
      </p:ext>
    </p:extLst>
  </p:cSld>
  <p:clrMapOvr>
    <a:masterClrMapping/>
  </p:clrMapOvr>
  <mc:AlternateContent xmlns:mc="http://schemas.openxmlformats.org/markup-compatibility/2006" xmlns:p14="http://schemas.microsoft.com/office/powerpoint/2010/main">
    <mc:Choice Requires="p14">
      <p:transition spd="slow" p14:dur="2000" advTm="4129"/>
    </mc:Choice>
    <mc:Fallback xmlns="">
      <p:transition spd="slow" advTm="4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286000" y="457200"/>
            <a:ext cx="4576762" cy="5332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4800600" y="3429857"/>
            <a:ext cx="1219200" cy="523220"/>
          </a:xfrm>
          <a:prstGeom prst="rect">
            <a:avLst/>
          </a:prstGeom>
          <a:noFill/>
        </p:spPr>
        <p:txBody>
          <a:bodyPr wrap="square" rtlCol="0">
            <a:spAutoFit/>
          </a:bodyPr>
          <a:lstStyle/>
          <a:p>
            <a:r>
              <a:rPr lang="en-US" sz="2800" dirty="0" smtClean="0">
                <a:solidFill>
                  <a:srgbClr val="C00000"/>
                </a:solidFill>
              </a:rPr>
              <a:t>$1.00</a:t>
            </a:r>
            <a:endParaRPr lang="en-US" sz="2800" dirty="0">
              <a:solidFill>
                <a:srgbClr val="C00000"/>
              </a:solidFill>
            </a:endParaRPr>
          </a:p>
        </p:txBody>
      </p:sp>
      <p:sp>
        <p:nvSpPr>
          <p:cNvPr id="11" name="TextBox 10"/>
          <p:cNvSpPr txBox="1"/>
          <p:nvPr/>
        </p:nvSpPr>
        <p:spPr>
          <a:xfrm>
            <a:off x="4648200" y="3962400"/>
            <a:ext cx="1219200" cy="523220"/>
          </a:xfrm>
          <a:prstGeom prst="rect">
            <a:avLst/>
          </a:prstGeom>
          <a:noFill/>
        </p:spPr>
        <p:txBody>
          <a:bodyPr wrap="square" rtlCol="0">
            <a:spAutoFit/>
          </a:bodyPr>
          <a:lstStyle/>
          <a:p>
            <a:r>
              <a:rPr lang="en-US" sz="2800" dirty="0" smtClean="0">
                <a:solidFill>
                  <a:schemeClr val="bg1"/>
                </a:solidFill>
              </a:rPr>
              <a:t>$11.24</a:t>
            </a:r>
            <a:endParaRPr lang="en-US" sz="2800" dirty="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50554836"/>
      </p:ext>
    </p:extLst>
  </p:cSld>
  <p:clrMapOvr>
    <a:masterClrMapping/>
  </p:clrMapOvr>
  <mc:AlternateContent xmlns:mc="http://schemas.openxmlformats.org/markup-compatibility/2006" xmlns:p14="http://schemas.microsoft.com/office/powerpoint/2010/main">
    <mc:Choice Requires="p14">
      <p:transition spd="slow" p14:dur="2000" advTm="15044"/>
    </mc:Choice>
    <mc:Fallback xmlns="">
      <p:transition spd="slow" advTm="15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9"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49078905"/>
              </p:ext>
            </p:extLst>
          </p:nvPr>
        </p:nvGraphicFramePr>
        <p:xfrm>
          <a:off x="304799" y="342894"/>
          <a:ext cx="5638801" cy="5295910"/>
        </p:xfrm>
        <a:graphic>
          <a:graphicData uri="http://schemas.openxmlformats.org/drawingml/2006/table">
            <a:tbl>
              <a:tblPr firstRow="1" bandRow="1">
                <a:tableStyleId>{5C22544A-7EE6-4342-B048-85BDC9FD1C3A}</a:tableStyleId>
              </a:tblPr>
              <a:tblGrid>
                <a:gridCol w="563880">
                  <a:extLst>
                    <a:ext uri="{9D8B030D-6E8A-4147-A177-3AD203B41FA5}">
                      <a16:colId xmlns="" xmlns:a16="http://schemas.microsoft.com/office/drawing/2014/main" val="20000"/>
                    </a:ext>
                  </a:extLst>
                </a:gridCol>
                <a:gridCol w="563880">
                  <a:extLst>
                    <a:ext uri="{9D8B030D-6E8A-4147-A177-3AD203B41FA5}">
                      <a16:colId xmlns="" xmlns:a16="http://schemas.microsoft.com/office/drawing/2014/main" val="20001"/>
                    </a:ext>
                  </a:extLst>
                </a:gridCol>
                <a:gridCol w="563880">
                  <a:extLst>
                    <a:ext uri="{9D8B030D-6E8A-4147-A177-3AD203B41FA5}">
                      <a16:colId xmlns="" xmlns:a16="http://schemas.microsoft.com/office/drawing/2014/main" val="20002"/>
                    </a:ext>
                  </a:extLst>
                </a:gridCol>
                <a:gridCol w="563880">
                  <a:extLst>
                    <a:ext uri="{9D8B030D-6E8A-4147-A177-3AD203B41FA5}">
                      <a16:colId xmlns="" xmlns:a16="http://schemas.microsoft.com/office/drawing/2014/main" val="20003"/>
                    </a:ext>
                  </a:extLst>
                </a:gridCol>
                <a:gridCol w="563880">
                  <a:extLst>
                    <a:ext uri="{9D8B030D-6E8A-4147-A177-3AD203B41FA5}">
                      <a16:colId xmlns="" xmlns:a16="http://schemas.microsoft.com/office/drawing/2014/main" val="20004"/>
                    </a:ext>
                  </a:extLst>
                </a:gridCol>
                <a:gridCol w="548218">
                  <a:extLst>
                    <a:ext uri="{9D8B030D-6E8A-4147-A177-3AD203B41FA5}">
                      <a16:colId xmlns="" xmlns:a16="http://schemas.microsoft.com/office/drawing/2014/main" val="20005"/>
                    </a:ext>
                  </a:extLst>
                </a:gridCol>
                <a:gridCol w="579543">
                  <a:extLst>
                    <a:ext uri="{9D8B030D-6E8A-4147-A177-3AD203B41FA5}">
                      <a16:colId xmlns="" xmlns:a16="http://schemas.microsoft.com/office/drawing/2014/main" val="20006"/>
                    </a:ext>
                  </a:extLst>
                </a:gridCol>
                <a:gridCol w="563880">
                  <a:extLst>
                    <a:ext uri="{9D8B030D-6E8A-4147-A177-3AD203B41FA5}">
                      <a16:colId xmlns="" xmlns:a16="http://schemas.microsoft.com/office/drawing/2014/main" val="20007"/>
                    </a:ext>
                  </a:extLst>
                </a:gridCol>
                <a:gridCol w="563880">
                  <a:extLst>
                    <a:ext uri="{9D8B030D-6E8A-4147-A177-3AD203B41FA5}">
                      <a16:colId xmlns="" xmlns:a16="http://schemas.microsoft.com/office/drawing/2014/main" val="20008"/>
                    </a:ext>
                  </a:extLst>
                </a:gridCol>
                <a:gridCol w="563880">
                  <a:extLst>
                    <a:ext uri="{9D8B030D-6E8A-4147-A177-3AD203B41FA5}">
                      <a16:colId xmlns="" xmlns:a16="http://schemas.microsoft.com/office/drawing/2014/main" val="20009"/>
                    </a:ext>
                  </a:extLst>
                </a:gridCol>
              </a:tblGrid>
              <a:tr h="529591">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0"/>
                  </a:ext>
                </a:extLst>
              </a:tr>
              <a:tr h="52959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1"/>
                  </a:ext>
                </a:extLst>
              </a:tr>
              <a:tr h="52959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2"/>
                  </a:ext>
                </a:extLst>
              </a:tr>
              <a:tr h="52959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3"/>
                  </a:ext>
                </a:extLst>
              </a:tr>
              <a:tr h="529591">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4"/>
                  </a:ext>
                </a:extLst>
              </a:tr>
              <a:tr h="529591">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5"/>
                  </a:ext>
                </a:extLst>
              </a:tr>
              <a:tr h="52959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6"/>
                  </a:ext>
                </a:extLst>
              </a:tr>
              <a:tr h="529591">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7"/>
                  </a:ext>
                </a:extLst>
              </a:tr>
              <a:tr h="529591">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 xmlns:a16="http://schemas.microsoft.com/office/drawing/2014/main" val="10008"/>
                  </a:ext>
                </a:extLst>
              </a:tr>
              <a:tr h="529591">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 xmlns:a16="http://schemas.microsoft.com/office/drawing/2014/main" val="10009"/>
                  </a:ext>
                </a:extLst>
              </a:tr>
            </a:tbl>
          </a:graphicData>
        </a:graphic>
      </p:graphicFrame>
      <p:sp>
        <p:nvSpPr>
          <p:cNvPr id="5" name="Rectangle 4"/>
          <p:cNvSpPr/>
          <p:nvPr/>
        </p:nvSpPr>
        <p:spPr>
          <a:xfrm>
            <a:off x="304800" y="325733"/>
            <a:ext cx="533400" cy="5313067"/>
          </a:xfrm>
          <a:prstGeom prst="rect">
            <a:avLst/>
          </a:prstGeom>
          <a:solidFill>
            <a:schemeClr val="bg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851210" y="325733"/>
            <a:ext cx="596590" cy="2656533"/>
          </a:xfrm>
          <a:prstGeom prst="rect">
            <a:avLst/>
          </a:prstGeom>
          <a:solidFill>
            <a:schemeClr val="bg2">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914400" y="3810000"/>
            <a:ext cx="1905000" cy="15240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90070"/>
            <a:ext cx="2971800" cy="923330"/>
          </a:xfrm>
          <a:prstGeom prst="rect">
            <a:avLst/>
          </a:prstGeom>
          <a:noFill/>
        </p:spPr>
        <p:txBody>
          <a:bodyPr wrap="square" rtlCol="0">
            <a:spAutoFit/>
          </a:bodyPr>
          <a:lstStyle/>
          <a:p>
            <a:r>
              <a:rPr lang="en-US" sz="5400" dirty="0" smtClean="0">
                <a:solidFill>
                  <a:srgbClr val="002060"/>
                </a:solidFill>
              </a:rPr>
              <a:t>$1.00</a:t>
            </a:r>
            <a:endParaRPr lang="en-US" sz="5400" dirty="0">
              <a:solidFill>
                <a:srgbClr val="002060"/>
              </a:solidFill>
            </a:endParaRPr>
          </a:p>
        </p:txBody>
      </p:sp>
      <p:sp>
        <p:nvSpPr>
          <p:cNvPr id="10" name="TextBox 9"/>
          <p:cNvSpPr txBox="1"/>
          <p:nvPr/>
        </p:nvSpPr>
        <p:spPr>
          <a:xfrm>
            <a:off x="2819400" y="651470"/>
            <a:ext cx="2514600" cy="923330"/>
          </a:xfrm>
          <a:prstGeom prst="rect">
            <a:avLst/>
          </a:prstGeom>
          <a:noFill/>
        </p:spPr>
        <p:txBody>
          <a:bodyPr wrap="square" rtlCol="0">
            <a:spAutoFit/>
          </a:bodyPr>
          <a:lstStyle/>
          <a:p>
            <a:r>
              <a:rPr lang="en-US" sz="5400" dirty="0" smtClean="0">
                <a:solidFill>
                  <a:srgbClr val="002060"/>
                </a:solidFill>
              </a:rPr>
              <a:t>$0.50</a:t>
            </a:r>
            <a:endParaRPr lang="en-US" sz="5400" dirty="0">
              <a:solidFill>
                <a:srgbClr val="002060"/>
              </a:solidFill>
            </a:endParaRPr>
          </a:p>
        </p:txBody>
      </p:sp>
      <p:cxnSp>
        <p:nvCxnSpPr>
          <p:cNvPr id="12" name="Straight Arrow Connector 11"/>
          <p:cNvCxnSpPr/>
          <p:nvPr/>
        </p:nvCxnSpPr>
        <p:spPr>
          <a:xfrm flipH="1" flipV="1">
            <a:off x="1557867" y="651470"/>
            <a:ext cx="1295400" cy="533400"/>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77000" y="1009233"/>
            <a:ext cx="2514600" cy="2800767"/>
          </a:xfrm>
          <a:prstGeom prst="rect">
            <a:avLst/>
          </a:prstGeom>
          <a:noFill/>
        </p:spPr>
        <p:txBody>
          <a:bodyPr wrap="square" rtlCol="0">
            <a:spAutoFit/>
          </a:bodyPr>
          <a:lstStyle/>
          <a:p>
            <a:r>
              <a:rPr lang="en-US" sz="4400" dirty="0" smtClean="0">
                <a:solidFill>
                  <a:schemeClr val="accent6">
                    <a:lumMod val="60000"/>
                    <a:lumOff val="40000"/>
                  </a:schemeClr>
                </a:solidFill>
              </a:rPr>
              <a:t>  $1. 00</a:t>
            </a:r>
          </a:p>
          <a:p>
            <a:r>
              <a:rPr lang="en-US" sz="4400" u="sng" dirty="0" smtClean="0">
                <a:solidFill>
                  <a:schemeClr val="accent6">
                    <a:lumMod val="60000"/>
                    <a:lumOff val="40000"/>
                  </a:schemeClr>
                </a:solidFill>
              </a:rPr>
              <a:t>+  </a:t>
            </a:r>
            <a:r>
              <a:rPr lang="en-US" sz="4400" u="sng" dirty="0">
                <a:solidFill>
                  <a:schemeClr val="accent6">
                    <a:lumMod val="60000"/>
                    <a:lumOff val="40000"/>
                  </a:schemeClr>
                </a:solidFill>
              </a:rPr>
              <a:t> </a:t>
            </a:r>
            <a:r>
              <a:rPr lang="en-US" sz="4400" u="sng" dirty="0" smtClean="0">
                <a:solidFill>
                  <a:schemeClr val="accent6">
                    <a:lumMod val="60000"/>
                    <a:lumOff val="40000"/>
                  </a:schemeClr>
                </a:solidFill>
              </a:rPr>
              <a:t> . 50__</a:t>
            </a:r>
          </a:p>
          <a:p>
            <a:r>
              <a:rPr lang="en-US" sz="4400" dirty="0" smtClean="0">
                <a:solidFill>
                  <a:schemeClr val="accent6">
                    <a:lumMod val="60000"/>
                    <a:lumOff val="40000"/>
                  </a:schemeClr>
                </a:solidFill>
              </a:rPr>
              <a:t>  $1. 50</a:t>
            </a:r>
          </a:p>
          <a:p>
            <a:endParaRPr lang="en-US" sz="4400" dirty="0">
              <a:solidFill>
                <a:schemeClr val="accent6">
                  <a:lumMod val="60000"/>
                  <a:lumOff val="40000"/>
                </a:schemeClr>
              </a:solidFill>
            </a:endParaRPr>
          </a:p>
        </p:txBody>
      </p:sp>
      <p:sp>
        <p:nvSpPr>
          <p:cNvPr id="13" name="Left Brace 12"/>
          <p:cNvSpPr/>
          <p:nvPr/>
        </p:nvSpPr>
        <p:spPr>
          <a:xfrm rot="16200000">
            <a:off x="2725617" y="3040184"/>
            <a:ext cx="771766" cy="5664200"/>
          </a:xfrm>
          <a:prstGeom prst="leftBrace">
            <a:avLst>
              <a:gd name="adj1" fmla="val 8333"/>
              <a:gd name="adj2" fmla="val 5039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2205567" y="6040386"/>
            <a:ext cx="2283347" cy="707886"/>
          </a:xfrm>
          <a:prstGeom prst="rect">
            <a:avLst/>
          </a:prstGeom>
          <a:noFill/>
        </p:spPr>
        <p:txBody>
          <a:bodyPr wrap="square" rtlCol="0">
            <a:spAutoFit/>
          </a:bodyPr>
          <a:lstStyle/>
          <a:p>
            <a:r>
              <a:rPr lang="en-US" sz="4000" dirty="0" smtClean="0">
                <a:solidFill>
                  <a:schemeClr val="accent6">
                    <a:lumMod val="50000"/>
                  </a:schemeClr>
                </a:solidFill>
              </a:rPr>
              <a:t>$10.24</a:t>
            </a:r>
            <a:endParaRPr lang="en-US" sz="4000" dirty="0">
              <a:solidFill>
                <a:schemeClr val="accent6">
                  <a:lumMod val="50000"/>
                </a:schemeClr>
              </a:solidFill>
            </a:endParaRPr>
          </a:p>
        </p:txBody>
      </p:sp>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09775662"/>
      </p:ext>
    </p:extLst>
  </p:cSld>
  <p:clrMapOvr>
    <a:masterClrMapping/>
  </p:clrMapOvr>
  <mc:AlternateContent xmlns:mc="http://schemas.openxmlformats.org/markup-compatibility/2006">
    <mc:Choice xmlns:p14="http://schemas.microsoft.com/office/powerpoint/2010/main" Requires="p14">
      <p:transition spd="slow" p14:dur="2000" advTm="42657"/>
    </mc:Choice>
    <mc:Fallback>
      <p:transition spd="slow" advTm="42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16"/>
                </p:tgtEl>
              </p:cMediaNode>
            </p:audio>
          </p:childTnLst>
        </p:cTn>
      </p:par>
    </p:tnLst>
    <p:bldLst>
      <p:bldP spid="5" grpId="0" animBg="1"/>
      <p:bldP spid="6" grpId="0" animBg="1"/>
      <p:bldP spid="9" grpId="0"/>
      <p:bldP spid="10"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609600"/>
            <a:ext cx="4512711"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00600" y="3657600"/>
            <a:ext cx="1219200" cy="523220"/>
          </a:xfrm>
          <a:prstGeom prst="rect">
            <a:avLst/>
          </a:prstGeom>
          <a:noFill/>
        </p:spPr>
        <p:txBody>
          <a:bodyPr wrap="square" rtlCol="0">
            <a:spAutoFit/>
          </a:bodyPr>
          <a:lstStyle/>
          <a:p>
            <a:r>
              <a:rPr lang="en-US" sz="2800" dirty="0" smtClean="0">
                <a:solidFill>
                  <a:srgbClr val="C00000"/>
                </a:solidFill>
              </a:rPr>
              <a:t>  $1.50</a:t>
            </a:r>
            <a:endParaRPr lang="en-US" sz="2800" dirty="0">
              <a:solidFill>
                <a:srgbClr val="C00000"/>
              </a:solidFill>
            </a:endParaRPr>
          </a:p>
        </p:txBody>
      </p:sp>
      <p:sp>
        <p:nvSpPr>
          <p:cNvPr id="6" name="TextBox 5"/>
          <p:cNvSpPr txBox="1"/>
          <p:nvPr/>
        </p:nvSpPr>
        <p:spPr>
          <a:xfrm>
            <a:off x="4800600" y="4206220"/>
            <a:ext cx="1447800" cy="523220"/>
          </a:xfrm>
          <a:prstGeom prst="rect">
            <a:avLst/>
          </a:prstGeom>
          <a:noFill/>
        </p:spPr>
        <p:txBody>
          <a:bodyPr wrap="square" rtlCol="0">
            <a:spAutoFit/>
          </a:bodyPr>
          <a:lstStyle/>
          <a:p>
            <a:r>
              <a:rPr lang="en-US" sz="2800" dirty="0" smtClean="0">
                <a:solidFill>
                  <a:schemeClr val="bg1"/>
                </a:solidFill>
              </a:rPr>
              <a:t>$11.74</a:t>
            </a:r>
            <a:endParaRPr lang="en-US" sz="2800" dirty="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23950669"/>
      </p:ext>
    </p:extLst>
  </p:cSld>
  <p:clrMapOvr>
    <a:masterClrMapping/>
  </p:clrMapOvr>
  <mc:AlternateContent xmlns:mc="http://schemas.openxmlformats.org/markup-compatibility/2006" xmlns:p14="http://schemas.microsoft.com/office/powerpoint/2010/main">
    <mc:Choice Requires="p14">
      <p:transition spd="slow" p14:dur="2000" advTm="18040"/>
    </mc:Choice>
    <mc:Fallback xmlns="">
      <p:transition spd="slow" advTm="18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731951975"/>
              </p:ext>
            </p:extLst>
          </p:nvPr>
        </p:nvGraphicFramePr>
        <p:xfrm>
          <a:off x="533399" y="495290"/>
          <a:ext cx="5257801" cy="4762510"/>
        </p:xfrm>
        <a:graphic>
          <a:graphicData uri="http://schemas.openxmlformats.org/drawingml/2006/table">
            <a:tbl>
              <a:tblPr firstRow="1" bandRow="1">
                <a:tableStyleId>{5C22544A-7EE6-4342-B048-85BDC9FD1C3A}</a:tableStyleId>
              </a:tblPr>
              <a:tblGrid>
                <a:gridCol w="525780">
                  <a:extLst>
                    <a:ext uri="{9D8B030D-6E8A-4147-A177-3AD203B41FA5}">
                      <a16:colId xmlns="" xmlns:a16="http://schemas.microsoft.com/office/drawing/2014/main" val="20000"/>
                    </a:ext>
                  </a:extLst>
                </a:gridCol>
                <a:gridCol w="525780">
                  <a:extLst>
                    <a:ext uri="{9D8B030D-6E8A-4147-A177-3AD203B41FA5}">
                      <a16:colId xmlns="" xmlns:a16="http://schemas.microsoft.com/office/drawing/2014/main" val="20001"/>
                    </a:ext>
                  </a:extLst>
                </a:gridCol>
                <a:gridCol w="525780">
                  <a:extLst>
                    <a:ext uri="{9D8B030D-6E8A-4147-A177-3AD203B41FA5}">
                      <a16:colId xmlns="" xmlns:a16="http://schemas.microsoft.com/office/drawing/2014/main" val="20002"/>
                    </a:ext>
                  </a:extLst>
                </a:gridCol>
                <a:gridCol w="525780">
                  <a:extLst>
                    <a:ext uri="{9D8B030D-6E8A-4147-A177-3AD203B41FA5}">
                      <a16:colId xmlns="" xmlns:a16="http://schemas.microsoft.com/office/drawing/2014/main" val="20003"/>
                    </a:ext>
                  </a:extLst>
                </a:gridCol>
                <a:gridCol w="525780">
                  <a:extLst>
                    <a:ext uri="{9D8B030D-6E8A-4147-A177-3AD203B41FA5}">
                      <a16:colId xmlns="" xmlns:a16="http://schemas.microsoft.com/office/drawing/2014/main" val="20004"/>
                    </a:ext>
                  </a:extLst>
                </a:gridCol>
                <a:gridCol w="511176">
                  <a:extLst>
                    <a:ext uri="{9D8B030D-6E8A-4147-A177-3AD203B41FA5}">
                      <a16:colId xmlns="" xmlns:a16="http://schemas.microsoft.com/office/drawing/2014/main" val="20005"/>
                    </a:ext>
                  </a:extLst>
                </a:gridCol>
                <a:gridCol w="540385">
                  <a:extLst>
                    <a:ext uri="{9D8B030D-6E8A-4147-A177-3AD203B41FA5}">
                      <a16:colId xmlns="" xmlns:a16="http://schemas.microsoft.com/office/drawing/2014/main" val="20006"/>
                    </a:ext>
                  </a:extLst>
                </a:gridCol>
                <a:gridCol w="525780">
                  <a:extLst>
                    <a:ext uri="{9D8B030D-6E8A-4147-A177-3AD203B41FA5}">
                      <a16:colId xmlns="" xmlns:a16="http://schemas.microsoft.com/office/drawing/2014/main" val="20007"/>
                    </a:ext>
                  </a:extLst>
                </a:gridCol>
                <a:gridCol w="525780">
                  <a:extLst>
                    <a:ext uri="{9D8B030D-6E8A-4147-A177-3AD203B41FA5}">
                      <a16:colId xmlns="" xmlns:a16="http://schemas.microsoft.com/office/drawing/2014/main" val="20008"/>
                    </a:ext>
                  </a:extLst>
                </a:gridCol>
                <a:gridCol w="525780">
                  <a:extLst>
                    <a:ext uri="{9D8B030D-6E8A-4147-A177-3AD203B41FA5}">
                      <a16:colId xmlns="" xmlns:a16="http://schemas.microsoft.com/office/drawing/2014/main" val="20009"/>
                    </a:ext>
                  </a:extLst>
                </a:gridCol>
              </a:tblGrid>
              <a:tr h="476251">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0"/>
                  </a:ext>
                </a:extLst>
              </a:tr>
              <a:tr h="476251">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1"/>
                  </a:ext>
                </a:extLst>
              </a:tr>
              <a:tr h="47625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2"/>
                  </a:ext>
                </a:extLst>
              </a:tr>
              <a:tr h="47625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3"/>
                  </a:ext>
                </a:extLst>
              </a:tr>
              <a:tr h="476251">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4"/>
                  </a:ext>
                </a:extLst>
              </a:tr>
              <a:tr h="476251">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5"/>
                  </a:ext>
                </a:extLst>
              </a:tr>
              <a:tr h="47625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6"/>
                  </a:ext>
                </a:extLst>
              </a:tr>
              <a:tr h="476251">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7"/>
                  </a:ext>
                </a:extLst>
              </a:tr>
              <a:tr h="476251">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 xmlns:a16="http://schemas.microsoft.com/office/drawing/2014/main" val="10008"/>
                  </a:ext>
                </a:extLst>
              </a:tr>
              <a:tr h="47625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 xmlns:a16="http://schemas.microsoft.com/office/drawing/2014/main" val="10009"/>
                  </a:ext>
                </a:extLst>
              </a:tr>
            </a:tbl>
          </a:graphicData>
        </a:graphic>
      </p:graphicFrame>
      <p:sp>
        <p:nvSpPr>
          <p:cNvPr id="8" name="Rectangle 7"/>
          <p:cNvSpPr/>
          <p:nvPr/>
        </p:nvSpPr>
        <p:spPr>
          <a:xfrm>
            <a:off x="533400" y="457200"/>
            <a:ext cx="609600" cy="487680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66800" y="457200"/>
            <a:ext cx="571500" cy="4876800"/>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19100" y="5678269"/>
            <a:ext cx="1447800" cy="646331"/>
          </a:xfrm>
          <a:prstGeom prst="rect">
            <a:avLst/>
          </a:prstGeom>
          <a:noFill/>
          <a:ln>
            <a:noFill/>
          </a:ln>
        </p:spPr>
        <p:txBody>
          <a:bodyPr wrap="square" rtlCol="0">
            <a:spAutoFit/>
          </a:bodyPr>
          <a:lstStyle/>
          <a:p>
            <a:r>
              <a:rPr lang="en-US" sz="3600" dirty="0" smtClean="0">
                <a:solidFill>
                  <a:schemeClr val="accent6">
                    <a:lumMod val="75000"/>
                  </a:schemeClr>
                </a:solidFill>
              </a:rPr>
              <a:t>$1.00</a:t>
            </a:r>
            <a:endParaRPr lang="en-US" sz="3600" dirty="0">
              <a:solidFill>
                <a:schemeClr val="accent6">
                  <a:lumMod val="75000"/>
                </a:schemeClr>
              </a:solidFill>
            </a:endParaRPr>
          </a:p>
        </p:txBody>
      </p:sp>
      <p:cxnSp>
        <p:nvCxnSpPr>
          <p:cNvPr id="12" name="Straight Arrow Connector 11"/>
          <p:cNvCxnSpPr/>
          <p:nvPr/>
        </p:nvCxnSpPr>
        <p:spPr>
          <a:xfrm flipV="1">
            <a:off x="838200" y="4648200"/>
            <a:ext cx="0" cy="990600"/>
          </a:xfrm>
          <a:prstGeom prst="straightConnector1">
            <a:avLst/>
          </a:prstGeom>
          <a:ln w="762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6286500" y="1037735"/>
                <a:ext cx="3429000" cy="1938992"/>
              </a:xfrm>
              <a:prstGeom prst="rect">
                <a:avLst/>
              </a:prstGeom>
              <a:noFill/>
            </p:spPr>
            <p:txBody>
              <a:bodyPr wrap="square" rtlCol="0">
                <a:spAutoFit/>
              </a:bodyPr>
              <a:lstStyle/>
              <a:p>
                <a:r>
                  <a:rPr lang="en-US" sz="4000" dirty="0" smtClean="0">
                    <a:solidFill>
                      <a:schemeClr val="accent6">
                        <a:lumMod val="75000"/>
                      </a:schemeClr>
                    </a:solidFill>
                  </a:rPr>
                  <a:t>   $1.00</a:t>
                </a:r>
              </a:p>
              <a:p>
                <a14:m>
                  <m:oMath xmlns:m="http://schemas.openxmlformats.org/officeDocument/2006/math">
                    <m:r>
                      <a:rPr lang="en-US" sz="4000" i="1" smtClean="0">
                        <a:solidFill>
                          <a:schemeClr val="accent6">
                            <a:lumMod val="75000"/>
                          </a:schemeClr>
                        </a:solidFill>
                        <a:latin typeface="Cambria Math"/>
                        <a:ea typeface="Cambria Math"/>
                      </a:rPr>
                      <m:t>×</m:t>
                    </m:r>
                  </m:oMath>
                </a14:m>
                <a:r>
                  <a:rPr lang="en-US" sz="4000" dirty="0" smtClean="0">
                    <a:solidFill>
                      <a:schemeClr val="accent6">
                        <a:lumMod val="75000"/>
                      </a:schemeClr>
                    </a:solidFill>
                  </a:rPr>
                  <a:t>       2</a:t>
                </a:r>
                <a:endParaRPr lang="en-US" sz="4000" dirty="0">
                  <a:solidFill>
                    <a:schemeClr val="accent6">
                      <a:lumMod val="75000"/>
                    </a:schemeClr>
                  </a:solidFill>
                </a:endParaRPr>
              </a:p>
              <a:p>
                <a:r>
                  <a:rPr lang="en-US" sz="4000" dirty="0" smtClean="0">
                    <a:solidFill>
                      <a:schemeClr val="accent6">
                        <a:lumMod val="75000"/>
                      </a:schemeClr>
                    </a:solidFill>
                  </a:rPr>
                  <a:t>   $2.00</a:t>
                </a:r>
                <a:endParaRPr lang="en-US" sz="4000" dirty="0">
                  <a:solidFill>
                    <a:schemeClr val="accent6">
                      <a:lumMod val="75000"/>
                    </a:schemeClr>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286500" y="1037735"/>
                <a:ext cx="3429000" cy="1938992"/>
              </a:xfrm>
              <a:prstGeom prst="rect">
                <a:avLst/>
              </a:prstGeom>
              <a:blipFill rotWithShape="1">
                <a:blip r:embed="rId6"/>
                <a:stretch>
                  <a:fillRect t="-5660" b="-12579"/>
                </a:stretch>
              </a:blipFill>
            </p:spPr>
            <p:txBody>
              <a:bodyPr/>
              <a:lstStyle/>
              <a:p>
                <a:r>
                  <a:rPr lang="en-US">
                    <a:noFill/>
                  </a:rPr>
                  <a:t> </a:t>
                </a:r>
              </a:p>
            </p:txBody>
          </p:sp>
        </mc:Fallback>
      </mc:AlternateContent>
      <p:cxnSp>
        <p:nvCxnSpPr>
          <p:cNvPr id="18" name="Straight Connector 17"/>
          <p:cNvCxnSpPr/>
          <p:nvPr/>
        </p:nvCxnSpPr>
        <p:spPr>
          <a:xfrm>
            <a:off x="6781800" y="2286000"/>
            <a:ext cx="1143000"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866900" y="1268567"/>
            <a:ext cx="1447800" cy="646331"/>
          </a:xfrm>
          <a:prstGeom prst="rect">
            <a:avLst/>
          </a:prstGeom>
          <a:noFill/>
          <a:ln>
            <a:noFill/>
          </a:ln>
        </p:spPr>
        <p:txBody>
          <a:bodyPr wrap="square" rtlCol="0">
            <a:spAutoFit/>
          </a:bodyPr>
          <a:lstStyle/>
          <a:p>
            <a:r>
              <a:rPr lang="en-US" sz="3600" b="1" dirty="0" smtClean="0">
                <a:solidFill>
                  <a:schemeClr val="accent6">
                    <a:lumMod val="50000"/>
                  </a:schemeClr>
                </a:solidFill>
              </a:rPr>
              <a:t>$1.00</a:t>
            </a:r>
            <a:endParaRPr lang="en-US" sz="3600" b="1" dirty="0">
              <a:solidFill>
                <a:schemeClr val="accent6">
                  <a:lumMod val="50000"/>
                </a:schemeClr>
              </a:solidFill>
            </a:endParaRPr>
          </a:p>
        </p:txBody>
      </p:sp>
      <p:cxnSp>
        <p:nvCxnSpPr>
          <p:cNvPr id="21" name="Straight Arrow Connector 20"/>
          <p:cNvCxnSpPr/>
          <p:nvPr/>
        </p:nvCxnSpPr>
        <p:spPr>
          <a:xfrm flipH="1">
            <a:off x="1143000" y="1914898"/>
            <a:ext cx="990600" cy="904502"/>
          </a:xfrm>
          <a:prstGeom prst="straightConnector1">
            <a:avLst/>
          </a:prstGeom>
          <a:ln w="762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1556749"/>
      </p:ext>
    </p:extLst>
  </p:cSld>
  <p:clrMapOvr>
    <a:masterClrMapping/>
  </p:clrMapOvr>
  <mc:AlternateContent xmlns:mc="http://schemas.openxmlformats.org/markup-compatibility/2006" xmlns:p14="http://schemas.microsoft.com/office/powerpoint/2010/main">
    <mc:Choice Requires="p14">
      <p:transition spd="slow" p14:dur="2000" advTm="35064"/>
    </mc:Choice>
    <mc:Fallback xmlns="">
      <p:transition spd="slow" advTm="35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bldLst>
      <p:bldP spid="8" grpId="0" animBg="1"/>
      <p:bldP spid="9" grpId="0" animBg="1"/>
      <p:bldP spid="10" grpId="0"/>
      <p:bldP spid="16"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381000"/>
            <a:ext cx="4787034" cy="557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831917" y="3581400"/>
            <a:ext cx="1264083" cy="523220"/>
          </a:xfrm>
          <a:prstGeom prst="rect">
            <a:avLst/>
          </a:prstGeom>
          <a:noFill/>
        </p:spPr>
        <p:txBody>
          <a:bodyPr wrap="square" rtlCol="0">
            <a:spAutoFit/>
          </a:bodyPr>
          <a:lstStyle/>
          <a:p>
            <a:r>
              <a:rPr lang="en-US" sz="2800" dirty="0" smtClean="0">
                <a:solidFill>
                  <a:srgbClr val="C00000"/>
                </a:solidFill>
              </a:rPr>
              <a:t>$2.00</a:t>
            </a:r>
            <a:endParaRPr lang="en-US" sz="2800" dirty="0">
              <a:solidFill>
                <a:srgbClr val="C00000"/>
              </a:solidFill>
            </a:endParaRPr>
          </a:p>
        </p:txBody>
      </p:sp>
      <p:sp>
        <p:nvSpPr>
          <p:cNvPr id="6" name="TextBox 5"/>
          <p:cNvSpPr txBox="1"/>
          <p:nvPr/>
        </p:nvSpPr>
        <p:spPr>
          <a:xfrm>
            <a:off x="4648200" y="4114800"/>
            <a:ext cx="1264083" cy="523220"/>
          </a:xfrm>
          <a:prstGeom prst="rect">
            <a:avLst/>
          </a:prstGeom>
          <a:noFill/>
        </p:spPr>
        <p:txBody>
          <a:bodyPr wrap="square" rtlCol="0">
            <a:spAutoFit/>
          </a:bodyPr>
          <a:lstStyle/>
          <a:p>
            <a:r>
              <a:rPr lang="en-US" sz="2800" dirty="0" smtClean="0">
                <a:solidFill>
                  <a:schemeClr val="bg1"/>
                </a:solidFill>
              </a:rPr>
              <a:t>$12.24</a:t>
            </a:r>
            <a:endParaRPr lang="en-US" sz="2800" dirty="0">
              <a:solidFill>
                <a:schemeClr val="bg1"/>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55766642"/>
      </p:ext>
    </p:extLst>
  </p:cSld>
  <p:clrMapOvr>
    <a:masterClrMapping/>
  </p:clrMapOvr>
  <mc:AlternateContent xmlns:mc="http://schemas.openxmlformats.org/markup-compatibility/2006" xmlns:p14="http://schemas.microsoft.com/office/powerpoint/2010/main">
    <mc:Choice Requires="p14">
      <p:transition spd="slow" p14:dur="2000" advTm="11054"/>
    </mc:Choice>
    <mc:Fallback xmlns="">
      <p:transition spd="slow" advTm="1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65951"/>
            <a:ext cx="4495800" cy="656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C:\Documents and Settings\csu\Local Settings\Temporary Internet Files\Content.IE5\WFK3RAHX\MC900389372[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400" y="324306"/>
            <a:ext cx="909828" cy="742493"/>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7213561"/>
      </p:ext>
    </p:extLst>
  </p:cSld>
  <p:clrMapOvr>
    <a:masterClrMapping/>
  </p:clrMapOvr>
  <mc:AlternateContent xmlns:mc="http://schemas.openxmlformats.org/markup-compatibility/2006" xmlns:p14="http://schemas.microsoft.com/office/powerpoint/2010/main">
    <mc:Choice Requires="p14">
      <p:transition spd="slow" p14:dur="2000" advTm="21044"/>
    </mc:Choice>
    <mc:Fallback xmlns="">
      <p:transition spd="slow" advTm="21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n Eating Steak - Download Stock Video Footage Now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143000" y="1371600"/>
            <a:ext cx="6900881" cy="3860180"/>
          </a:xfrm>
          <a:prstGeom prst="rect">
            <a:avLst/>
          </a:prstGeom>
        </p:spPr>
      </p:pic>
      <p:pic>
        <p:nvPicPr>
          <p:cNvPr id="2" name="Audio 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23225761"/>
      </p:ext>
    </p:extLst>
  </p:cSld>
  <p:clrMapOvr>
    <a:masterClrMapping/>
  </p:clrMapOvr>
  <mc:AlternateContent xmlns:mc="http://schemas.openxmlformats.org/markup-compatibility/2006" xmlns:p14="http://schemas.microsoft.com/office/powerpoint/2010/main">
    <mc:Choice Requires="p14">
      <p:transition spd="slow" p14:dur="2000" advTm="16643"/>
    </mc:Choice>
    <mc:Fallback xmlns="">
      <p:transition spd="slow" advTm="1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01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17" objId="3"/>
        <p14:stopEvt time="10248"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150800" y="1600200"/>
            <a:ext cx="6842400" cy="4525963"/>
          </a:xfr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99708330"/>
      </p:ext>
    </p:extLst>
  </p:cSld>
  <p:clrMapOvr>
    <a:masterClrMapping/>
  </p:clrMapOvr>
  <mc:AlternateContent xmlns:mc="http://schemas.openxmlformats.org/markup-compatibility/2006" xmlns:p14="http://schemas.microsoft.com/office/powerpoint/2010/main">
    <mc:Choice Requires="p14">
      <p:transition spd="slow" p14:dur="2000" advTm="7545"/>
    </mc:Choice>
    <mc:Fallback xmlns="">
      <p:transition spd="slow" advTm="7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810000" y="593139"/>
            <a:ext cx="4572000" cy="5471160"/>
          </a:xfrm>
          <a:ln w="38100">
            <a:solidFill>
              <a:srgbClr val="C00000"/>
            </a:solidFill>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
        <p:nvSpPr>
          <p:cNvPr id="6" name="TextBox 5"/>
          <p:cNvSpPr txBox="1"/>
          <p:nvPr/>
        </p:nvSpPr>
        <p:spPr>
          <a:xfrm>
            <a:off x="76200" y="2667000"/>
            <a:ext cx="2971800" cy="1754326"/>
          </a:xfrm>
          <a:prstGeom prst="rect">
            <a:avLst/>
          </a:prstGeom>
          <a:noFill/>
        </p:spPr>
        <p:txBody>
          <a:bodyPr wrap="square" rtlCol="0">
            <a:spAutoFit/>
          </a:bodyPr>
          <a:lstStyle/>
          <a:p>
            <a:pPr>
              <a:tabLst>
                <a:tab pos="512763" algn="l"/>
              </a:tabLst>
            </a:pPr>
            <a:r>
              <a:rPr lang="en-US" sz="5400" dirty="0" smtClean="0">
                <a:solidFill>
                  <a:srgbClr val="92D050"/>
                </a:solidFill>
              </a:rPr>
              <a:t>Gratuity </a:t>
            </a:r>
            <a:r>
              <a:rPr lang="en-US" sz="5400" dirty="0">
                <a:solidFill>
                  <a:srgbClr val="92D050"/>
                </a:solidFill>
              </a:rPr>
              <a:t> </a:t>
            </a:r>
            <a:r>
              <a:rPr lang="en-US" sz="5400" dirty="0" smtClean="0">
                <a:solidFill>
                  <a:srgbClr val="92D050"/>
                </a:solidFill>
              </a:rPr>
              <a:t>     “Tip”</a:t>
            </a:r>
            <a:endParaRPr lang="en-US" sz="5400" dirty="0">
              <a:solidFill>
                <a:srgbClr val="92D050"/>
              </a:solidFill>
            </a:endParaRPr>
          </a:p>
        </p:txBody>
      </p:sp>
      <p:cxnSp>
        <p:nvCxnSpPr>
          <p:cNvPr id="8" name="Straight Arrow Connector 7"/>
          <p:cNvCxnSpPr/>
          <p:nvPr/>
        </p:nvCxnSpPr>
        <p:spPr>
          <a:xfrm>
            <a:off x="2644715" y="3312904"/>
            <a:ext cx="806570" cy="0"/>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362787"/>
      </p:ext>
    </p:extLst>
  </p:cSld>
  <p:clrMapOvr>
    <a:masterClrMapping/>
  </p:clrMapOvr>
  <mc:AlternateContent xmlns:mc="http://schemas.openxmlformats.org/markup-compatibility/2006" xmlns:p14="http://schemas.microsoft.com/office/powerpoint/2010/main">
    <mc:Choice Requires="p14">
      <p:transition spd="slow" p14:dur="2000" advTm="16052"/>
    </mc:Choice>
    <mc:Fallback xmlns="">
      <p:transition spd="slow" advTm="16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64917" y="457200"/>
            <a:ext cx="5090366"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3048000" y="3810000"/>
            <a:ext cx="3048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27604385"/>
      </p:ext>
    </p:extLst>
  </p:cSld>
  <p:clrMapOvr>
    <a:masterClrMapping/>
  </p:clrMapOvr>
  <mc:AlternateContent xmlns:mc="http://schemas.openxmlformats.org/markup-compatibility/2006" xmlns:p14="http://schemas.microsoft.com/office/powerpoint/2010/main">
    <mc:Choice Requires="p14">
      <p:transition spd="slow" p14:dur="2000" advTm="16033"/>
    </mc:Choice>
    <mc:Fallback xmlns="">
      <p:transition spd="slow" advTm="16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ircle(in)">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400" y="4994140"/>
            <a:ext cx="3886200" cy="762000"/>
          </a:xfrm>
        </p:spPr>
        <p:txBody>
          <a:bodyPr>
            <a:noAutofit/>
          </a:bodyPr>
          <a:lstStyle/>
          <a:p>
            <a:pPr marL="0" indent="0">
              <a:buNone/>
            </a:pPr>
            <a:r>
              <a:rPr lang="en-US" sz="4800" dirty="0" smtClean="0">
                <a:solidFill>
                  <a:srgbClr val="00B050"/>
                </a:solidFill>
              </a:rPr>
              <a:t>Meal Cost</a:t>
            </a:r>
          </a:p>
        </p:txBody>
      </p:sp>
      <p:pic>
        <p:nvPicPr>
          <p:cNvPr id="3075" name="Picture 3" descr="C:\Documents and Settings\csu\Local Settings\Temporary Internet Files\Content.IE5\A7PKCZYK\MP90040886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508000"/>
            <a:ext cx="2743200" cy="27432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19600" y="1371768"/>
            <a:ext cx="1600200" cy="1015663"/>
          </a:xfrm>
          <a:prstGeom prst="rect">
            <a:avLst/>
          </a:prstGeom>
          <a:noFill/>
        </p:spPr>
        <p:txBody>
          <a:bodyPr wrap="square" rtlCol="0">
            <a:spAutoFit/>
          </a:bodyPr>
          <a:lstStyle/>
          <a:p>
            <a:r>
              <a:rPr lang="en-US" sz="6000" dirty="0" smtClean="0">
                <a:solidFill>
                  <a:srgbClr val="C00000"/>
                </a:solidFill>
                <a:latin typeface="+mj-lt"/>
              </a:rPr>
              <a:t>10%</a:t>
            </a:r>
            <a:endParaRPr lang="en-US" sz="6000" dirty="0">
              <a:solidFill>
                <a:srgbClr val="C00000"/>
              </a:solidFill>
              <a:latin typeface="+mj-lt"/>
            </a:endParaRPr>
          </a:p>
        </p:txBody>
      </p:sp>
      <p:sp>
        <p:nvSpPr>
          <p:cNvPr id="5" name="TextBox 4"/>
          <p:cNvSpPr txBox="1"/>
          <p:nvPr/>
        </p:nvSpPr>
        <p:spPr>
          <a:xfrm>
            <a:off x="6400800" y="2655911"/>
            <a:ext cx="1513556" cy="1015663"/>
          </a:xfrm>
          <a:prstGeom prst="rect">
            <a:avLst/>
          </a:prstGeom>
          <a:noFill/>
        </p:spPr>
        <p:txBody>
          <a:bodyPr wrap="none" rtlCol="0">
            <a:spAutoFit/>
          </a:bodyPr>
          <a:lstStyle/>
          <a:p>
            <a:r>
              <a:rPr lang="en-US" sz="6000" dirty="0" smtClean="0">
                <a:solidFill>
                  <a:srgbClr val="FFFF00"/>
                </a:solidFill>
                <a:latin typeface="+mj-lt"/>
              </a:rPr>
              <a:t>15%</a:t>
            </a:r>
            <a:endParaRPr lang="en-US" sz="6000" dirty="0">
              <a:solidFill>
                <a:srgbClr val="FFFF00"/>
              </a:solidFill>
              <a:latin typeface="+mj-lt"/>
            </a:endParaRPr>
          </a:p>
        </p:txBody>
      </p:sp>
      <p:sp>
        <p:nvSpPr>
          <p:cNvPr id="6" name="TextBox 5"/>
          <p:cNvSpPr txBox="1"/>
          <p:nvPr/>
        </p:nvSpPr>
        <p:spPr>
          <a:xfrm>
            <a:off x="3976116" y="3327397"/>
            <a:ext cx="2667000" cy="1015663"/>
          </a:xfrm>
          <a:prstGeom prst="rect">
            <a:avLst/>
          </a:prstGeom>
          <a:noFill/>
        </p:spPr>
        <p:txBody>
          <a:bodyPr wrap="square" rtlCol="0">
            <a:spAutoFit/>
          </a:bodyPr>
          <a:lstStyle/>
          <a:p>
            <a:r>
              <a:rPr lang="en-US" sz="6000" dirty="0" smtClean="0">
                <a:solidFill>
                  <a:srgbClr val="00B050"/>
                </a:solidFill>
                <a:latin typeface="+mj-lt"/>
              </a:rPr>
              <a:t>20%</a:t>
            </a:r>
            <a:endParaRPr lang="en-US" sz="6000" dirty="0">
              <a:solidFill>
                <a:srgbClr val="00B050"/>
              </a:solidFill>
              <a:latin typeface="+mj-lt"/>
            </a:endParaRPr>
          </a:p>
        </p:txBody>
      </p:sp>
      <p:pic>
        <p:nvPicPr>
          <p:cNvPr id="3077" name="Picture 5" descr="C:\Documents and Settings\csu\Local Settings\Temporary Internet Files\Content.IE5\0LT9HYLX\MP91022101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3779" y="3580894"/>
            <a:ext cx="1970042" cy="2895600"/>
          </a:xfrm>
          <a:prstGeom prst="rect">
            <a:avLst/>
          </a:prstGeom>
          <a:noFill/>
          <a:ln w="38100">
            <a:solidFill>
              <a:srgbClr val="C00000"/>
            </a:solidFill>
          </a:ln>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96901215"/>
      </p:ext>
    </p:extLst>
  </p:cSld>
  <p:clrMapOvr>
    <a:masterClrMapping/>
  </p:clrMapOvr>
  <mc:AlternateContent xmlns:mc="http://schemas.openxmlformats.org/markup-compatibility/2006" xmlns:p14="http://schemas.microsoft.com/office/powerpoint/2010/main">
    <mc:Choice Requires="p14">
      <p:transition spd="slow" p14:dur="2000" advTm="18049"/>
    </mc:Choice>
    <mc:Fallback xmlns="">
      <p:transition spd="slow" advTm="18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3077"/>
                                        </p:tgtEl>
                                        <p:attrNameLst>
                                          <p:attrName>style.visibility</p:attrName>
                                        </p:attrNameLst>
                                      </p:cBhvr>
                                      <p:to>
                                        <p:strVal val="visible"/>
                                      </p:to>
                                    </p:set>
                                    <p:anim calcmode="lin" valueType="num">
                                      <p:cBhvr>
                                        <p:cTn id="11" dur="500" fill="hold"/>
                                        <p:tgtEl>
                                          <p:spTgt spid="3077"/>
                                        </p:tgtEl>
                                        <p:attrNameLst>
                                          <p:attrName>ppt_w</p:attrName>
                                        </p:attrNameLst>
                                      </p:cBhvr>
                                      <p:tavLst>
                                        <p:tav tm="0">
                                          <p:val>
                                            <p:fltVal val="0"/>
                                          </p:val>
                                        </p:tav>
                                        <p:tav tm="100000">
                                          <p:val>
                                            <p:strVal val="#ppt_w"/>
                                          </p:val>
                                        </p:tav>
                                      </p:tavLst>
                                    </p:anim>
                                    <p:anim calcmode="lin" valueType="num">
                                      <p:cBhvr>
                                        <p:cTn id="12" dur="500" fill="hold"/>
                                        <p:tgtEl>
                                          <p:spTgt spid="3077"/>
                                        </p:tgtEl>
                                        <p:attrNameLst>
                                          <p:attrName>ppt_h</p:attrName>
                                        </p:attrNameLst>
                                      </p:cBhvr>
                                      <p:tavLst>
                                        <p:tav tm="0">
                                          <p:val>
                                            <p:fltVal val="0"/>
                                          </p:val>
                                        </p:tav>
                                        <p:tav tm="100000">
                                          <p:val>
                                            <p:strVal val="#ppt_h"/>
                                          </p:val>
                                        </p:tav>
                                      </p:tavLst>
                                    </p:anim>
                                    <p:animEffect transition="in" filter="fade">
                                      <p:cBhvr>
                                        <p:cTn id="13" dur="500"/>
                                        <p:tgtEl>
                                          <p:spTgt spid="307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1000"/>
                                        <p:tgtEl>
                                          <p:spTgt spid="3">
                                            <p:txEl>
                                              <p:pRg st="0" end="0"/>
                                            </p:txEl>
                                          </p:spTgt>
                                        </p:tgtEl>
                                      </p:cBhvr>
                                    </p:animEffect>
                                    <p:anim calcmode="lin" valueType="num">
                                      <p:cBhvr>
                                        <p:cTn id="4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7"/>
                </p:tgtEl>
              </p:cMediaNode>
            </p:audio>
          </p:childTnLst>
        </p:cTn>
      </p:par>
    </p:tnLst>
    <p:bldLst>
      <p:bldP spid="3" grpId="0" build="p"/>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81000"/>
            <a:ext cx="24765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3352800" y="1647825"/>
            <a:ext cx="1295400" cy="0"/>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1467" y="457199"/>
            <a:ext cx="3572933" cy="2396479"/>
          </a:xfrm>
          <a:prstGeom prst="rect">
            <a:avLst/>
          </a:prstGeom>
        </p:spPr>
      </p:pic>
      <p:cxnSp>
        <p:nvCxnSpPr>
          <p:cNvPr id="9" name="Straight Arrow Connector 8"/>
          <p:cNvCxnSpPr/>
          <p:nvPr/>
        </p:nvCxnSpPr>
        <p:spPr>
          <a:xfrm>
            <a:off x="6905625" y="3081867"/>
            <a:ext cx="0" cy="1066800"/>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C:\Documents and Settings\csu\Local Settings\Temporary Internet Files\Content.IE5\FPVEXJOC\MP900182719[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50" y="4329080"/>
            <a:ext cx="3333750" cy="220583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3657600" y="5638800"/>
            <a:ext cx="1303868" cy="0"/>
          </a:xfrm>
          <a:prstGeom prst="straightConnector1">
            <a:avLst/>
          </a:prstGeom>
          <a:ln w="7620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081867"/>
            <a:ext cx="3057525" cy="356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66541552"/>
      </p:ext>
    </p:extLst>
  </p:cSld>
  <p:clrMapOvr>
    <a:masterClrMapping/>
  </p:clrMapOvr>
  <mc:AlternateContent xmlns:mc="http://schemas.openxmlformats.org/markup-compatibility/2006" xmlns:p14="http://schemas.microsoft.com/office/powerpoint/2010/main">
    <mc:Choice Requires="p14">
      <p:transition spd="slow" p14:dur="2000" advTm="17046"/>
    </mc:Choice>
    <mc:Fallback xmlns="">
      <p:transition spd="slow" advTm="17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fade">
                                      <p:cBhvr>
                                        <p:cTn id="11" dur="1000"/>
                                        <p:tgtEl>
                                          <p:spTgt spid="4101"/>
                                        </p:tgtEl>
                                      </p:cBhvr>
                                    </p:animEffect>
                                    <p:anim calcmode="lin" valueType="num">
                                      <p:cBhvr>
                                        <p:cTn id="12" dur="1000" fill="hold"/>
                                        <p:tgtEl>
                                          <p:spTgt spid="4101"/>
                                        </p:tgtEl>
                                        <p:attrNameLst>
                                          <p:attrName>ppt_x</p:attrName>
                                        </p:attrNameLst>
                                      </p:cBhvr>
                                      <p:tavLst>
                                        <p:tav tm="0">
                                          <p:val>
                                            <p:strVal val="#ppt_x"/>
                                          </p:val>
                                        </p:tav>
                                        <p:tav tm="100000">
                                          <p:val>
                                            <p:strVal val="#ppt_x"/>
                                          </p:val>
                                        </p:tav>
                                      </p:tavLst>
                                    </p:anim>
                                    <p:anim calcmode="lin" valueType="num">
                                      <p:cBhvr>
                                        <p:cTn id="13" dur="1000" fill="hold"/>
                                        <p:tgtEl>
                                          <p:spTgt spid="410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ircle(in)">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ipe(down)">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circle(in)">
                                      <p:cBhvr>
                                        <p:cTn id="40" dur="20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wipe(down)">
                                      <p:cBhvr>
                                        <p:cTn id="4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88225980"/>
              </p:ext>
            </p:extLst>
          </p:nvPr>
        </p:nvGraphicFramePr>
        <p:xfrm>
          <a:off x="457200" y="685802"/>
          <a:ext cx="3962400" cy="4114800"/>
        </p:xfrm>
        <a:graphic>
          <a:graphicData uri="http://schemas.openxmlformats.org/drawingml/2006/table">
            <a:tbl>
              <a:tblPr firstRow="1" bandRow="1">
                <a:tableStyleId>{5C22544A-7EE6-4342-B048-85BDC9FD1C3A}</a:tableStyleId>
              </a:tblPr>
              <a:tblGrid>
                <a:gridCol w="396240">
                  <a:extLst>
                    <a:ext uri="{9D8B030D-6E8A-4147-A177-3AD203B41FA5}">
                      <a16:colId xmlns="" xmlns:a16="http://schemas.microsoft.com/office/drawing/2014/main" val="20000"/>
                    </a:ext>
                  </a:extLst>
                </a:gridCol>
                <a:gridCol w="396240">
                  <a:extLst>
                    <a:ext uri="{9D8B030D-6E8A-4147-A177-3AD203B41FA5}">
                      <a16:colId xmlns="" xmlns:a16="http://schemas.microsoft.com/office/drawing/2014/main" val="20001"/>
                    </a:ext>
                  </a:extLst>
                </a:gridCol>
                <a:gridCol w="396240">
                  <a:extLst>
                    <a:ext uri="{9D8B030D-6E8A-4147-A177-3AD203B41FA5}">
                      <a16:colId xmlns="" xmlns:a16="http://schemas.microsoft.com/office/drawing/2014/main" val="20002"/>
                    </a:ext>
                  </a:extLst>
                </a:gridCol>
                <a:gridCol w="396240">
                  <a:extLst>
                    <a:ext uri="{9D8B030D-6E8A-4147-A177-3AD203B41FA5}">
                      <a16:colId xmlns="" xmlns:a16="http://schemas.microsoft.com/office/drawing/2014/main" val="20003"/>
                    </a:ext>
                  </a:extLst>
                </a:gridCol>
                <a:gridCol w="396240">
                  <a:extLst>
                    <a:ext uri="{9D8B030D-6E8A-4147-A177-3AD203B41FA5}">
                      <a16:colId xmlns="" xmlns:a16="http://schemas.microsoft.com/office/drawing/2014/main" val="20004"/>
                    </a:ext>
                  </a:extLst>
                </a:gridCol>
                <a:gridCol w="396240">
                  <a:extLst>
                    <a:ext uri="{9D8B030D-6E8A-4147-A177-3AD203B41FA5}">
                      <a16:colId xmlns="" xmlns:a16="http://schemas.microsoft.com/office/drawing/2014/main" val="20005"/>
                    </a:ext>
                  </a:extLst>
                </a:gridCol>
                <a:gridCol w="396240">
                  <a:extLst>
                    <a:ext uri="{9D8B030D-6E8A-4147-A177-3AD203B41FA5}">
                      <a16:colId xmlns="" xmlns:a16="http://schemas.microsoft.com/office/drawing/2014/main" val="20006"/>
                    </a:ext>
                  </a:extLst>
                </a:gridCol>
                <a:gridCol w="396240">
                  <a:extLst>
                    <a:ext uri="{9D8B030D-6E8A-4147-A177-3AD203B41FA5}">
                      <a16:colId xmlns="" xmlns:a16="http://schemas.microsoft.com/office/drawing/2014/main" val="20007"/>
                    </a:ext>
                  </a:extLst>
                </a:gridCol>
                <a:gridCol w="396240">
                  <a:extLst>
                    <a:ext uri="{9D8B030D-6E8A-4147-A177-3AD203B41FA5}">
                      <a16:colId xmlns="" xmlns:a16="http://schemas.microsoft.com/office/drawing/2014/main" val="20008"/>
                    </a:ext>
                  </a:extLst>
                </a:gridCol>
                <a:gridCol w="396240">
                  <a:extLst>
                    <a:ext uri="{9D8B030D-6E8A-4147-A177-3AD203B41FA5}">
                      <a16:colId xmlns="" xmlns:a16="http://schemas.microsoft.com/office/drawing/2014/main" val="20009"/>
                    </a:ext>
                  </a:extLst>
                </a:gridCol>
              </a:tblGrid>
              <a:tr h="411480">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0"/>
                  </a:ext>
                </a:extLst>
              </a:tr>
              <a:tr h="411480">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1"/>
                  </a:ext>
                </a:extLst>
              </a:tr>
              <a:tr h="411480">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2"/>
                  </a:ext>
                </a:extLst>
              </a:tr>
              <a:tr h="411480">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3"/>
                  </a:ext>
                </a:extLst>
              </a:tr>
              <a:tr h="411480">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4"/>
                  </a:ext>
                </a:extLst>
              </a:tr>
              <a:tr h="411480">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5"/>
                  </a:ext>
                </a:extLst>
              </a:tr>
              <a:tr h="411480">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6"/>
                  </a:ext>
                </a:extLst>
              </a:tr>
              <a:tr h="411480">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7"/>
                  </a:ext>
                </a:extLst>
              </a:tr>
              <a:tr h="411480">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 xmlns:a16="http://schemas.microsoft.com/office/drawing/2014/main" val="10008"/>
                  </a:ext>
                </a:extLst>
              </a:tr>
              <a:tr h="411480">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 xmlns:a16="http://schemas.microsoft.com/office/drawing/2014/main" val="10009"/>
                  </a:ext>
                </a:extLst>
              </a:tr>
            </a:tbl>
          </a:graphicData>
        </a:graphic>
      </p:graphicFrame>
      <p:sp>
        <p:nvSpPr>
          <p:cNvPr id="5" name="TextBox 4"/>
          <p:cNvSpPr txBox="1"/>
          <p:nvPr/>
        </p:nvSpPr>
        <p:spPr>
          <a:xfrm>
            <a:off x="1022350" y="5410200"/>
            <a:ext cx="2819400" cy="1015663"/>
          </a:xfrm>
          <a:prstGeom prst="rect">
            <a:avLst/>
          </a:prstGeom>
          <a:noFill/>
        </p:spPr>
        <p:txBody>
          <a:bodyPr wrap="square" rtlCol="0">
            <a:spAutoFit/>
          </a:bodyPr>
          <a:lstStyle/>
          <a:p>
            <a:r>
              <a:rPr lang="en-US" sz="6000" dirty="0" smtClean="0">
                <a:solidFill>
                  <a:srgbClr val="0070C0"/>
                </a:solidFill>
              </a:rPr>
              <a:t>$10.24</a:t>
            </a:r>
            <a:endParaRPr lang="en-US" sz="6000" dirty="0">
              <a:solidFill>
                <a:srgbClr val="0070C0"/>
              </a:solidFill>
            </a:endParaRPr>
          </a:p>
        </p:txBody>
      </p:sp>
      <mc:AlternateContent xmlns:mc="http://schemas.openxmlformats.org/markup-compatibility/2006" xmlns:a14="http://schemas.microsoft.com/office/drawing/2010/main">
        <mc:Choice Requires="a14">
          <p:sp>
            <p:nvSpPr>
              <p:cNvPr id="6" name="TextBox 5"/>
              <p:cNvSpPr txBox="1"/>
              <p:nvPr/>
            </p:nvSpPr>
            <p:spPr>
              <a:xfrm>
                <a:off x="4512734" y="380998"/>
                <a:ext cx="1143000" cy="140519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400" i="1" smtClean="0">
                              <a:solidFill>
                                <a:schemeClr val="accent6">
                                  <a:lumMod val="50000"/>
                                </a:schemeClr>
                              </a:solidFill>
                              <a:latin typeface="Cambria Math" panose="02040503050406030204" pitchFamily="18" charset="0"/>
                            </a:rPr>
                          </m:ctrlPr>
                        </m:fPr>
                        <m:num>
                          <m:r>
                            <a:rPr lang="en-US" sz="4400" b="0" i="1" smtClean="0">
                              <a:solidFill>
                                <a:schemeClr val="accent6">
                                  <a:lumMod val="50000"/>
                                </a:schemeClr>
                              </a:solidFill>
                              <a:latin typeface="Cambria Math"/>
                            </a:rPr>
                            <m:t>$10.24</m:t>
                          </m:r>
                        </m:num>
                        <m:den>
                          <m:r>
                            <a:rPr lang="en-US" sz="4400" b="0" i="1" smtClean="0">
                              <a:solidFill>
                                <a:schemeClr val="accent6">
                                  <a:lumMod val="50000"/>
                                </a:schemeClr>
                              </a:solidFill>
                              <a:latin typeface="Cambria Math"/>
                            </a:rPr>
                            <m:t>100</m:t>
                          </m:r>
                        </m:den>
                      </m:f>
                    </m:oMath>
                  </m:oMathPara>
                </a14:m>
                <a:endParaRPr lang="en-US" sz="4400" dirty="0">
                  <a:solidFill>
                    <a:schemeClr val="accent6">
                      <a:lumMod val="50000"/>
                    </a:schemeClr>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512734" y="380998"/>
                <a:ext cx="1143000" cy="1405193"/>
              </a:xfrm>
              <a:prstGeom prst="rect">
                <a:avLst/>
              </a:prstGeom>
              <a:blipFill rotWithShape="1">
                <a:blip r:embed="rId6"/>
                <a:stretch>
                  <a:fillRect r="-510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324600" y="513514"/>
                <a:ext cx="633507"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3600" i="1" smtClean="0">
                          <a:solidFill>
                            <a:schemeClr val="accent6">
                              <a:lumMod val="50000"/>
                            </a:schemeClr>
                          </a:solidFill>
                          <a:latin typeface="Cambria Math"/>
                          <a:ea typeface="Cambria Math"/>
                        </a:rPr>
                        <m:t>=</m:t>
                      </m:r>
                    </m:oMath>
                  </m:oMathPara>
                </a14:m>
                <a:endParaRPr lang="en-US" sz="3600" dirty="0">
                  <a:solidFill>
                    <a:schemeClr val="accent6">
                      <a:lumMod val="50000"/>
                    </a:schemeClr>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6324600" y="513514"/>
                <a:ext cx="633507" cy="646331"/>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934200" y="513514"/>
                <a:ext cx="2276585" cy="769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4400" b="0" i="1" smtClean="0">
                          <a:solidFill>
                            <a:schemeClr val="accent6">
                              <a:lumMod val="50000"/>
                            </a:schemeClr>
                          </a:solidFill>
                          <a:latin typeface="Cambria Math"/>
                        </a:rPr>
                        <m:t>$0.1024</m:t>
                      </m:r>
                    </m:oMath>
                  </m:oMathPara>
                </a14:m>
                <a:endParaRPr lang="en-US" sz="4400" dirty="0">
                  <a:solidFill>
                    <a:schemeClr val="accent6">
                      <a:lumMod val="50000"/>
                    </a:schemeClr>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6934200" y="513514"/>
                <a:ext cx="2276585" cy="769441"/>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352032" y="1786191"/>
                <a:ext cx="2686954" cy="9233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accent6">
                              <a:lumMod val="50000"/>
                            </a:schemeClr>
                          </a:solidFill>
                          <a:latin typeface="Cambria Math" panose="02040503050406030204" pitchFamily="18" charset="0"/>
                          <a:ea typeface="Cambria Math" panose="02040503050406030204" pitchFamily="18" charset="0"/>
                        </a:rPr>
                        <m:t>≈</m:t>
                      </m:r>
                      <m:r>
                        <a:rPr lang="en-US" sz="5400" b="0" i="1" smtClean="0">
                          <a:solidFill>
                            <a:schemeClr val="accent6">
                              <a:lumMod val="50000"/>
                            </a:schemeClr>
                          </a:solidFill>
                          <a:latin typeface="Cambria Math"/>
                        </a:rPr>
                        <m:t>$0.10</m:t>
                      </m:r>
                    </m:oMath>
                  </m:oMathPara>
                </a14:m>
                <a:endParaRPr lang="en-US" sz="5400" dirty="0">
                  <a:solidFill>
                    <a:schemeClr val="accent6">
                      <a:lumMod val="50000"/>
                    </a:schemeClr>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6352032" y="1786191"/>
                <a:ext cx="2686954" cy="923330"/>
              </a:xfrm>
              <a:prstGeom prst="rect">
                <a:avLst/>
              </a:prstGeom>
              <a:blipFill rotWithShape="0">
                <a:blip r:embed="rId9"/>
                <a:stretch>
                  <a:fillRect/>
                </a:stretch>
              </a:blipFill>
            </p:spPr>
            <p:txBody>
              <a:bodyPr/>
              <a:lstStyle/>
              <a:p>
                <a:r>
                  <a:rPr lang="en-US">
                    <a:noFill/>
                  </a:rPr>
                  <a:t> </a:t>
                </a:r>
              </a:p>
            </p:txBody>
          </p:sp>
        </mc:Fallback>
      </mc:AlternateContent>
      <p:cxnSp>
        <p:nvCxnSpPr>
          <p:cNvPr id="11" name="Straight Arrow Connector 10"/>
          <p:cNvCxnSpPr/>
          <p:nvPr/>
        </p:nvCxnSpPr>
        <p:spPr>
          <a:xfrm flipH="1" flipV="1">
            <a:off x="4125395" y="4546286"/>
            <a:ext cx="2530327" cy="758245"/>
          </a:xfrm>
          <a:prstGeom prst="straightConnector1">
            <a:avLst/>
          </a:prstGeom>
          <a:ln w="571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20995" y="4752046"/>
            <a:ext cx="2133600" cy="923330"/>
          </a:xfrm>
          <a:prstGeom prst="rect">
            <a:avLst/>
          </a:prstGeom>
          <a:noFill/>
        </p:spPr>
        <p:txBody>
          <a:bodyPr wrap="square" rtlCol="0">
            <a:spAutoFit/>
          </a:bodyPr>
          <a:lstStyle/>
          <a:p>
            <a:r>
              <a:rPr lang="en-US" sz="5400" dirty="0" smtClean="0">
                <a:solidFill>
                  <a:schemeClr val="accent6">
                    <a:lumMod val="50000"/>
                  </a:schemeClr>
                </a:solidFill>
              </a:rPr>
              <a:t>1%</a:t>
            </a:r>
            <a:endParaRPr lang="en-US" sz="5400" dirty="0">
              <a:solidFill>
                <a:schemeClr val="accent6">
                  <a:lumMod val="50000"/>
                </a:schemeClr>
              </a:solidFill>
            </a:endParaRPr>
          </a:p>
        </p:txBody>
      </p:sp>
      <p:sp>
        <p:nvSpPr>
          <p:cNvPr id="17" name="Left Brace 16"/>
          <p:cNvSpPr/>
          <p:nvPr/>
        </p:nvSpPr>
        <p:spPr>
          <a:xfrm rot="16200000">
            <a:off x="2051051" y="3158430"/>
            <a:ext cx="761999" cy="3949701"/>
          </a:xfrm>
          <a:prstGeom prst="leftBrace">
            <a:avLst/>
          </a:prstGeom>
          <a:ln w="762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94276650"/>
      </p:ext>
    </p:extLst>
  </p:cSld>
  <p:clrMapOvr>
    <a:masterClrMapping/>
  </p:clrMapOvr>
  <mc:AlternateContent xmlns:mc="http://schemas.openxmlformats.org/markup-compatibility/2006" xmlns:p14="http://schemas.microsoft.com/office/powerpoint/2010/main">
    <mc:Choice Requires="p14">
      <p:transition spd="slow" p14:dur="2000" advTm="49576"/>
    </mc:Choice>
    <mc:Fallback xmlns="">
      <p:transition spd="slow" advTm="49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circle(in)">
                                      <p:cBhvr>
                                        <p:cTn id="18" dur="2000"/>
                                        <p:tgtEl>
                                          <p:spTgt spid="17"/>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anim calcmode="lin" valueType="num">
                                      <p:cBhvr>
                                        <p:cTn id="41" dur="1000" fill="hold"/>
                                        <p:tgtEl>
                                          <p:spTgt spid="6"/>
                                        </p:tgtEl>
                                        <p:attrNameLst>
                                          <p:attrName>ppt_x</p:attrName>
                                        </p:attrNameLst>
                                      </p:cBhvr>
                                      <p:tavLst>
                                        <p:tav tm="0">
                                          <p:val>
                                            <p:strVal val="#ppt_x"/>
                                          </p:val>
                                        </p:tav>
                                        <p:tav tm="100000">
                                          <p:val>
                                            <p:strVal val="#ppt_x"/>
                                          </p:val>
                                        </p:tav>
                                      </p:tavLst>
                                    </p:anim>
                                    <p:anim calcmode="lin" valueType="num">
                                      <p:cBhvr>
                                        <p:cTn id="4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1000"/>
                                        <p:tgtEl>
                                          <p:spTgt spid="7"/>
                                        </p:tgtEl>
                                      </p:cBhvr>
                                    </p:animEffect>
                                    <p:anim calcmode="lin" valueType="num">
                                      <p:cBhvr>
                                        <p:cTn id="48" dur="1000" fill="hold"/>
                                        <p:tgtEl>
                                          <p:spTgt spid="7"/>
                                        </p:tgtEl>
                                        <p:attrNameLst>
                                          <p:attrName>ppt_x</p:attrName>
                                        </p:attrNameLst>
                                      </p:cBhvr>
                                      <p:tavLst>
                                        <p:tav tm="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1000"/>
                                        <p:tgtEl>
                                          <p:spTgt spid="9"/>
                                        </p:tgtEl>
                                      </p:cBhvr>
                                    </p:animEffect>
                                    <p:anim calcmode="lin" valueType="num">
                                      <p:cBhvr>
                                        <p:cTn id="62" dur="1000" fill="hold"/>
                                        <p:tgtEl>
                                          <p:spTgt spid="9"/>
                                        </p:tgtEl>
                                        <p:attrNameLst>
                                          <p:attrName>ppt_x</p:attrName>
                                        </p:attrNameLst>
                                      </p:cBhvr>
                                      <p:tavLst>
                                        <p:tav tm="0">
                                          <p:val>
                                            <p:strVal val="#ppt_x"/>
                                          </p:val>
                                        </p:tav>
                                        <p:tav tm="100000">
                                          <p:val>
                                            <p:strVal val="#ppt_x"/>
                                          </p:val>
                                        </p:tav>
                                      </p:tavLst>
                                    </p:anim>
                                    <p:anim calcmode="lin" valueType="num">
                                      <p:cBhvr>
                                        <p:cTn id="6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13"/>
                </p:tgtEl>
              </p:cMediaNode>
            </p:audio>
          </p:childTnLst>
        </p:cTn>
      </p:par>
    </p:tnLst>
    <p:bldLst>
      <p:bldP spid="5" grpId="0"/>
      <p:bldP spid="6" grpId="0"/>
      <p:bldP spid="7" grpId="0"/>
      <p:bldP spid="8" grpId="0"/>
      <p:bldP spid="9" grpId="0"/>
      <p:bldP spid="16" grpId="0"/>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1973544732"/>
              </p:ext>
            </p:extLst>
          </p:nvPr>
        </p:nvGraphicFramePr>
        <p:xfrm>
          <a:off x="304798" y="342894"/>
          <a:ext cx="8001001" cy="5295910"/>
        </p:xfrm>
        <a:graphic>
          <a:graphicData uri="http://schemas.openxmlformats.org/drawingml/2006/table">
            <a:tbl>
              <a:tblPr firstRow="1" bandRow="1">
                <a:tableStyleId>{5C22544A-7EE6-4342-B048-85BDC9FD1C3A}</a:tableStyleId>
              </a:tblPr>
              <a:tblGrid>
                <a:gridCol w="800100">
                  <a:extLst>
                    <a:ext uri="{9D8B030D-6E8A-4147-A177-3AD203B41FA5}">
                      <a16:colId xmlns="" xmlns:a16="http://schemas.microsoft.com/office/drawing/2014/main" val="20000"/>
                    </a:ext>
                  </a:extLst>
                </a:gridCol>
                <a:gridCol w="800100">
                  <a:extLst>
                    <a:ext uri="{9D8B030D-6E8A-4147-A177-3AD203B41FA5}">
                      <a16:colId xmlns="" xmlns:a16="http://schemas.microsoft.com/office/drawing/2014/main" val="20001"/>
                    </a:ext>
                  </a:extLst>
                </a:gridCol>
                <a:gridCol w="800100">
                  <a:extLst>
                    <a:ext uri="{9D8B030D-6E8A-4147-A177-3AD203B41FA5}">
                      <a16:colId xmlns="" xmlns:a16="http://schemas.microsoft.com/office/drawing/2014/main" val="20002"/>
                    </a:ext>
                  </a:extLst>
                </a:gridCol>
                <a:gridCol w="800100">
                  <a:extLst>
                    <a:ext uri="{9D8B030D-6E8A-4147-A177-3AD203B41FA5}">
                      <a16:colId xmlns="" xmlns:a16="http://schemas.microsoft.com/office/drawing/2014/main" val="20003"/>
                    </a:ext>
                  </a:extLst>
                </a:gridCol>
                <a:gridCol w="800100">
                  <a:extLst>
                    <a:ext uri="{9D8B030D-6E8A-4147-A177-3AD203B41FA5}">
                      <a16:colId xmlns="" xmlns:a16="http://schemas.microsoft.com/office/drawing/2014/main" val="20004"/>
                    </a:ext>
                  </a:extLst>
                </a:gridCol>
                <a:gridCol w="777877">
                  <a:extLst>
                    <a:ext uri="{9D8B030D-6E8A-4147-A177-3AD203B41FA5}">
                      <a16:colId xmlns="" xmlns:a16="http://schemas.microsoft.com/office/drawing/2014/main" val="20005"/>
                    </a:ext>
                  </a:extLst>
                </a:gridCol>
                <a:gridCol w="822324">
                  <a:extLst>
                    <a:ext uri="{9D8B030D-6E8A-4147-A177-3AD203B41FA5}">
                      <a16:colId xmlns="" xmlns:a16="http://schemas.microsoft.com/office/drawing/2014/main" val="20006"/>
                    </a:ext>
                  </a:extLst>
                </a:gridCol>
                <a:gridCol w="800100">
                  <a:extLst>
                    <a:ext uri="{9D8B030D-6E8A-4147-A177-3AD203B41FA5}">
                      <a16:colId xmlns="" xmlns:a16="http://schemas.microsoft.com/office/drawing/2014/main" val="20007"/>
                    </a:ext>
                  </a:extLst>
                </a:gridCol>
                <a:gridCol w="800100">
                  <a:extLst>
                    <a:ext uri="{9D8B030D-6E8A-4147-A177-3AD203B41FA5}">
                      <a16:colId xmlns="" xmlns:a16="http://schemas.microsoft.com/office/drawing/2014/main" val="20008"/>
                    </a:ext>
                  </a:extLst>
                </a:gridCol>
                <a:gridCol w="800100">
                  <a:extLst>
                    <a:ext uri="{9D8B030D-6E8A-4147-A177-3AD203B41FA5}">
                      <a16:colId xmlns="" xmlns:a16="http://schemas.microsoft.com/office/drawing/2014/main" val="20009"/>
                    </a:ext>
                  </a:extLst>
                </a:gridCol>
              </a:tblGrid>
              <a:tr h="529591">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 xmlns:a16="http://schemas.microsoft.com/office/drawing/2014/main" val="10000"/>
                  </a:ext>
                </a:extLst>
              </a:tr>
              <a:tr h="52959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1"/>
                  </a:ext>
                </a:extLst>
              </a:tr>
              <a:tr h="52959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2"/>
                  </a:ext>
                </a:extLst>
              </a:tr>
              <a:tr h="52959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3"/>
                  </a:ext>
                </a:extLst>
              </a:tr>
              <a:tr h="52959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4"/>
                  </a:ext>
                </a:extLst>
              </a:tr>
              <a:tr h="529591">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5"/>
                  </a:ext>
                </a:extLst>
              </a:tr>
              <a:tr h="529591">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6"/>
                  </a:ext>
                </a:extLst>
              </a:tr>
              <a:tr h="529591">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extLst>
                  <a:ext uri="{0D108BD9-81ED-4DB2-BD59-A6C34878D82A}">
                    <a16:rowId xmlns="" xmlns:a16="http://schemas.microsoft.com/office/drawing/2014/main" val="10007"/>
                  </a:ext>
                </a:extLst>
              </a:tr>
              <a:tr h="529591">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 xmlns:a16="http://schemas.microsoft.com/office/drawing/2014/main" val="10008"/>
                  </a:ext>
                </a:extLst>
              </a:tr>
              <a:tr h="529591">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a:p>
                  </a:txBody>
                  <a:tcPr>
                    <a:solidFill>
                      <a:schemeClr val="accent6">
                        <a:lumMod val="60000"/>
                        <a:lumOff val="40000"/>
                      </a:schemeClr>
                    </a:solidFill>
                  </a:tcPr>
                </a:tc>
                <a:tc>
                  <a:txBody>
                    <a:bodyPr/>
                    <a:lstStyle/>
                    <a:p>
                      <a:endParaRPr lang="en-US" dirty="0"/>
                    </a:p>
                  </a:txBody>
                  <a:tcPr>
                    <a:solidFill>
                      <a:schemeClr val="accent6">
                        <a:lumMod val="60000"/>
                        <a:lumOff val="40000"/>
                      </a:schemeClr>
                    </a:solidFill>
                  </a:tcPr>
                </a:tc>
                <a:extLst>
                  <a:ext uri="{0D108BD9-81ED-4DB2-BD59-A6C34878D82A}">
                    <a16:rowId xmlns="" xmlns:a16="http://schemas.microsoft.com/office/drawing/2014/main" val="10009"/>
                  </a:ext>
                </a:extLst>
              </a:tr>
            </a:tbl>
          </a:graphicData>
        </a:graphic>
      </p:graphicFrame>
      <mc:AlternateContent xmlns:mc="http://schemas.openxmlformats.org/markup-compatibility/2006" xmlns:a14="http://schemas.microsoft.com/office/drawing/2010/main">
        <mc:Choice Requires="a14">
          <p:sp>
            <p:nvSpPr>
              <p:cNvPr id="6" name="TextBox 5"/>
              <p:cNvSpPr txBox="1"/>
              <p:nvPr/>
            </p:nvSpPr>
            <p:spPr>
              <a:xfrm>
                <a:off x="1752600" y="325733"/>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752600" y="325733"/>
                <a:ext cx="797386" cy="523220"/>
              </a:xfrm>
              <a:prstGeom prst="rect">
                <a:avLst/>
              </a:prstGeom>
              <a:blipFill rotWithShape="1">
                <a:blip r:embed="rId6"/>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752600" y="848380"/>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752600" y="848380"/>
                <a:ext cx="797386" cy="523220"/>
              </a:xfrm>
              <a:prstGeom prst="rect">
                <a:avLst/>
              </a:prstGeom>
              <a:blipFill rotWithShape="1">
                <a:blip r:embed="rId7"/>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1752600" y="1457980"/>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752600" y="1457980"/>
                <a:ext cx="797386" cy="523220"/>
              </a:xfrm>
              <a:prstGeom prst="rect">
                <a:avLst/>
              </a:prstGeom>
              <a:blipFill rotWithShape="1">
                <a:blip r:embed="rId7"/>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752600" y="1991380"/>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52600" y="1991380"/>
                <a:ext cx="797386" cy="523220"/>
              </a:xfrm>
              <a:prstGeom prst="rect">
                <a:avLst/>
              </a:prstGeom>
              <a:blipFill rotWithShape="1">
                <a:blip r:embed="rId8"/>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52600" y="2524780"/>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752600" y="2524780"/>
                <a:ext cx="797386" cy="523220"/>
              </a:xfrm>
              <a:prstGeom prst="rect">
                <a:avLst/>
              </a:prstGeom>
              <a:blipFill rotWithShape="1">
                <a:blip r:embed="rId7"/>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752600" y="3058180"/>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752600" y="3058180"/>
                <a:ext cx="797386" cy="523220"/>
              </a:xfrm>
              <a:prstGeom prst="rect">
                <a:avLst/>
              </a:prstGeom>
              <a:blipFill rotWithShape="1">
                <a:blip r:embed="rId8"/>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752600" y="3591580"/>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1752600" y="3591580"/>
                <a:ext cx="797386" cy="523220"/>
              </a:xfrm>
              <a:prstGeom prst="rect">
                <a:avLst/>
              </a:prstGeom>
              <a:blipFill rotWithShape="1">
                <a:blip r:embed="rId7"/>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1752600" y="4124980"/>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752600" y="4124980"/>
                <a:ext cx="797386" cy="523220"/>
              </a:xfrm>
              <a:prstGeom prst="rect">
                <a:avLst/>
              </a:prstGeom>
              <a:blipFill rotWithShape="1">
                <a:blip r:embed="rId8"/>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752600" y="4572000"/>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752600" y="4572000"/>
                <a:ext cx="797386" cy="523220"/>
              </a:xfrm>
              <a:prstGeom prst="rect">
                <a:avLst/>
              </a:prstGeom>
              <a:blipFill rotWithShape="1">
                <a:blip r:embed="rId9"/>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752600" y="5115580"/>
                <a:ext cx="797386"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chemeClr val="accent6">
                              <a:lumMod val="50000"/>
                            </a:schemeClr>
                          </a:solidFill>
                          <a:latin typeface="Cambria Math"/>
                        </a:rPr>
                        <m:t>$0.10</m:t>
                      </m:r>
                    </m:oMath>
                  </m:oMathPara>
                </a14:m>
                <a:endParaRPr lang="en-US" sz="2800" dirty="0">
                  <a:solidFill>
                    <a:schemeClr val="accent6">
                      <a:lumMod val="50000"/>
                    </a:schemeClr>
                  </a:solidFil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752600" y="5115580"/>
                <a:ext cx="797386" cy="523220"/>
              </a:xfrm>
              <a:prstGeom prst="rect">
                <a:avLst/>
              </a:prstGeom>
              <a:blipFill rotWithShape="1">
                <a:blip r:embed="rId7"/>
                <a:stretch>
                  <a:fillRect r="-1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200400" y="1211759"/>
                <a:ext cx="5105400" cy="738664"/>
              </a:xfrm>
              <a:prstGeom prst="rect">
                <a:avLst/>
              </a:prstGeom>
              <a:noFill/>
            </p:spPr>
            <p:txBody>
              <a:bodyPr wrap="square" rtlCol="0">
                <a:spAutoFit/>
              </a:bodyPr>
              <a:lstStyle/>
              <a:p>
                <a:r>
                  <a:rPr lang="en-US" sz="4200" dirty="0" smtClean="0">
                    <a:solidFill>
                      <a:srgbClr val="002060"/>
                    </a:solidFill>
                  </a:rPr>
                  <a:t>10 </a:t>
                </a:r>
                <a14:m>
                  <m:oMath xmlns:m="http://schemas.openxmlformats.org/officeDocument/2006/math">
                    <m:r>
                      <a:rPr lang="en-US" sz="4200" b="0" i="1" smtClean="0">
                        <a:solidFill>
                          <a:srgbClr val="002060"/>
                        </a:solidFill>
                        <a:latin typeface="Cambria Math"/>
                        <a:ea typeface="Cambria Math"/>
                      </a:rPr>
                      <m:t>×$0.10=$1.00 </m:t>
                    </m:r>
                  </m:oMath>
                </a14:m>
                <a:endParaRPr lang="en-US" sz="4200" dirty="0">
                  <a:solidFill>
                    <a:srgbClr val="00206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200400" y="1211759"/>
                <a:ext cx="5105400" cy="738664"/>
              </a:xfrm>
              <a:prstGeom prst="rect">
                <a:avLst/>
              </a:prstGeom>
              <a:blipFill rotWithShape="1">
                <a:blip r:embed="rId10"/>
                <a:stretch>
                  <a:fillRect l="-4535" t="-15702" b="-38017"/>
                </a:stretch>
              </a:blipFill>
            </p:spPr>
            <p:txBody>
              <a:bodyPr/>
              <a:lstStyle/>
              <a:p>
                <a:r>
                  <a:rPr lang="en-US">
                    <a:noFill/>
                  </a:rPr>
                  <a:t> </a:t>
                </a:r>
              </a:p>
            </p:txBody>
          </p:sp>
        </mc:Fallback>
      </mc:AlternateContent>
      <p:sp>
        <p:nvSpPr>
          <p:cNvPr id="22" name="Rectangle 21"/>
          <p:cNvSpPr/>
          <p:nvPr/>
        </p:nvSpPr>
        <p:spPr>
          <a:xfrm>
            <a:off x="304800" y="325733"/>
            <a:ext cx="762000" cy="5313067"/>
          </a:xfrm>
          <a:prstGeom prst="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 Brace 25"/>
          <p:cNvSpPr/>
          <p:nvPr/>
        </p:nvSpPr>
        <p:spPr>
          <a:xfrm rot="16200000">
            <a:off x="3906718" y="1859083"/>
            <a:ext cx="771766" cy="8026402"/>
          </a:xfrm>
          <a:prstGeom prst="leftBrace">
            <a:avLst>
              <a:gd name="adj1" fmla="val 8333"/>
              <a:gd name="adj2" fmla="val 50393"/>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a:off x="3473605" y="6058829"/>
            <a:ext cx="2209800" cy="707886"/>
          </a:xfrm>
          <a:prstGeom prst="rect">
            <a:avLst/>
          </a:prstGeom>
          <a:noFill/>
        </p:spPr>
        <p:txBody>
          <a:bodyPr wrap="square" rtlCol="0">
            <a:spAutoFit/>
          </a:bodyPr>
          <a:lstStyle/>
          <a:p>
            <a:r>
              <a:rPr lang="en-US" sz="4000" dirty="0" smtClean="0">
                <a:solidFill>
                  <a:schemeClr val="accent6">
                    <a:lumMod val="50000"/>
                  </a:schemeClr>
                </a:solidFill>
              </a:rPr>
              <a:t>$10.24</a:t>
            </a:r>
            <a:endParaRPr lang="en-US" sz="4000" dirty="0">
              <a:solidFill>
                <a:schemeClr val="accent6">
                  <a:lumMod val="50000"/>
                </a:schemeClr>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85957868"/>
      </p:ext>
    </p:extLst>
  </p:cSld>
  <p:clrMapOvr>
    <a:masterClrMapping/>
  </p:clrMapOvr>
  <mc:AlternateContent xmlns:mc="http://schemas.openxmlformats.org/markup-compatibility/2006" xmlns:p14="http://schemas.microsoft.com/office/powerpoint/2010/main">
    <mc:Choice Requires="p14">
      <p:transition spd="slow" p14:dur="2000" advTm="38087"/>
    </mc:Choice>
    <mc:Fallback xmlns="">
      <p:transition spd="slow" advTm="3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down)">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5"/>
                </p:tgtEl>
              </p:cMediaNode>
            </p:audio>
          </p:childTnLst>
        </p:cTn>
      </p:par>
    </p:tnLst>
    <p:bldLst>
      <p:bldP spid="6" grpId="0"/>
      <p:bldP spid="12" grpId="0"/>
      <p:bldP spid="13" grpId="0"/>
      <p:bldP spid="14" grpId="0"/>
      <p:bldP spid="15" grpId="0"/>
      <p:bldP spid="16" grpId="0"/>
      <p:bldP spid="17" grpId="0"/>
      <p:bldP spid="18" grpId="0"/>
      <p:bldP spid="19" grpId="0"/>
      <p:bldP spid="20" grpId="0"/>
      <p:bldP spid="21" grpId="0"/>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
</p:tagLst>
</file>

<file path=ppt/tags/tag10.xml><?xml version="1.0" encoding="utf-8"?>
<p:tagLst xmlns:a="http://schemas.openxmlformats.org/drawingml/2006/main" xmlns:r="http://schemas.openxmlformats.org/officeDocument/2006/relationships" xmlns:p="http://schemas.openxmlformats.org/presentationml/2006/main">
  <p:tag name="TIMING" val="|3.4|2.5"/>
</p:tagLst>
</file>

<file path=ppt/tags/tag2.xml><?xml version="1.0" encoding="utf-8"?>
<p:tagLst xmlns:a="http://schemas.openxmlformats.org/drawingml/2006/main" xmlns:r="http://schemas.openxmlformats.org/officeDocument/2006/relationships" xmlns:p="http://schemas.openxmlformats.org/presentationml/2006/main">
  <p:tag name="TIMING" val="|4.3|2.1|1.4|1.3|2.4"/>
</p:tagLst>
</file>

<file path=ppt/tags/tag3.xml><?xml version="1.0" encoding="utf-8"?>
<p:tagLst xmlns:a="http://schemas.openxmlformats.org/drawingml/2006/main" xmlns:r="http://schemas.openxmlformats.org/officeDocument/2006/relationships" xmlns:p="http://schemas.openxmlformats.org/presentationml/2006/main">
  <p:tag name="TIMING" val="|2.4|1.5|0.7|2.2|0.8|1.6|1.2"/>
</p:tagLst>
</file>

<file path=ppt/tags/tag4.xml><?xml version="1.0" encoding="utf-8"?>
<p:tagLst xmlns:a="http://schemas.openxmlformats.org/drawingml/2006/main" xmlns:r="http://schemas.openxmlformats.org/officeDocument/2006/relationships" xmlns:p="http://schemas.openxmlformats.org/presentationml/2006/main">
  <p:tag name="TIMING" val="|2|5|14|3.5|2.3|1.8|1.7|10.1"/>
</p:tagLst>
</file>

<file path=ppt/tags/tag5.xml><?xml version="1.0" encoding="utf-8"?>
<p:tagLst xmlns:a="http://schemas.openxmlformats.org/drawingml/2006/main" xmlns:r="http://schemas.openxmlformats.org/officeDocument/2006/relationships" xmlns:p="http://schemas.openxmlformats.org/presentationml/2006/main">
  <p:tag name="TIMING" val="|16.7|7.2|1.4|1|0.6|0.3|0.2|0.1|0.2|0.1|0.1|0.1"/>
</p:tagLst>
</file>

<file path=ppt/tags/tag6.xml><?xml version="1.0" encoding="utf-8"?>
<p:tagLst xmlns:a="http://schemas.openxmlformats.org/drawingml/2006/main" xmlns:r="http://schemas.openxmlformats.org/officeDocument/2006/relationships" xmlns:p="http://schemas.openxmlformats.org/presentationml/2006/main">
  <p:tag name="TIMING" val="|3.6|3.7"/>
</p:tagLst>
</file>

<file path=ppt/tags/tag7.xml><?xml version="1.0" encoding="utf-8"?>
<p:tagLst xmlns:a="http://schemas.openxmlformats.org/drawingml/2006/main" xmlns:r="http://schemas.openxmlformats.org/officeDocument/2006/relationships" xmlns:p="http://schemas.openxmlformats.org/presentationml/2006/main">
  <p:tag name="TIMING" val="|12.5|2.6|4|9.9|7.8"/>
</p:tagLst>
</file>

<file path=ppt/tags/tag8.xml><?xml version="1.0" encoding="utf-8"?>
<p:tagLst xmlns:a="http://schemas.openxmlformats.org/drawingml/2006/main" xmlns:r="http://schemas.openxmlformats.org/officeDocument/2006/relationships" xmlns:p="http://schemas.openxmlformats.org/presentationml/2006/main">
  <p:tag name="TIMING" val="|6.5|5.7"/>
</p:tagLst>
</file>

<file path=ppt/tags/tag9.xml><?xml version="1.0" encoding="utf-8"?>
<p:tagLst xmlns:a="http://schemas.openxmlformats.org/drawingml/2006/main" xmlns:r="http://schemas.openxmlformats.org/officeDocument/2006/relationships" xmlns:p="http://schemas.openxmlformats.org/presentationml/2006/main">
  <p:tag name="TIMING" val="|14.4|1.8|7.6|1|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TotalTime>
  <Words>879</Words>
  <Application>Microsoft Office PowerPoint</Application>
  <PresentationFormat>On-screen Show (4:3)</PresentationFormat>
  <Paragraphs>69</Paragraphs>
  <Slides>15</Slides>
  <Notes>14</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Columbus State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csu</dc:creator>
  <cp:lastModifiedBy>Nancy Mims</cp:lastModifiedBy>
  <cp:revision>110</cp:revision>
  <dcterms:created xsi:type="dcterms:W3CDTF">2012-09-17T15:31:18Z</dcterms:created>
  <dcterms:modified xsi:type="dcterms:W3CDTF">2017-04-18T16:50:44Z</dcterms:modified>
</cp:coreProperties>
</file>