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5"/>
  </p:notesMasterIdLst>
  <p:sldIdLst>
    <p:sldId id="256" r:id="rId2"/>
    <p:sldId id="269" r:id="rId3"/>
    <p:sldId id="259" r:id="rId4"/>
    <p:sldId id="260" r:id="rId5"/>
    <p:sldId id="266" r:id="rId6"/>
    <p:sldId id="267" r:id="rId7"/>
    <p:sldId id="268" r:id="rId8"/>
    <p:sldId id="257" r:id="rId9"/>
    <p:sldId id="264" r:id="rId10"/>
    <p:sldId id="261" r:id="rId11"/>
    <p:sldId id="262" r:id="rId12"/>
    <p:sldId id="258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79713" autoAdjust="0"/>
  </p:normalViewPr>
  <p:slideViewPr>
    <p:cSldViewPr snapToGrid="0">
      <p:cViewPr varScale="1">
        <p:scale>
          <a:sx n="56" d="100"/>
          <a:sy n="56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323F5-906E-49E2-9348-69FBD283A1E3}" type="datetimeFigureOut">
              <a:rPr lang="en-US" smtClean="0"/>
              <a:t>4/18/2017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300BD2-530C-42F0-85EF-DD27D41D9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00BD2-530C-42F0-85EF-DD27D41D9E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55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00BD2-530C-42F0-85EF-DD27D41D9E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39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00BD2-530C-42F0-85EF-DD27D41D9E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90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3E5FC-1533-4E1A-A2AD-5A6DCA87BB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45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00BD2-530C-42F0-85EF-DD27D41D9E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65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00BD2-530C-42F0-85EF-DD27D41D9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33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00BD2-530C-42F0-85EF-DD27D41D9E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knowing</a:t>
            </a:r>
            <a:r>
              <a:rPr lang="en-US" baseline="0" dirty="0" smtClean="0"/>
              <a:t> 30 as my percentage, I know 10 is a factor of both 30 and 100. I can partition my bar equally into section of 10% each.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00BD2-530C-42F0-85EF-DD27D41D9E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76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00BD2-530C-42F0-85EF-DD27D41D9E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69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3E5FC-1533-4E1A-A2AD-5A6DCA87BB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09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30% of 21</a:t>
            </a:r>
          </a:p>
          <a:p>
            <a:endParaRPr lang="en-US" dirty="0" smtClean="0"/>
          </a:p>
          <a:p>
            <a:r>
              <a:rPr lang="en-US" dirty="0" smtClean="0"/>
              <a:t>21 is 100%</a:t>
            </a:r>
          </a:p>
          <a:p>
            <a:r>
              <a:rPr lang="en-US" dirty="0" smtClean="0"/>
              <a:t>2.1 is 10%</a:t>
            </a:r>
          </a:p>
          <a:p>
            <a:r>
              <a:rPr lang="en-US" dirty="0" smtClean="0"/>
              <a:t>6.3</a:t>
            </a:r>
            <a:r>
              <a:rPr lang="en-US" baseline="0" dirty="0" smtClean="0"/>
              <a:t> is 30%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3E5FC-1533-4E1A-A2AD-5A6DCA87BB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0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4/18/2017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1.m4a"/><Relationship Id="rId7" Type="http://schemas.openxmlformats.org/officeDocument/2006/relationships/image" Target="../media/image9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3.m4a"/><Relationship Id="rId7" Type="http://schemas.openxmlformats.org/officeDocument/2006/relationships/image" Target="../media/image13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7.m4a"/><Relationship Id="rId7" Type="http://schemas.openxmlformats.org/officeDocument/2006/relationships/image" Target="../media/image3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60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Finding Percent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using a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Bar Model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5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3"/>
    </mc:Choice>
    <mc:Fallback>
      <p:transition spd="slow" advTm="5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21 is 30% </a:t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</a:t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number?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657601" y="2302389"/>
            <a:ext cx="8311598" cy="2552848"/>
            <a:chOff x="3657601" y="2270305"/>
            <a:chExt cx="8311598" cy="2552848"/>
          </a:xfrm>
        </p:grpSpPr>
        <p:sp>
          <p:nvSpPr>
            <p:cNvPr id="5" name="Rectangle 4"/>
            <p:cNvSpPr/>
            <p:nvPr/>
          </p:nvSpPr>
          <p:spPr>
            <a:xfrm>
              <a:off x="3657601" y="2307366"/>
              <a:ext cx="7948246" cy="199731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570173" y="2270305"/>
              <a:ext cx="0" cy="1997319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808173" y="2270307"/>
              <a:ext cx="0" cy="1997319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985757" y="2287892"/>
              <a:ext cx="0" cy="1997319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73580" y="2282915"/>
              <a:ext cx="15691" cy="1986332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351165" y="2271928"/>
              <a:ext cx="8349" cy="1997319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320451" y="2274124"/>
              <a:ext cx="0" cy="1997319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111760" y="2274124"/>
              <a:ext cx="0" cy="1997319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832729" y="2271928"/>
              <a:ext cx="0" cy="1997319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764717" y="2274123"/>
              <a:ext cx="0" cy="1997319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012580" y="4435290"/>
              <a:ext cx="677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10%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02127" y="4446355"/>
              <a:ext cx="677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20%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70590" y="4453821"/>
              <a:ext cx="677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30%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6580" y="4435290"/>
              <a:ext cx="677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40%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93139" y="4440459"/>
              <a:ext cx="677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50%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51033" y="4435290"/>
              <a:ext cx="677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60%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773175" y="4421872"/>
              <a:ext cx="677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70%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494144" y="4432529"/>
              <a:ext cx="677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80%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392600" y="4419870"/>
              <a:ext cx="6771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90%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184468" y="4419731"/>
              <a:ext cx="784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Century Gothic" panose="020B0502020202020204" pitchFamily="34" charset="0"/>
                </a:rPr>
                <a:t>100%</a:t>
              </a:r>
              <a:endParaRPr lang="en-US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210378" y="1510311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7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60511" y="1494157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70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2694" y="1500060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14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712555" y="1510311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21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6580" y="1532165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28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93139" y="1500060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35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03123" y="1508225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42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824309" y="1532165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49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86925" y="1510200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56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408332" y="1500060"/>
            <a:ext cx="725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63</a:t>
            </a:r>
            <a:endParaRPr lang="en-US" sz="28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93366" y="2297412"/>
            <a:ext cx="2328156" cy="200229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657601" y="2302389"/>
            <a:ext cx="7948246" cy="203438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088613" y="455231"/>
            <a:ext cx="4607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10 x 7 = 70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036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83"/>
    </mc:Choice>
    <mc:Fallback>
      <p:transition spd="slow" advTm="34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Symbolically</a:t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21 is 30% </a:t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</a:t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number?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08077" y="1477825"/>
            <a:ext cx="139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30</a:t>
            </a:r>
            <a:r>
              <a:rPr lang="en-US" sz="3600" b="1" dirty="0" smtClean="0">
                <a:latin typeface="Century Gothic" panose="020B0502020202020204" pitchFamily="34" charset="0"/>
              </a:rPr>
              <a:t>%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503740" y="1813950"/>
            <a:ext cx="13796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797768" y="2100191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768" y="2100191"/>
                <a:ext cx="707181" cy="707886"/>
              </a:xfrm>
              <a:prstGeom prst="rect">
                <a:avLst/>
              </a:prstGeom>
              <a:blipFill rotWithShape="0">
                <a:blip r:embed="rId6"/>
                <a:stretch>
                  <a:fillRect r="-19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05448" y="2100191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448" y="2100191"/>
                <a:ext cx="707181" cy="707886"/>
              </a:xfrm>
              <a:prstGeom prst="rect">
                <a:avLst/>
              </a:prstGeom>
              <a:blipFill rotWithShape="0">
                <a:blip r:embed="rId7"/>
                <a:stretch>
                  <a:fillRect r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074943" y="2892883"/>
            <a:ext cx="144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10</a:t>
            </a:r>
            <a:r>
              <a:rPr lang="en-US" sz="3600" b="1" dirty="0" smtClean="0">
                <a:latin typeface="Century Gothic" panose="020B0502020202020204" pitchFamily="34" charset="0"/>
              </a:rPr>
              <a:t>%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703055" y="3225688"/>
            <a:ext cx="13796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88883" y="3452683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883" y="3452683"/>
                <a:ext cx="707181" cy="707886"/>
              </a:xfrm>
              <a:prstGeom prst="rect">
                <a:avLst/>
              </a:prstGeom>
              <a:blipFill rotWithShape="0">
                <a:blip r:embed="rId8"/>
                <a:stretch>
                  <a:fillRect r="-6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902043" y="3452683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043" y="3452683"/>
                <a:ext cx="707181" cy="707886"/>
              </a:xfrm>
              <a:prstGeom prst="rect">
                <a:avLst/>
              </a:prstGeom>
              <a:blipFill rotWithShape="0">
                <a:blip r:embed="rId9"/>
                <a:stretch>
                  <a:fillRect r="-6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074942" y="4438815"/>
            <a:ext cx="1428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100%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520993" y="4880465"/>
            <a:ext cx="13796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263100" y="1433687"/>
            <a:ext cx="1277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21</a:t>
            </a:r>
            <a:r>
              <a:rPr lang="en-US" sz="3600" dirty="0">
                <a:latin typeface="Century Gothic" panose="020B0502020202020204" pitchFamily="34" charset="0"/>
              </a:rPr>
              <a:t> 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20563" y="2861410"/>
            <a:ext cx="1461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7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8281117" y="4482213"/>
            <a:ext cx="1241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70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64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93"/>
    </mc:Choice>
    <mc:Fallback>
      <p:transition spd="slow" advTm="35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  <p:bldP spid="8" grpId="0"/>
      <p:bldP spid="9" grpId="0"/>
      <p:bldP spid="10" grpId="0"/>
      <p:bldP spid="12" grpId="0"/>
      <p:bldP spid="13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21 is what percent of 30?</a:t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8021" y="2374232"/>
            <a:ext cx="7948244" cy="16683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 rot="5400000">
            <a:off x="7047982" y="812651"/>
            <a:ext cx="1488321" cy="794824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02575" y="5530933"/>
            <a:ext cx="378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100%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 rot="16200000">
            <a:off x="7047983" y="-2344053"/>
            <a:ext cx="1488321" cy="7948246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11453" y="239579"/>
            <a:ext cx="139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30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/>
          <p:cNvCxnSpPr>
            <a:stCxn id="4" idx="0"/>
            <a:endCxn id="4" idx="2"/>
          </p:cNvCxnSpPr>
          <p:nvPr/>
        </p:nvCxnSpPr>
        <p:spPr>
          <a:xfrm>
            <a:off x="7792143" y="2374232"/>
            <a:ext cx="0" cy="166837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98059" y="2374232"/>
            <a:ext cx="0" cy="166837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98827" y="2374231"/>
            <a:ext cx="0" cy="166837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49469" y="2374231"/>
            <a:ext cx="0" cy="166837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95490" y="2374231"/>
            <a:ext cx="0" cy="166837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1080775" y="2374231"/>
            <a:ext cx="0" cy="166837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181543" y="2374230"/>
            <a:ext cx="0" cy="166837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332185" y="2374230"/>
            <a:ext cx="0" cy="166837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578206" y="2374230"/>
            <a:ext cx="0" cy="166837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56905" y="4181109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11029" y="1904873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3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10884" y="4181109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20%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59139" y="4184675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30%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81554" y="4202198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40%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07477" y="422167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50%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77300" y="4191211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60%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49064" y="419851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70%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590472" y="422167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80%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433756" y="418311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90%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175164" y="4181109"/>
            <a:ext cx="78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81073" y="1889772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6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26812" y="1889772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9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63899" y="1906756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12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82256" y="1918660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15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49545" y="1918660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18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11276" y="1918660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21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48363" y="1884590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24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957" y="1903869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27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492658" y="1884590"/>
            <a:ext cx="677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entury Gothic" panose="020B0502020202020204" pitchFamily="34" charset="0"/>
              </a:rPr>
              <a:t>30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18020" y="2374230"/>
            <a:ext cx="5514165" cy="1668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263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26"/>
    </mc:Choice>
    <mc:Fallback>
      <p:transition spd="slow" advTm="6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Symbolically</a:t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21 is what percent of 30?</a:t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3399" y="1301692"/>
            <a:ext cx="136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 </a:t>
            </a:r>
            <a:r>
              <a:rPr lang="en-US" sz="3600" b="1" dirty="0" smtClean="0">
                <a:latin typeface="Century Gothic" panose="020B0502020202020204" pitchFamily="34" charset="0"/>
              </a:rPr>
              <a:t>30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173090" y="1602093"/>
            <a:ext cx="13796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25196" y="2824290"/>
            <a:ext cx="1242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10%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293860" y="3125190"/>
            <a:ext cx="13796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28217" y="4062945"/>
            <a:ext cx="751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21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293860" y="4386111"/>
            <a:ext cx="1379620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797768" y="2100191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7768" y="2100191"/>
                <a:ext cx="707181" cy="707886"/>
              </a:xfrm>
              <a:prstGeom prst="rect">
                <a:avLst/>
              </a:prstGeom>
              <a:blipFill rotWithShape="0">
                <a:blip r:embed="rId6"/>
                <a:stretch>
                  <a:fillRect r="-6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105448" y="2100191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448" y="2100191"/>
                <a:ext cx="707181" cy="707886"/>
              </a:xfrm>
              <a:prstGeom prst="rect">
                <a:avLst/>
              </a:prstGeom>
              <a:blipFill rotWithShape="0">
                <a:blip r:embed="rId7"/>
                <a:stretch>
                  <a:fillRect r="-6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882193" y="3355060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193" y="3355060"/>
                <a:ext cx="707181" cy="707886"/>
              </a:xfrm>
              <a:prstGeom prst="rect">
                <a:avLst/>
              </a:prstGeom>
              <a:blipFill rotWithShape="0">
                <a:blip r:embed="rId8"/>
                <a:stretch>
                  <a:fillRect r="-19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9151358" y="3470621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1358" y="3470621"/>
                <a:ext cx="707181" cy="707886"/>
              </a:xfrm>
              <a:prstGeom prst="rect">
                <a:avLst/>
              </a:prstGeom>
              <a:blipFill rotWithShape="0">
                <a:blip r:embed="rId9"/>
                <a:stretch>
                  <a:fillRect r="-19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894406" y="1258307"/>
            <a:ext cx="1373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100%</a:t>
            </a:r>
            <a:endParaRPr lang="en-US" sz="36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1151" y="2795313"/>
            <a:ext cx="1118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3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51453" y="4087975"/>
            <a:ext cx="1479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70%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392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75"/>
    </mc:Choice>
    <mc:Fallback>
      <p:transition spd="slow" advTm="4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/>
      <p:bldP spid="19" grpId="0"/>
      <p:bldP spid="20" grpId="0"/>
      <p:bldP spid="21" grpId="0"/>
      <p:bldP spid="22" grpId="0"/>
      <p:bldP spid="8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2990613" cy="1481081"/>
          </a:xfrm>
        </p:spPr>
        <p:txBody>
          <a:bodyPr anchor="t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Whole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5698" y="2604918"/>
            <a:ext cx="6642340" cy="16390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28714" y="2731930"/>
            <a:ext cx="1639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Part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092" y="4399213"/>
            <a:ext cx="24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Percent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667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53"/>
    </mc:Choice>
    <mc:Fallback>
      <p:transition spd="slow" advTm="13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75% </a:t>
            </a:r>
            <a:br>
              <a:rPr lang="en-US" sz="5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5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of </a:t>
            </a:r>
            <a: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sz="54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5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24</a:t>
            </a:r>
            <a:endParaRPr lang="en-US" sz="5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7147" y="2591914"/>
            <a:ext cx="7601802" cy="16650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/>
          <p:cNvSpPr/>
          <p:nvPr/>
        </p:nvSpPr>
        <p:spPr>
          <a:xfrm rot="5400000">
            <a:off x="6883886" y="1200201"/>
            <a:ext cx="1488321" cy="7601801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42154" y="5745263"/>
            <a:ext cx="378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100%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 rot="16200000">
            <a:off x="6883886" y="-2041500"/>
            <a:ext cx="1488321" cy="7601801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37699" y="324731"/>
            <a:ext cx="378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24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cxnSp>
        <p:nvCxnSpPr>
          <p:cNvPr id="11" name="Straight Connector 10"/>
          <p:cNvCxnSpPr>
            <a:stCxn id="6" idx="0"/>
            <a:endCxn id="6" idx="2"/>
          </p:cNvCxnSpPr>
          <p:nvPr/>
        </p:nvCxnSpPr>
        <p:spPr>
          <a:xfrm>
            <a:off x="7628048" y="2591914"/>
            <a:ext cx="0" cy="166502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92993" y="2591914"/>
            <a:ext cx="0" cy="166502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508855" y="2591914"/>
            <a:ext cx="0" cy="1665027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31434" y="4395440"/>
            <a:ext cx="7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25%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0313" y="4395440"/>
            <a:ext cx="7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50%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10660" y="4395440"/>
            <a:ext cx="74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75%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03491" y="4395440"/>
            <a:ext cx="93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4808" y="1993740"/>
            <a:ext cx="514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anose="020B0502020202020204" pitchFamily="34" charset="0"/>
              </a:rPr>
              <a:t>6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33687" y="1945583"/>
            <a:ext cx="760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anose="020B0502020202020204" pitchFamily="34" charset="0"/>
              </a:rPr>
              <a:t>12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61383" y="1945583"/>
            <a:ext cx="69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anose="020B0502020202020204" pitchFamily="34" charset="0"/>
              </a:rPr>
              <a:t>18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03491" y="1991750"/>
            <a:ext cx="593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entury Gothic" panose="020B0502020202020204" pitchFamily="34" charset="0"/>
              </a:rPr>
              <a:t>24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27146" y="2591914"/>
            <a:ext cx="5691246" cy="16650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1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74"/>
    </mc:Choice>
    <mc:Fallback>
      <p:transition spd="slow" advTm="7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/>
      <p:bldP spid="7" grpId="0" animBg="1"/>
      <p:bldP spid="8" grpId="0"/>
      <p:bldP spid="14" grpId="0"/>
      <p:bldP spid="15" grpId="0"/>
      <p:bldP spid="16" grpId="0"/>
      <p:bldP spid="17" grpId="0"/>
      <p:bldP spid="18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504" y="906795"/>
            <a:ext cx="1652301" cy="1421892"/>
          </a:xfrm>
        </p:spPr>
        <p:txBody>
          <a:bodyPr anchor="t">
            <a:normAutofit fontScale="55000" lnSpcReduction="20000"/>
          </a:bodyPr>
          <a:lstStyle/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8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100%</a:t>
            </a:r>
            <a:r>
              <a:rPr lang="en-US" sz="4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</a:t>
            </a:r>
            <a:endParaRPr lang="en-US" sz="4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471" y="1405227"/>
            <a:ext cx="3232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Symbolically</a:t>
            </a:r>
          </a:p>
          <a:p>
            <a:pPr algn="ctr"/>
            <a:endParaRPr lang="en-US" sz="3600" b="1" dirty="0" smtClean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75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% </a:t>
            </a:r>
            <a:b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</a:t>
            </a:r>
            <a:b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24</a:t>
            </a:r>
            <a:endParaRPr lang="en-US" sz="36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95805" y="1291515"/>
            <a:ext cx="1811216" cy="18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199656" y="942203"/>
            <a:ext cx="1652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24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9384" y="2343946"/>
            <a:ext cx="1494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25%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854076" y="2710051"/>
            <a:ext cx="1811216" cy="18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22492" y="2286000"/>
            <a:ext cx="1652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 6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2220" y="3655476"/>
            <a:ext cx="1494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75%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776912" y="4015013"/>
            <a:ext cx="1811216" cy="18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80250" y="3603904"/>
            <a:ext cx="1652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 18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3871586" y="1711644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86" y="1711644"/>
                <a:ext cx="707181" cy="707886"/>
              </a:xfrm>
              <a:prstGeom prst="rect">
                <a:avLst/>
              </a:prstGeom>
              <a:blipFill rotWithShape="0">
                <a:blip r:embed="rId6"/>
                <a:stretch>
                  <a:fillRect r="-23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0179613" y="1657826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613" y="1657826"/>
                <a:ext cx="707181" cy="707886"/>
              </a:xfrm>
              <a:prstGeom prst="rect">
                <a:avLst/>
              </a:prstGeom>
              <a:blipFill rotWithShape="0">
                <a:blip r:embed="rId7"/>
                <a:stretch>
                  <a:fillRect r="-23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985981" y="3055441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981" y="3055441"/>
                <a:ext cx="707181" cy="707886"/>
              </a:xfrm>
              <a:prstGeom prst="rect">
                <a:avLst/>
              </a:prstGeom>
              <a:blipFill rotWithShape="0">
                <a:blip r:embed="rId8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0179612" y="3014534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612" y="3014534"/>
                <a:ext cx="707181" cy="707886"/>
              </a:xfrm>
              <a:prstGeom prst="rect">
                <a:avLst/>
              </a:prstGeom>
              <a:blipFill rotWithShape="0">
                <a:blip r:embed="rId9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982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01"/>
    </mc:Choice>
    <mc:Fallback>
      <p:transition spd="slow" advTm="44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  <p:bldP spid="14" grpId="0"/>
      <p:bldP spid="15" grpId="0"/>
      <p:bldP spid="12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30% of 21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01979" y="2358189"/>
            <a:ext cx="7948245" cy="1812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 rot="16200000">
            <a:off x="7031941" y="-2360094"/>
            <a:ext cx="1488321" cy="794824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 rot="5400000">
            <a:off x="7044523" y="1039563"/>
            <a:ext cx="1488321" cy="7923078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14870" y="5831257"/>
            <a:ext cx="378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100%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3537" y="223536"/>
            <a:ext cx="1748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entury Gothic" panose="020B0502020202020204" pitchFamily="34" charset="0"/>
              </a:rPr>
              <a:t>21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631724" y="2358189"/>
            <a:ext cx="0" cy="1812758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495491" y="2358189"/>
            <a:ext cx="0" cy="1812758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65513" y="2358189"/>
            <a:ext cx="0" cy="1812758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86488" y="2358189"/>
            <a:ext cx="0" cy="1812758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805555" y="2396057"/>
            <a:ext cx="0" cy="1812758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25808" y="2358189"/>
            <a:ext cx="0" cy="1812758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211871" y="2396057"/>
            <a:ext cx="0" cy="1812758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9981887" y="2382253"/>
            <a:ext cx="0" cy="1812758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832123" y="2366211"/>
            <a:ext cx="0" cy="1812758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12580" y="4358031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4995" y="4347929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20%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83250" y="4351495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30%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05665" y="4369018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40%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63672" y="438849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50%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1411" y="4358031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60%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73175" y="436533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70%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514583" y="438849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80%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57867" y="434993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90%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99275" y="4347929"/>
            <a:ext cx="78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81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50"/>
    </mc:Choice>
    <mc:Fallback>
      <p:transition spd="slow" advTm="26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  <p:bldP spid="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30% of 21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625516" y="2358189"/>
            <a:ext cx="7948245" cy="1850626"/>
            <a:chOff x="3834063" y="2358189"/>
            <a:chExt cx="7948245" cy="1850626"/>
          </a:xfrm>
        </p:grpSpPr>
        <p:sp>
          <p:nvSpPr>
            <p:cNvPr id="4" name="Rectangle 3"/>
            <p:cNvSpPr/>
            <p:nvPr/>
          </p:nvSpPr>
          <p:spPr>
            <a:xfrm>
              <a:off x="3834063" y="2358189"/>
              <a:ext cx="7948245" cy="181275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7744018" y="2358189"/>
              <a:ext cx="0" cy="1812758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671953" y="2358189"/>
              <a:ext cx="0" cy="1812758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441975" y="2358189"/>
              <a:ext cx="0" cy="1812758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262950" y="2358189"/>
              <a:ext cx="0" cy="1812758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982017" y="2396057"/>
              <a:ext cx="0" cy="1812758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489976" y="2358189"/>
              <a:ext cx="0" cy="1812758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276039" y="2396057"/>
              <a:ext cx="0" cy="1812758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0046055" y="2382253"/>
              <a:ext cx="0" cy="1812758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0896291" y="2366211"/>
              <a:ext cx="0" cy="1812758"/>
            </a:xfrm>
            <a:prstGeom prst="line">
              <a:avLst/>
            </a:prstGeom>
            <a:ln w="571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076818" y="4358031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99233" y="4347929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20%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7488" y="4351495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30%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9903" y="4369018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40%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7910" y="438849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50%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65649" y="4358031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60%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7413" y="436533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70%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14583" y="438849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80%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57867" y="434993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90%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99275" y="4347929"/>
            <a:ext cx="78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72395" y="1735546"/>
            <a:ext cx="64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entury Gothic" panose="020B0502020202020204" pitchFamily="34" charset="0"/>
              </a:rPr>
              <a:t>21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4231" y="1749350"/>
            <a:ext cx="95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2.1</a:t>
            </a:r>
            <a:endParaRPr lang="en-US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88984" y="1735546"/>
            <a:ext cx="95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4.2</a:t>
            </a:r>
            <a:endParaRPr lang="en-US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49542" y="1724340"/>
            <a:ext cx="957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6.3</a:t>
            </a:r>
            <a:endParaRPr lang="en-US" sz="32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625516" y="2396057"/>
            <a:ext cx="2428887" cy="177489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6228494" y="477506"/>
                <a:ext cx="398029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𝟐𝟏</m:t>
                    </m:r>
                  </m:oMath>
                </a14:m>
                <a:r>
                  <a:rPr lang="en-US" sz="3600" b="1" dirty="0" smtClean="0">
                    <a:latin typeface="Century Gothic" panose="020B0502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600" b="1" dirty="0">
                  <a:latin typeface="Century Gothic" panose="020B0502020202020204" pitchFamily="34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494" y="477506"/>
                <a:ext cx="3980298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477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56"/>
    </mc:Choice>
    <mc:Fallback>
      <p:transition spd="slow" advTm="44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Symbolically</a:t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30% of 21</a:t>
            </a:r>
            <a:endParaRPr lang="en-US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43504" y="906795"/>
            <a:ext cx="1652301" cy="1421892"/>
          </a:xfrm>
        </p:spPr>
        <p:txBody>
          <a:bodyPr anchor="t">
            <a:normAutofit fontScale="55000" lnSpcReduction="20000"/>
          </a:bodyPr>
          <a:lstStyle/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8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100%</a:t>
            </a:r>
            <a:r>
              <a:rPr lang="en-US" sz="4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		</a:t>
            </a:r>
            <a:endParaRPr lang="en-US" sz="4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695805" y="1291515"/>
            <a:ext cx="1811216" cy="18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199656" y="942203"/>
            <a:ext cx="1652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21	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9384" y="2343946"/>
            <a:ext cx="1494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10%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854076" y="2710051"/>
            <a:ext cx="1811216" cy="18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122492" y="2286000"/>
            <a:ext cx="1652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 2.1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82220" y="3655476"/>
            <a:ext cx="1494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30%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76912" y="4015013"/>
            <a:ext cx="1811216" cy="1861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103146" y="3648907"/>
            <a:ext cx="16529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entury Gothic" panose="020B0502020202020204" pitchFamily="34" charset="0"/>
              </a:rPr>
              <a:t> 6.3</a:t>
            </a:r>
            <a:endParaRPr lang="en-US" sz="4400" dirty="0"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45145" y="1835805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145" y="1835805"/>
                <a:ext cx="707181" cy="707886"/>
              </a:xfrm>
              <a:prstGeom prst="rect">
                <a:avLst/>
              </a:prstGeom>
              <a:blipFill rotWithShape="0">
                <a:blip r:embed="rId6"/>
                <a:stretch>
                  <a:fillRect r="-6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0170134" y="1656589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40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4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0134" y="1656589"/>
                <a:ext cx="707181" cy="707886"/>
              </a:xfrm>
              <a:prstGeom prst="rect">
                <a:avLst/>
              </a:prstGeom>
              <a:blipFill rotWithShape="0">
                <a:blip r:embed="rId7"/>
                <a:stretch>
                  <a:fillRect r="-6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26302" y="3078861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302" y="3078861"/>
                <a:ext cx="707181" cy="707886"/>
              </a:xfrm>
              <a:prstGeom prst="rect">
                <a:avLst/>
              </a:prstGeom>
              <a:blipFill rotWithShape="0">
                <a:blip r:embed="rId8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0523724" y="3078861"/>
                <a:ext cx="70718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3724" y="3078861"/>
                <a:ext cx="707181" cy="707886"/>
              </a:xfrm>
              <a:prstGeom prst="rect">
                <a:avLst/>
              </a:prstGeom>
              <a:blipFill rotWithShape="0">
                <a:blip r:embed="rId9"/>
                <a:stretch>
                  <a:fillRect r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92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39"/>
    </mc:Choice>
    <mc:Fallback>
      <p:transition spd="slow" advTm="4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build="p"/>
      <p:bldP spid="7" grpId="0"/>
      <p:bldP spid="8" grpId="0"/>
      <p:bldP spid="10" grpId="0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96" y="1247718"/>
            <a:ext cx="3316758" cy="45911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21 </a:t>
            </a:r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</a:t>
            </a:r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30% </a:t>
            </a:r>
            <a:b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of </a:t>
            </a:r>
            <a:b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sz="44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what </a:t>
            </a:r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number?</a:t>
            </a:r>
          </a:p>
        </p:txBody>
      </p:sp>
      <p:sp>
        <p:nvSpPr>
          <p:cNvPr id="4" name="Rectangle 3"/>
          <p:cNvSpPr/>
          <p:nvPr/>
        </p:nvSpPr>
        <p:spPr>
          <a:xfrm>
            <a:off x="3657601" y="2250831"/>
            <a:ext cx="7948246" cy="1997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 rot="5400000">
            <a:off x="6887561" y="1026981"/>
            <a:ext cx="1488321" cy="794824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2154" y="5745263"/>
            <a:ext cx="378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100%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9" name="Right Brace 8"/>
          <p:cNvSpPr/>
          <p:nvPr/>
        </p:nvSpPr>
        <p:spPr>
          <a:xfrm rot="16200000">
            <a:off x="6887562" y="-2476243"/>
            <a:ext cx="1488321" cy="794824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8191" y="107387"/>
            <a:ext cx="3780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?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570173" y="2282337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08173" y="2282339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85757" y="2299924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72804" y="2299924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78569" y="2250831"/>
            <a:ext cx="20513" cy="2063995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20451" y="2242040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111760" y="2242040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32729" y="2239844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764717" y="2242039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076818" y="4358031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99233" y="4347929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20%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47488" y="4351495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30%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69903" y="4369018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40%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27910" y="438849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50%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65649" y="4358031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60%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37413" y="436533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70%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514583" y="438849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80%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57867" y="434993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90%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099275" y="4347929"/>
            <a:ext cx="78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33" name="Audio 3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91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08"/>
    </mc:Choice>
    <mc:Fallback>
      <p:transition spd="slow" advTm="3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21 is 30% </a:t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</a:t>
            </a:r>
            <a:b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number?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657601" y="2250831"/>
            <a:ext cx="7948246" cy="19973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7570173" y="2270305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08173" y="2270307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85757" y="2271850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73580" y="2250831"/>
            <a:ext cx="15691" cy="1986332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351165" y="2239844"/>
            <a:ext cx="8349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320451" y="2242040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11760" y="2242040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832729" y="2239844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764717" y="2242039"/>
            <a:ext cx="0" cy="1997319"/>
          </a:xfrm>
          <a:prstGeom prst="line">
            <a:avLst/>
          </a:prstGeom>
          <a:ln w="5715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12580" y="4389374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34995" y="4347929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20%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83250" y="4351495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30%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05665" y="4369018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40%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1588" y="438849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50%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01411" y="4358031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60%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73175" y="436533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70%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4583" y="4388492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80%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57867" y="4349937"/>
            <a:ext cx="67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90%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99275" y="4347929"/>
            <a:ext cx="78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entury Gothic" panose="020B0502020202020204" pitchFamily="34" charset="0"/>
              </a:rPr>
              <a:t>100%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2889" y="1614383"/>
            <a:ext cx="802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21</a:t>
            </a:r>
            <a:endParaRPr lang="en-US" sz="3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77698" y="1641756"/>
            <a:ext cx="3469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7</a:t>
            </a:r>
            <a:endParaRPr lang="en-US" sz="3000" b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4558809" y="1860888"/>
            <a:ext cx="1017524" cy="322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4554630" y="868843"/>
                <a:ext cx="126928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630" y="868843"/>
                <a:ext cx="1269281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Arrow Connector 40"/>
          <p:cNvCxnSpPr/>
          <p:nvPr/>
        </p:nvCxnSpPr>
        <p:spPr>
          <a:xfrm flipH="1">
            <a:off x="4664818" y="5359785"/>
            <a:ext cx="1017524" cy="322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ontent Placeholder 4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4664818" y="5543532"/>
                <a:ext cx="1078005" cy="59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÷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4" name="Content Placeholder 4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64818" y="5543532"/>
                <a:ext cx="1078005" cy="5909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/>
          <p:cNvSpPr/>
          <p:nvPr/>
        </p:nvSpPr>
        <p:spPr>
          <a:xfrm>
            <a:off x="5702889" y="5070855"/>
            <a:ext cx="9444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30%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99261" y="5082786"/>
            <a:ext cx="9444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10%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04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44"/>
    </mc:Choice>
    <mc:Fallback>
      <p:transition spd="slow" advTm="45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9" grpId="0"/>
      <p:bldP spid="30" grpId="0"/>
      <p:bldP spid="31" grpId="0"/>
      <p:bldP spid="44" grpId="0" build="p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6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9|2.2|2.4|4.6|3.1|1.6|8.1|1.8|1.5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4|15|2.1|9.9|2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1.1|3.1|5.1|3.8|1.9|4.5|1.6|5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3.2|10|1.7|1.5|1.4|20.1|1.9|1.1|1.2|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8|2|2.6|3.7|2.1|3.4|13.1|4|1.6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4|7.6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9.6|18.1|2.3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6|1.7|3.5|4.2|14.2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5.5|13.4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5|12|2.1|2.6|1.8|8.6|3|2.4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|1.1|0.8|0.8|0.7|0.8|0.8|0.8|4.5|5.6|5.4"/>
</p:tagLst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lnDef>
      <a:spPr>
        <a:ln w="57150">
          <a:solidFill>
            <a:srgbClr val="00B05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1744</TotalTime>
  <Words>363</Words>
  <Application>Microsoft Office PowerPoint</Application>
  <PresentationFormat>Widescreen</PresentationFormat>
  <Paragraphs>185</Paragraphs>
  <Slides>13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Century Gothic</vt:lpstr>
      <vt:lpstr>Corbel</vt:lpstr>
      <vt:lpstr>Wingdings 2</vt:lpstr>
      <vt:lpstr>Frame</vt:lpstr>
      <vt:lpstr>Finding Percent  using a  Bar Model</vt:lpstr>
      <vt:lpstr>Whole</vt:lpstr>
      <vt:lpstr>75%  of  24</vt:lpstr>
      <vt:lpstr>PowerPoint Presentation</vt:lpstr>
      <vt:lpstr>30% of 21</vt:lpstr>
      <vt:lpstr>30% of 21</vt:lpstr>
      <vt:lpstr>Symbolically    30% of 21</vt:lpstr>
      <vt:lpstr>21 is 30%  of  what number?</vt:lpstr>
      <vt:lpstr>21 is 30%  of  what number?</vt:lpstr>
      <vt:lpstr>21 is 30%  of  what number?</vt:lpstr>
      <vt:lpstr>Symbolically    21 is 30%  of  what number?</vt:lpstr>
      <vt:lpstr>21 is what percent of 30? </vt:lpstr>
      <vt:lpstr>Symbolically    21 is what percent of 30? </vt:lpstr>
    </vt:vector>
  </TitlesOfParts>
  <Company>Columbus State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Percent  using a  Bar Model</dc:title>
  <dc:creator>csu</dc:creator>
  <cp:lastModifiedBy>Nancy Mims</cp:lastModifiedBy>
  <cp:revision>84</cp:revision>
  <dcterms:created xsi:type="dcterms:W3CDTF">2017-02-13T18:19:35Z</dcterms:created>
  <dcterms:modified xsi:type="dcterms:W3CDTF">2017-04-18T18:23:38Z</dcterms:modified>
</cp:coreProperties>
</file>