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No air resistance</c:v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Sheet1!$B$3:$B$10</c:f>
              <c:numCache>
                <c:formatCode>0.000</c:formatCode>
                <c:ptCount val="8"/>
                <c:pt idx="0" formatCode="General">
                  <c:v>0</c:v>
                </c:pt>
                <c:pt idx="1">
                  <c:v>0.55328333517248807</c:v>
                </c:pt>
                <c:pt idx="2">
                  <c:v>0.78246079643595157</c:v>
                </c:pt>
                <c:pt idx="3">
                  <c:v>0.95831484749990981</c:v>
                </c:pt>
                <c:pt idx="4">
                  <c:v>1.1065666703449761</c:v>
                </c:pt>
                <c:pt idx="5">
                  <c:v>1.2371791482634837</c:v>
                </c:pt>
                <c:pt idx="6">
                  <c:v>1.3552618543578767</c:v>
                </c:pt>
                <c:pt idx="7">
                  <c:v>1.4638501094227998</c:v>
                </c:pt>
              </c:numCache>
            </c:numRef>
          </c:xVal>
          <c:yVal>
            <c:numRef>
              <c:f>Sheet1!$C$3:$C$10</c:f>
              <c:numCache>
                <c:formatCode>0.000</c:formatCode>
                <c:ptCount val="8"/>
                <c:pt idx="0" formatCode="General">
                  <c:v>0</c:v>
                </c:pt>
                <c:pt idx="1">
                  <c:v>5.4221766846903838</c:v>
                </c:pt>
                <c:pt idx="2">
                  <c:v>7.6681158050723255</c:v>
                </c:pt>
                <c:pt idx="3">
                  <c:v>9.3914855054991175</c:v>
                </c:pt>
                <c:pt idx="4">
                  <c:v>10.844353369380768</c:v>
                </c:pt>
                <c:pt idx="5">
                  <c:v>12.124355652982141</c:v>
                </c:pt>
                <c:pt idx="6">
                  <c:v>13.281566172707192</c:v>
                </c:pt>
                <c:pt idx="7">
                  <c:v>14.345731072343439</c:v>
                </c:pt>
              </c:numCache>
            </c:numRef>
          </c:yVal>
          <c:smooth val="0"/>
        </c:ser>
        <c:ser>
          <c:idx val="1"/>
          <c:order val="1"/>
          <c:tx>
            <c:v>Experimental</c:v>
          </c:tx>
          <c:spPr>
            <a:ln w="28575">
              <a:noFill/>
            </a:ln>
          </c:spPr>
          <c:trendline>
            <c:trendlineType val="poly"/>
            <c:order val="2"/>
            <c:dispRSqr val="0"/>
            <c:dispEq val="1"/>
            <c:trendlineLbl>
              <c:layout>
                <c:manualLayout>
                  <c:x val="0.28907966365315446"/>
                  <c:y val="0.1572763630635071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800" baseline="0" dirty="0">
                        <a:solidFill>
                          <a:srgbClr val="C00000"/>
                        </a:solidFill>
                      </a:rPr>
                      <a:t>y = -0.9576x</a:t>
                    </a:r>
                    <a:r>
                      <a:rPr lang="en-US" sz="1800" baseline="30000" dirty="0">
                        <a:solidFill>
                          <a:srgbClr val="C00000"/>
                        </a:solidFill>
                      </a:rPr>
                      <a:t>2</a:t>
                    </a:r>
                    <a:r>
                      <a:rPr lang="en-US" sz="1800" baseline="0" dirty="0">
                        <a:solidFill>
                          <a:srgbClr val="C00000"/>
                        </a:solidFill>
                      </a:rPr>
                      <a:t> + 10.515x - 0.1493</a:t>
                    </a:r>
                    <a:endParaRPr lang="en-US" sz="2400" dirty="0">
                      <a:solidFill>
                        <a:srgbClr val="C00000"/>
                      </a:solidFill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Sheet1!$D$3:$D$10</c:f>
              <c:numCache>
                <c:formatCode>General</c:formatCode>
                <c:ptCount val="8"/>
                <c:pt idx="0">
                  <c:v>0</c:v>
                </c:pt>
                <c:pt idx="1">
                  <c:v>0.6</c:v>
                </c:pt>
                <c:pt idx="2">
                  <c:v>0.77</c:v>
                </c:pt>
                <c:pt idx="3">
                  <c:v>0.96</c:v>
                </c:pt>
                <c:pt idx="4">
                  <c:v>1.1299999999999999</c:v>
                </c:pt>
                <c:pt idx="5">
                  <c:v>1.28</c:v>
                </c:pt>
                <c:pt idx="6">
                  <c:v>1.41</c:v>
                </c:pt>
                <c:pt idx="7">
                  <c:v>1.54</c:v>
                </c:pt>
              </c:numCache>
            </c:numRef>
          </c:xVal>
          <c:yVal>
            <c:numRef>
              <c:f>Sheet1!$E$3:$E$10</c:f>
              <c:numCache>
                <c:formatCode>0.000</c:formatCode>
                <c:ptCount val="8"/>
                <c:pt idx="0" formatCode="General">
                  <c:v>0</c:v>
                </c:pt>
                <c:pt idx="1">
                  <c:v>5</c:v>
                </c:pt>
                <c:pt idx="2">
                  <c:v>7.7922077922077921</c:v>
                </c:pt>
                <c:pt idx="3">
                  <c:v>9.375</c:v>
                </c:pt>
                <c:pt idx="4">
                  <c:v>10.619469026548673</c:v>
                </c:pt>
                <c:pt idx="5">
                  <c:v>11.71875</c:v>
                </c:pt>
                <c:pt idx="6">
                  <c:v>12.765957446808512</c:v>
                </c:pt>
                <c:pt idx="7">
                  <c:v>13.636363636363637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8474760"/>
        <c:axId val="298474368"/>
      </c:scatterChart>
      <c:valAx>
        <c:axId val="298474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98474368"/>
        <c:crosses val="autoZero"/>
        <c:crossBetween val="midCat"/>
      </c:valAx>
      <c:valAx>
        <c:axId val="298474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8474760"/>
        <c:crosses val="autoZero"/>
        <c:crossBetween val="midCat"/>
      </c:val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4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9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39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4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8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2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1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2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4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9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Fallin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II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Considering air resistance</a:t>
            </a:r>
            <a:endParaRPr lang="en-US" dirty="0"/>
          </a:p>
        </p:txBody>
      </p:sp>
      <p:pic>
        <p:nvPicPr>
          <p:cNvPr id="4098" name="Picture 2" descr="C:\Users\Owner\AppData\Local\Microsoft\Windows\Temporary Internet Files\Content.IE5\Q6OUC920\EggDropDesig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706625"/>
            <a:ext cx="190500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Owner\AppData\Local\Microsoft\Windows\Temporary Internet Files\Content.IE5\FVZ4ZE4V\parachuter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1498723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8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Speed with and without air resistance</a:t>
            </a:r>
            <a:endParaRPr lang="en-US" dirty="0"/>
          </a:p>
        </p:txBody>
      </p:sp>
      <p:pic>
        <p:nvPicPr>
          <p:cNvPr id="17" name="Picture 16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1842856"/>
            <a:ext cx="7315200" cy="411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19200" y="59436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</a:rPr>
              <a:t>Goal: Estimate the terminal velocity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1027" name="Picture 3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905000"/>
            <a:ext cx="1052474" cy="110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84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 Results Expected </a:t>
            </a:r>
            <a:br>
              <a:rPr lang="en-US" dirty="0" smtClean="0"/>
            </a:br>
            <a:r>
              <a:rPr lang="en-US" dirty="0" smtClean="0"/>
              <a:t>Without Air 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Use y = d – ½ gt</a:t>
            </a:r>
            <a:r>
              <a:rPr lang="en-US" baseline="30000" dirty="0" smtClean="0"/>
              <a:t>2</a:t>
            </a:r>
            <a:r>
              <a:rPr lang="en-US" dirty="0" smtClean="0"/>
              <a:t>  to compute descent times.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 v = </a:t>
            </a:r>
            <a:r>
              <a:rPr lang="en-US" dirty="0" err="1" smtClean="0"/>
              <a:t>gt</a:t>
            </a:r>
            <a:r>
              <a:rPr lang="en-US" dirty="0" smtClean="0"/>
              <a:t> to compute speeds of impact. </a:t>
            </a:r>
            <a:endParaRPr lang="en-US" baseline="30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1538"/>
              </p:ext>
            </p:extLst>
          </p:nvPr>
        </p:nvGraphicFramePr>
        <p:xfrm>
          <a:off x="7924800" y="152400"/>
          <a:ext cx="764684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63"/>
                <a:gridCol w="378921"/>
              </a:tblGrid>
              <a:tr h="304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1" name="Picture 3" descr="C:\Users\Owner\AppData\Local\Microsoft\Windows\Temporary Internet Files\Content.IE5\FVZ4ZE4V\the_flash_icon_by_jeremymallin-d417rsy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600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74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Times have been averaged.</a:t>
            </a:r>
          </a:p>
          <a:p>
            <a:r>
              <a:rPr lang="en-US" u="sng" dirty="0" smtClean="0"/>
              <a:t>Estimate</a:t>
            </a:r>
            <a:r>
              <a:rPr lang="en-US" dirty="0" smtClean="0"/>
              <a:t> speeds of impact . . . .</a:t>
            </a:r>
          </a:p>
          <a:p>
            <a:pPr marL="857250" lvl="2" indent="0">
              <a:buNone/>
            </a:pPr>
            <a:r>
              <a:rPr lang="en-US" dirty="0" smtClean="0"/>
              <a:t>Assuming constant acceleration,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483612"/>
              </p:ext>
            </p:extLst>
          </p:nvPr>
        </p:nvGraphicFramePr>
        <p:xfrm>
          <a:off x="3590925" y="3429000"/>
          <a:ext cx="1698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952200" imgH="431640" progId="Equation.DSMT4">
                  <p:embed/>
                </p:oleObj>
              </mc:Choice>
              <mc:Fallback>
                <p:oleObj name="Equation" r:id="rId3" imgW="95220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3429000"/>
                        <a:ext cx="1698625" cy="76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7" descr="C:\Users\Owner\AppData\Local\Microsoft\Windows\Temporary Internet Files\Content.IE5\JML9691M\2.5-mile-comet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828800"/>
            <a:ext cx="219456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91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results with scatter plots</a:t>
            </a:r>
            <a:endParaRPr lang="en-US" dirty="0"/>
          </a:p>
        </p:txBody>
      </p:sp>
      <p:pic>
        <p:nvPicPr>
          <p:cNvPr id="4098" name="Picture 2" descr="C:\Users\Owner\AppData\Local\Microsoft\Windows\Temporary Internet Files\Content.IE5\FVZ4ZE4V\correlation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79266"/>
            <a:ext cx="6324600" cy="5273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29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 terminal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Quadratic regression with experimental time-speed pairs.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2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7521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81800" y="2362200"/>
            <a:ext cx="202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Vertex (5.51, 105.6)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85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Equation</vt:lpstr>
      <vt:lpstr>Free Fallin’ II</vt:lpstr>
      <vt:lpstr>Speed with and without air resistance</vt:lpstr>
      <vt:lpstr>Compute Results Expected  Without Air Resistance</vt:lpstr>
      <vt:lpstr>Experimental Results</vt:lpstr>
      <vt:lpstr>Compare results with scatter plots</vt:lpstr>
      <vt:lpstr>Estimate terminal speed</vt:lpstr>
      <vt:lpstr>Results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of Impact II</dc:title>
  <dc:creator>Tim Howard</dc:creator>
  <cp:lastModifiedBy>Nancy Mims</cp:lastModifiedBy>
  <cp:revision>8</cp:revision>
  <dcterms:created xsi:type="dcterms:W3CDTF">2016-06-23T06:24:58Z</dcterms:created>
  <dcterms:modified xsi:type="dcterms:W3CDTF">2017-06-07T01:17:38Z</dcterms:modified>
</cp:coreProperties>
</file>