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7" Type="http://schemas.openxmlformats.org/officeDocument/2006/relationships/image" Target="../media/image15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9AD20-D0DC-453F-BA69-06A9D235062D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1904C-FC9F-448B-A49F-C25C3DEE1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59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9AD20-D0DC-453F-BA69-06A9D235062D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1904C-FC9F-448B-A49F-C25C3DEE1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061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9AD20-D0DC-453F-BA69-06A9D235062D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1904C-FC9F-448B-A49F-C25C3DEE1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001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9AD20-D0DC-453F-BA69-06A9D235062D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1904C-FC9F-448B-A49F-C25C3DEE1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385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9AD20-D0DC-453F-BA69-06A9D235062D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1904C-FC9F-448B-A49F-C25C3DEE1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902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9AD20-D0DC-453F-BA69-06A9D235062D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1904C-FC9F-448B-A49F-C25C3DEE1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239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9AD20-D0DC-453F-BA69-06A9D235062D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1904C-FC9F-448B-A49F-C25C3DEE1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348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9AD20-D0DC-453F-BA69-06A9D235062D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1904C-FC9F-448B-A49F-C25C3DEE1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456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9AD20-D0DC-453F-BA69-06A9D235062D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1904C-FC9F-448B-A49F-C25C3DEE1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543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9AD20-D0DC-453F-BA69-06A9D235062D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1904C-FC9F-448B-A49F-C25C3DEE1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741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9AD20-D0DC-453F-BA69-06A9D235062D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1904C-FC9F-448B-A49F-C25C3DEE1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927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9AD20-D0DC-453F-BA69-06A9D235062D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1904C-FC9F-448B-A49F-C25C3DEE1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461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12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4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9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11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image" Target="../media/image24.png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2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betterexplained.com/articles/a-visual-intuitive-guide-to-imaginary-numbers/" TargetMode="External"/><Relationship Id="rId2" Type="http://schemas.openxmlformats.org/officeDocument/2006/relationships/hyperlink" Target="https://www.math.toronto.edu/mathnet/questionCorner/complexinlife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The Simplicity of Complex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Numbers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Teacher Quality Workshop</a:t>
            </a:r>
          </a:p>
          <a:p>
            <a:r>
              <a:rPr lang="en-US" dirty="0" smtClean="0"/>
              <a:t>9/21/2016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87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What are complex numbers and why does anyone care?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057400"/>
            <a:ext cx="6400800" cy="1752600"/>
          </a:xfrm>
        </p:spPr>
        <p:txBody>
          <a:bodyPr/>
          <a:lstStyle/>
          <a:p>
            <a:pPr marL="514350" indent="-514350" algn="l">
              <a:buFont typeface="+mj-lt"/>
              <a:buAutoNum type="arabicPeriod"/>
            </a:pPr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rgbClr val="FF3399"/>
                </a:solidFill>
              </a:rPr>
              <a:t>Beauty and “neatness”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rgbClr val="FF3399"/>
                </a:solidFill>
              </a:rPr>
              <a:t>Elegant theory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rgbClr val="FF3399"/>
                </a:solidFill>
              </a:rPr>
              <a:t>Real, real world applications</a:t>
            </a:r>
            <a:endParaRPr lang="en-US" b="1" dirty="0">
              <a:ln>
                <a:solidFill>
                  <a:schemeClr val="tx1"/>
                </a:solidFill>
              </a:ln>
              <a:solidFill>
                <a:srgbClr val="FF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65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Beauty and Neatness</a:t>
            </a:r>
            <a:endParaRPr lang="en-US" dirty="0"/>
          </a:p>
        </p:txBody>
      </p:sp>
      <p:pic>
        <p:nvPicPr>
          <p:cNvPr id="1026" name="Picture 2" descr="Image result for complex numb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787" y="3733800"/>
            <a:ext cx="2830945" cy="211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complex numb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755" y="1347524"/>
            <a:ext cx="3018719" cy="2264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complex numb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1" y="1524000"/>
            <a:ext cx="2966374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complex numb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074" y="2113210"/>
            <a:ext cx="3048000" cy="182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3.bp.blogspot.com/-Dw7ivqOFpbw/TygZTV2uskI/AAAAAAAAAsI/RGCf7b7ZINE/s1600/complexfunction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741" y="3952874"/>
            <a:ext cx="4776133" cy="290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65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</a:rPr>
              <a:t>Elegant theory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b="1" u="sng" dirty="0" smtClean="0">
                <a:solidFill>
                  <a:srgbClr val="FFFF00"/>
                </a:solidFill>
              </a:rPr>
              <a:t>Fundamental Theorem of Algebra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Every </a:t>
            </a:r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en-US" i="1" dirty="0" smtClean="0">
                <a:solidFill>
                  <a:schemeClr val="bg1"/>
                </a:solidFill>
              </a:rPr>
              <a:t>non-constant</a:t>
            </a:r>
            <a:r>
              <a:rPr lang="en-US" dirty="0" smtClean="0">
                <a:solidFill>
                  <a:schemeClr val="bg1"/>
                </a:solidFill>
              </a:rPr>
              <a:t>) </a:t>
            </a:r>
            <a:r>
              <a:rPr lang="en-US" dirty="0" smtClean="0">
                <a:solidFill>
                  <a:srgbClr val="FFFF00"/>
                </a:solidFill>
              </a:rPr>
              <a:t>polynomial of degree n has exactly n roots </a:t>
            </a:r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en-US" i="1" dirty="0" smtClean="0">
                <a:solidFill>
                  <a:schemeClr val="bg1"/>
                </a:solidFill>
              </a:rPr>
              <a:t>counting multiplicities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99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Real, real world applications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Orbital dynamics, Kepler’s laws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Computer graphics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Navigation</a:t>
            </a:r>
          </a:p>
          <a:p>
            <a:endParaRPr lang="en-US" b="1" dirty="0" smtClean="0">
              <a:solidFill>
                <a:srgbClr val="FFFF00"/>
              </a:solidFill>
            </a:endParaRPr>
          </a:p>
          <a:p>
            <a:r>
              <a:rPr lang="en-US" b="1" u="sng" dirty="0" smtClean="0">
                <a:solidFill>
                  <a:srgbClr val="FFFF00"/>
                </a:solidFill>
              </a:rPr>
              <a:t>2</a:t>
            </a:r>
            <a:r>
              <a:rPr lang="en-US" b="1" u="sng" baseline="30000" dirty="0" smtClean="0">
                <a:solidFill>
                  <a:srgbClr val="FFFF00"/>
                </a:solidFill>
              </a:rPr>
              <a:t>nd</a:t>
            </a:r>
            <a:r>
              <a:rPr lang="en-US" b="1" u="sng" dirty="0" smtClean="0">
                <a:solidFill>
                  <a:srgbClr val="FFFF00"/>
                </a:solidFill>
              </a:rPr>
              <a:t> order differential equations:</a:t>
            </a:r>
          </a:p>
          <a:p>
            <a:pPr lvl="1"/>
            <a:r>
              <a:rPr lang="en-US" b="1" dirty="0" smtClean="0">
                <a:solidFill>
                  <a:srgbClr val="FFFF00"/>
                </a:solidFill>
              </a:rPr>
              <a:t>Electric circuits</a:t>
            </a:r>
          </a:p>
          <a:p>
            <a:pPr lvl="1"/>
            <a:r>
              <a:rPr lang="en-US" b="1" dirty="0" smtClean="0">
                <a:solidFill>
                  <a:srgbClr val="FFFF00"/>
                </a:solidFill>
              </a:rPr>
              <a:t>Oscillating mechanical systems</a:t>
            </a:r>
          </a:p>
          <a:p>
            <a:pPr marL="457200" lvl="1" indent="0">
              <a:buNone/>
            </a:pPr>
            <a:r>
              <a:rPr lang="en-US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y’’ + b y’ + c y = 0 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 r</a:t>
            </a:r>
            <a:r>
              <a:rPr lang="en-US" sz="3200" i="1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+ b r + c =0</a:t>
            </a:r>
            <a:endParaRPr lang="en-US" sz="3200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98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Euler’s Neat Formula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3377794"/>
              </p:ext>
            </p:extLst>
          </p:nvPr>
        </p:nvGraphicFramePr>
        <p:xfrm>
          <a:off x="889000" y="1600200"/>
          <a:ext cx="3581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Equation" r:id="rId3" imgW="1790640" imgH="419040" progId="Equation.DSMT4">
                  <p:embed/>
                </p:oleObj>
              </mc:Choice>
              <mc:Fallback>
                <p:oleObj name="Equation" r:id="rId3" imgW="179064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89000" y="1600200"/>
                        <a:ext cx="35814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4584956"/>
              </p:ext>
            </p:extLst>
          </p:nvPr>
        </p:nvGraphicFramePr>
        <p:xfrm>
          <a:off x="4660900" y="1600200"/>
          <a:ext cx="3606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Equation" r:id="rId5" imgW="1803240" imgH="419040" progId="Equation.DSMT4">
                  <p:embed/>
                </p:oleObj>
              </mc:Choice>
              <mc:Fallback>
                <p:oleObj name="Equation" r:id="rId5" imgW="180324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900" y="1600200"/>
                        <a:ext cx="36068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7606471"/>
              </p:ext>
            </p:extLst>
          </p:nvPr>
        </p:nvGraphicFramePr>
        <p:xfrm>
          <a:off x="1828800" y="2514600"/>
          <a:ext cx="3556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Equation" r:id="rId7" imgW="1777680" imgH="419040" progId="Equation.DSMT4">
                  <p:embed/>
                </p:oleObj>
              </mc:Choice>
              <mc:Fallback>
                <p:oleObj name="Equation" r:id="rId7" imgW="17776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514600"/>
                        <a:ext cx="3556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9991127"/>
              </p:ext>
            </p:extLst>
          </p:nvPr>
        </p:nvGraphicFramePr>
        <p:xfrm>
          <a:off x="812800" y="3606800"/>
          <a:ext cx="49022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Equation" r:id="rId9" imgW="2450880" imgH="444240" progId="Equation.DSMT4">
                  <p:embed/>
                </p:oleObj>
              </mc:Choice>
              <mc:Fallback>
                <p:oleObj name="Equation" r:id="rId9" imgW="245088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800" y="3606800"/>
                        <a:ext cx="49022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0857582"/>
              </p:ext>
            </p:extLst>
          </p:nvPr>
        </p:nvGraphicFramePr>
        <p:xfrm>
          <a:off x="1270000" y="4495800"/>
          <a:ext cx="5207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Equation" r:id="rId11" imgW="2603160" imgH="419040" progId="Equation.DSMT4">
                  <p:embed/>
                </p:oleObj>
              </mc:Choice>
              <mc:Fallback>
                <p:oleObj name="Equation" r:id="rId11" imgW="26031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000" y="4495800"/>
                        <a:ext cx="5207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1689096"/>
              </p:ext>
            </p:extLst>
          </p:nvPr>
        </p:nvGraphicFramePr>
        <p:xfrm>
          <a:off x="1295400" y="5486400"/>
          <a:ext cx="4495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Equation" r:id="rId13" imgW="2247840" imgH="419040" progId="Equation.DSMT4">
                  <p:embed/>
                </p:oleObj>
              </mc:Choice>
              <mc:Fallback>
                <p:oleObj name="Equation" r:id="rId13" imgW="224784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486400"/>
                        <a:ext cx="44958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4513118"/>
              </p:ext>
            </p:extLst>
          </p:nvPr>
        </p:nvGraphicFramePr>
        <p:xfrm>
          <a:off x="7015163" y="2401888"/>
          <a:ext cx="1933575" cy="400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" name="Equation" r:id="rId15" imgW="863280" imgH="1790640" progId="Equation.DSMT4">
                  <p:embed/>
                </p:oleObj>
              </mc:Choice>
              <mc:Fallback>
                <p:oleObj name="Equation" r:id="rId15" imgW="863280" imgH="1790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015163" y="2401888"/>
                        <a:ext cx="1933575" cy="4006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154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Euler’s Neat Formula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7320505"/>
              </p:ext>
            </p:extLst>
          </p:nvPr>
        </p:nvGraphicFramePr>
        <p:xfrm>
          <a:off x="889000" y="3505200"/>
          <a:ext cx="3581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name="Equation" r:id="rId3" imgW="1790640" imgH="419040" progId="Equation.DSMT4">
                  <p:embed/>
                </p:oleObj>
              </mc:Choice>
              <mc:Fallback>
                <p:oleObj name="Equation" r:id="rId3" imgW="179064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89000" y="3505200"/>
                        <a:ext cx="35814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6914875"/>
              </p:ext>
            </p:extLst>
          </p:nvPr>
        </p:nvGraphicFramePr>
        <p:xfrm>
          <a:off x="4660900" y="3505200"/>
          <a:ext cx="3606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name="Equation" r:id="rId5" imgW="1803240" imgH="419040" progId="Equation.DSMT4">
                  <p:embed/>
                </p:oleObj>
              </mc:Choice>
              <mc:Fallback>
                <p:oleObj name="Equation" r:id="rId5" imgW="180324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900" y="3505200"/>
                        <a:ext cx="36068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3633801"/>
              </p:ext>
            </p:extLst>
          </p:nvPr>
        </p:nvGraphicFramePr>
        <p:xfrm>
          <a:off x="990600" y="1676400"/>
          <a:ext cx="4927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" name="Equation" r:id="rId7" imgW="2463480" imgH="419040" progId="Equation.DSMT4">
                  <p:embed/>
                </p:oleObj>
              </mc:Choice>
              <mc:Fallback>
                <p:oleObj name="Equation" r:id="rId7" imgW="24634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676400"/>
                        <a:ext cx="49276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8424090"/>
              </p:ext>
            </p:extLst>
          </p:nvPr>
        </p:nvGraphicFramePr>
        <p:xfrm>
          <a:off x="990600" y="2590800"/>
          <a:ext cx="60960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" name="Equation" r:id="rId9" imgW="3047760" imgH="482400" progId="Equation.DSMT4">
                  <p:embed/>
                </p:oleObj>
              </mc:Choice>
              <mc:Fallback>
                <p:oleObj name="Equation" r:id="rId9" imgW="304776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590800"/>
                        <a:ext cx="6096000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1000418"/>
              </p:ext>
            </p:extLst>
          </p:nvPr>
        </p:nvGraphicFramePr>
        <p:xfrm>
          <a:off x="1447800" y="4572000"/>
          <a:ext cx="461772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" name="Equation" r:id="rId11" imgW="1282680" imgH="253800" progId="Equation.DSMT4">
                  <p:embed/>
                </p:oleObj>
              </mc:Choice>
              <mc:Fallback>
                <p:oleObj name="Equation" r:id="rId11" imgW="12826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572000"/>
                        <a:ext cx="4617722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187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The Polar Form of a Complex Number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219200"/>
            <a:ext cx="4685087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691691"/>
              </p:ext>
            </p:extLst>
          </p:nvPr>
        </p:nvGraphicFramePr>
        <p:xfrm>
          <a:off x="5534025" y="2135187"/>
          <a:ext cx="3076575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Equation" r:id="rId4" imgW="1447560" imgH="393480" progId="Equation.DSMT4">
                  <p:embed/>
                </p:oleObj>
              </mc:Choice>
              <mc:Fallback>
                <p:oleObj name="Equation" r:id="rId4" imgW="14475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34025" y="2135187"/>
                        <a:ext cx="3076575" cy="836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1057947"/>
              </p:ext>
            </p:extLst>
          </p:nvPr>
        </p:nvGraphicFramePr>
        <p:xfrm>
          <a:off x="5600700" y="3276600"/>
          <a:ext cx="2941638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Equation" r:id="rId6" imgW="1384200" imgH="393480" progId="Equation.DSMT4">
                  <p:embed/>
                </p:oleObj>
              </mc:Choice>
              <mc:Fallback>
                <p:oleObj name="Equation" r:id="rId6" imgW="13842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0700" y="3276600"/>
                        <a:ext cx="2941638" cy="836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5906380"/>
              </p:ext>
            </p:extLst>
          </p:nvPr>
        </p:nvGraphicFramePr>
        <p:xfrm>
          <a:off x="2590800" y="4953000"/>
          <a:ext cx="3886200" cy="151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Equation" r:id="rId8" imgW="1828800" imgH="711000" progId="Equation.DSMT4">
                  <p:embed/>
                </p:oleObj>
              </mc:Choice>
              <mc:Fallback>
                <p:oleObj name="Equation" r:id="rId8" imgW="182880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953000"/>
                        <a:ext cx="3886200" cy="151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373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Useful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>
                <a:hlinkClick r:id="rId2"/>
              </a:rPr>
              <a:t>https://www.math.toronto.edu/mathnet/questionCorner/complexinlife.html</a:t>
            </a:r>
            <a:r>
              <a:rPr lang="en-US" u="sng" dirty="0"/>
              <a:t>  </a:t>
            </a:r>
            <a:endParaRPr lang="en-US" dirty="0"/>
          </a:p>
          <a:p>
            <a:endParaRPr lang="en-US" u="sng" dirty="0" smtClean="0">
              <a:hlinkClick r:id="rId3"/>
            </a:endParaRPr>
          </a:p>
          <a:p>
            <a:r>
              <a:rPr lang="en-US" u="sng" dirty="0" smtClean="0">
                <a:hlinkClick r:id="rId3"/>
              </a:rPr>
              <a:t>https</a:t>
            </a:r>
            <a:r>
              <a:rPr lang="en-US" u="sng" dirty="0">
                <a:hlinkClick r:id="rId3"/>
              </a:rPr>
              <a:t>://betterexplained.com/articles/a-visual-intuitive-guide-to-imaginary-numbers/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37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123</Words>
  <Application>Microsoft Office PowerPoint</Application>
  <PresentationFormat>On-screen Show (4:3)</PresentationFormat>
  <Paragraphs>29</Paragraphs>
  <Slides>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Cambria</vt:lpstr>
      <vt:lpstr>Times New Roman</vt:lpstr>
      <vt:lpstr>Wingdings</vt:lpstr>
      <vt:lpstr>Office Theme</vt:lpstr>
      <vt:lpstr>Equation</vt:lpstr>
      <vt:lpstr>The Simplicity of Complex Numbers</vt:lpstr>
      <vt:lpstr>What are complex numbers and why does anyone care?</vt:lpstr>
      <vt:lpstr>Beauty and Neatness</vt:lpstr>
      <vt:lpstr>Elegant theory</vt:lpstr>
      <vt:lpstr>Real, real world applications</vt:lpstr>
      <vt:lpstr>Euler’s Neat Formula</vt:lpstr>
      <vt:lpstr>Euler’s Neat Formula</vt:lpstr>
      <vt:lpstr>The Polar Form of a Complex Number</vt:lpstr>
      <vt:lpstr>Useful Resources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Simplicity of Complex Numbers</dc:title>
  <dc:creator>Tim Howard</dc:creator>
  <cp:lastModifiedBy>Nancy Mims</cp:lastModifiedBy>
  <cp:revision>6</cp:revision>
  <dcterms:created xsi:type="dcterms:W3CDTF">2016-09-21T05:10:32Z</dcterms:created>
  <dcterms:modified xsi:type="dcterms:W3CDTF">2017-06-07T01:28:28Z</dcterms:modified>
</cp:coreProperties>
</file>