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21427a0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21427a0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039318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039318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good slide to show at the start of class to ask students what words they recognize.  Also to see if they get the joke.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101a42b7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101a42b7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 is umpire and </a:t>
            </a:r>
            <a:r>
              <a:rPr lang="en"/>
              <a:t>arbitrator</a:t>
            </a:r>
            <a:r>
              <a:rPr lang="en"/>
              <a:t> and decider of points.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01a42b7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01a42b7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place themselves on a number line…  move the students by having them add 2, subtract 2 multily by 1 or 2 and multiply by -1 or -2.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they multiply by the square root of -1 they should have difficulty using the number line… </a:t>
            </a:r>
            <a:r>
              <a:rPr lang="en"/>
              <a:t>dissonance.. Opportunity to ask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101a42b7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101a42b7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time you multiply by i you rotate 90 degrees counter clockwise.  When you multiply by -1 you rotate 180 degrees.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101a42b7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101a42b7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games work on the principal of vectors because characters and props can be any dimension as long as you have imaginary numbers. 2D, 3D, 4D, etc...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01a42b7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01a42b7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101a42b7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101a42b7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Imaginary Numbers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Operations… explained?	</a:t>
            </a:r>
            <a:endParaRPr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today:		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"/>
              <a:t>How did we get to imaginary numbers historically? </a:t>
            </a:r>
            <a:r>
              <a:rPr lang="en" sz="1200"/>
              <a:t>(slide 4)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is there a need for imaginary numbers mathematically?</a:t>
            </a:r>
            <a:r>
              <a:rPr lang="en" sz="1200"/>
              <a:t>(slide 5)</a:t>
            </a:r>
            <a:endParaRPr sz="12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i="1" lang="en"/>
              <a:t>We  have gotten along fine without them until now?</a:t>
            </a:r>
            <a:endParaRPr i="1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Where do I put them? </a:t>
            </a:r>
            <a:r>
              <a:rPr lang="en" sz="1200"/>
              <a:t>(slide 6)</a:t>
            </a:r>
            <a:endParaRPr sz="12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Why are they complex?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adding and subtracting complex numbers look like? </a:t>
            </a:r>
            <a:r>
              <a:rPr lang="en" sz="1200"/>
              <a:t>(slide 7)</a:t>
            </a:r>
            <a:endParaRPr sz="12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multiplying complex numbers look like? </a:t>
            </a:r>
            <a:r>
              <a:rPr lang="en" sz="1200"/>
              <a:t>(slide 8)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math words do you recognize?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Humor -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Not Imaginary.</a:t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532" y="1140475"/>
            <a:ext cx="5274068" cy="32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history - RUUUUMMMMMBBBBLLLLEE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You will have five minutes to </a:t>
            </a:r>
            <a:r>
              <a:rPr lang="en"/>
              <a:t>research</a:t>
            </a:r>
            <a:r>
              <a:rPr lang="en"/>
              <a:t> your </a:t>
            </a:r>
            <a:r>
              <a:rPr lang="en"/>
              <a:t>historical</a:t>
            </a:r>
            <a:r>
              <a:rPr lang="en"/>
              <a:t> figure.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 ready to explain how your figure relates to any one or few of these words.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Negative or positive numbers (1 point)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Complex numbers (1 point)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Imaginary numbers (1 point)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 Complex number plane (1 point)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Number line (1 point)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 ready to explain how they relate to one of the other historical figures.</a:t>
            </a:r>
            <a:endParaRPr/>
          </a:p>
          <a:p>
            <a:pPr indent="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2 points for each connection	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line Cha - Cha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Objective:</a:t>
            </a:r>
            <a:r>
              <a:rPr lang="en"/>
              <a:t> Place yourself on the number line given your number and the position of zero ( my hero!)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 a 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your place on the line.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 ready to answer some rather obvious or </a:t>
            </a:r>
            <a:r>
              <a:rPr lang="en"/>
              <a:t>oblivious</a:t>
            </a:r>
            <a:r>
              <a:rPr lang="en"/>
              <a:t> questions…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i="1" lang="en"/>
              <a:t>Remember you are the math hero here!</a:t>
            </a:r>
            <a:r>
              <a:rPr lang="en"/>
              <a:t>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Real- Imaginary Number Plane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Real numbers have inverses.  -1 ------ 1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Imaginary numbers rotate. </a:t>
            </a:r>
            <a:endParaRPr sz="1400"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926" y="1005213"/>
            <a:ext cx="3999374" cy="37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825675" y="3563346"/>
            <a:ext cx="1006500" cy="12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824" y="3222962"/>
            <a:ext cx="1171765" cy="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977500" y="3255950"/>
            <a:ext cx="46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</a:t>
            </a:r>
            <a:endParaRPr sz="3000"/>
          </a:p>
        </p:txBody>
      </p:sp>
      <p:sp>
        <p:nvSpPr>
          <p:cNvPr id="101" name="Google Shape;101;p18"/>
          <p:cNvSpPr txBox="1"/>
          <p:nvPr/>
        </p:nvSpPr>
        <p:spPr>
          <a:xfrm>
            <a:off x="2097925" y="1924625"/>
            <a:ext cx="46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</a:t>
            </a:r>
            <a:endParaRPr sz="30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80424">
            <a:off x="2800563" y="2007100"/>
            <a:ext cx="1158700" cy="117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81125" y="3259000"/>
            <a:ext cx="54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-1</a:t>
            </a:r>
            <a:endParaRPr sz="3000"/>
          </a:p>
        </p:txBody>
      </p:sp>
      <p:sp>
        <p:nvSpPr>
          <p:cNvPr id="104" name="Google Shape;104;p18"/>
          <p:cNvSpPr txBox="1"/>
          <p:nvPr/>
        </p:nvSpPr>
        <p:spPr>
          <a:xfrm>
            <a:off x="2097925" y="4628900"/>
            <a:ext cx="735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-i</a:t>
            </a:r>
            <a:endParaRPr sz="30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5098" y="3240548"/>
            <a:ext cx="1171775" cy="60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2550" y="2359371"/>
            <a:ext cx="1006500" cy="12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part + imaginary part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 a + bi)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(2 +3i) + (-6 + 4i)</a:t>
            </a:r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adding complex numbers look like?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050" y="1062300"/>
            <a:ext cx="4239326" cy="40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multiplying look like?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real part + imaginary part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 a + bi)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(-2 + i) (4 + 5i)</a:t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439" y="983500"/>
            <a:ext cx="4735887" cy="44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did we learn??	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does NOT come in a box… it develops…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Imaginary numbers exist to because they are actual solutions.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Imaginary numbers do not exist on the real number line.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When we operate on real numbers, </a:t>
            </a:r>
            <a:r>
              <a:rPr lang="en"/>
              <a:t>actual</a:t>
            </a:r>
            <a:r>
              <a:rPr lang="en"/>
              <a:t> physical things happen.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