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57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D088A-95E6-408F-8DBE-EDF96F892C1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C72DE-41E3-4D8C-8924-34E47EF3B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5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E2713-3102-6847-AF67-A339F9F4B6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E530-B445-4757-99E4-36FC84D701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54BC-0B2F-4942-A075-242AC6472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3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E530-B445-4757-99E4-36FC84D701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54BC-0B2F-4942-A075-242AC6472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8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E530-B445-4757-99E4-36FC84D701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54BC-0B2F-4942-A075-242AC6472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8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E530-B445-4757-99E4-36FC84D701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54BC-0B2F-4942-A075-242AC6472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6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E530-B445-4757-99E4-36FC84D701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54BC-0B2F-4942-A075-242AC6472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6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E530-B445-4757-99E4-36FC84D701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54BC-0B2F-4942-A075-242AC6472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1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E530-B445-4757-99E4-36FC84D701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54BC-0B2F-4942-A075-242AC6472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2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E530-B445-4757-99E4-36FC84D701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54BC-0B2F-4942-A075-242AC6472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E530-B445-4757-99E4-36FC84D701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54BC-0B2F-4942-A075-242AC6472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0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E530-B445-4757-99E4-36FC84D701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54BC-0B2F-4942-A075-242AC6472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E530-B445-4757-99E4-36FC84D701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54BC-0B2F-4942-A075-242AC6472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9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9E530-B445-4757-99E4-36FC84D701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C54BC-0B2F-4942-A075-242AC6472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0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w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m4a"/><Relationship Id="rId7" Type="http://schemas.openxmlformats.org/officeDocument/2006/relationships/image" Target="../media/image9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1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7.m4a"/><Relationship Id="rId7" Type="http://schemas.openxmlformats.org/officeDocument/2006/relationships/image" Target="../media/image10.w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audio" Target="../media/media7.m4a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9916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Measurement/Repeated Subtraction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Model of Division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7"/>
    </mc:Choice>
    <mc:Fallback xmlns="">
      <p:transition spd="slow" advTm="5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Prior Knowledge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0378"/>
            <a:ext cx="2676525" cy="1704975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2447925" cy="18669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11" y="3733800"/>
            <a:ext cx="2466975" cy="184785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30" y="1447800"/>
            <a:ext cx="2600325" cy="1762125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0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1"/>
    </mc:Choice>
    <mc:Fallback xmlns="">
      <p:transition spd="slow" advTm="10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22" y="457200"/>
            <a:ext cx="8959378" cy="144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Mark has 24 apples.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He puts them into bags containing 6 apples each.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 How many bags can Mark fill?</a:t>
            </a: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csu\AppData\Local\Microsoft\Windows\Temporary Internet Files\Content.IE5\0UGO6G1O\MC9003188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953000"/>
            <a:ext cx="1197864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2273812"/>
            <a:ext cx="517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Known:  Size of group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523733"/>
            <a:ext cx="906068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Unknown: Number of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groups of size </a:t>
            </a:r>
            <a:r>
              <a:rPr lang="en-US" sz="4400" b="1" dirty="0" smtClean="0"/>
              <a:t>6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Mark can make</a:t>
            </a:r>
          </a:p>
          <a:p>
            <a:pPr lvl="0"/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9534" y="2319273"/>
            <a:ext cx="2974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4400" b="1" dirty="0"/>
              <a:t>6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01332"/>
            <a:ext cx="914400" cy="9144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2" idx="1"/>
          </p:cNvCxnSpPr>
          <p:nvPr/>
        </p:nvCxnSpPr>
        <p:spPr>
          <a:xfrm>
            <a:off x="5559534" y="2703994"/>
            <a:ext cx="765066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48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52"/>
    </mc:Choice>
    <mc:Fallback>
      <p:transition spd="slow" advTm="38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71800" y="2209800"/>
            <a:ext cx="2895600" cy="2209800"/>
            <a:chOff x="2971800" y="2209800"/>
            <a:chExt cx="2895600" cy="22098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971800" y="2209800"/>
              <a:ext cx="0" cy="220980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997200" y="2215444"/>
              <a:ext cx="2870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124200" y="2215444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 smtClean="0">
                <a:solidFill>
                  <a:schemeClr val="accent2">
                    <a:lumMod val="75000"/>
                  </a:schemeClr>
                </a:solidFill>
              </a:rPr>
              <a:t>24</a:t>
            </a:r>
            <a:endParaRPr lang="en-US" sz="1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3978" y="2215444"/>
            <a:ext cx="175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accent3">
                    <a:lumMod val="50000"/>
                  </a:schemeClr>
                </a:solidFill>
              </a:rPr>
              <a:t>  6</a:t>
            </a:r>
            <a:endParaRPr lang="en-US" sz="1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9867" y="533400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1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495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Size of group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00200" y="3810000"/>
            <a:ext cx="533400" cy="807281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10200" y="3039070"/>
            <a:ext cx="341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Total Apples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102578" y="3558427"/>
            <a:ext cx="838200" cy="5699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21300" y="695235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Number of groups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507089" y="1295400"/>
            <a:ext cx="914400" cy="381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62578"/>
            <a:ext cx="798143" cy="116375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34471" y="5257800"/>
            <a:ext cx="2592614" cy="1603857"/>
            <a:chOff x="-34471" y="5257800"/>
            <a:chExt cx="2592614" cy="160385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14" y="5257800"/>
              <a:ext cx="914400" cy="9144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5257800"/>
              <a:ext cx="914400" cy="9144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743" y="5257800"/>
              <a:ext cx="914400" cy="9144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471" y="5947257"/>
              <a:ext cx="914400" cy="9144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65" y="5929392"/>
              <a:ext cx="914400" cy="9144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714" y="5947257"/>
              <a:ext cx="914400" cy="914400"/>
            </a:xfrm>
            <a:prstGeom prst="rect">
              <a:avLst/>
            </a:prstGeom>
          </p:spPr>
        </p:pic>
      </p:grp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8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24"/>
    </mc:Choice>
    <mc:Fallback xmlns="">
      <p:transition spd="slow" advTm="22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20672"/>
            <a:ext cx="9144000" cy="1118421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US" sz="4000" dirty="0" smtClean="0"/>
              <a:t>Think:</a:t>
            </a:r>
            <a:r>
              <a:rPr lang="en-US" sz="4000" dirty="0" smtClean="0">
                <a:solidFill>
                  <a:srgbClr val="7030A0"/>
                </a:solidFill>
              </a:rPr>
              <a:t> 7</a:t>
            </a:r>
            <a:r>
              <a:rPr lang="en-US" dirty="0" smtClean="0"/>
              <a:t> </a:t>
            </a:r>
            <a:r>
              <a:rPr lang="en-US" sz="4300" dirty="0" smtClean="0"/>
              <a:t>is being </a:t>
            </a:r>
            <a:r>
              <a:rPr lang="en-US" sz="4000" b="1" i="1" dirty="0" smtClean="0">
                <a:solidFill>
                  <a:srgbClr val="FFFF00"/>
                </a:solidFill>
              </a:rPr>
              <a:t>measured out </a:t>
            </a:r>
            <a:r>
              <a:rPr lang="en-US" sz="4000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sz="4300" dirty="0" smtClean="0"/>
              <a:t>at a time.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93723597"/>
              </p:ext>
            </p:extLst>
          </p:nvPr>
        </p:nvGraphicFramePr>
        <p:xfrm>
          <a:off x="2667000" y="226497"/>
          <a:ext cx="4022616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6" imgW="583920" imgH="203040" progId="Equation.DSMT4">
                  <p:embed/>
                </p:oleObj>
              </mc:Choice>
              <mc:Fallback>
                <p:oleObj name="Equation" r:id="rId6" imgW="58392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6497"/>
                        <a:ext cx="4022616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685" y="4483579"/>
            <a:ext cx="845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Ask: How </a:t>
            </a:r>
            <a:r>
              <a:rPr lang="en-US" sz="4000" dirty="0"/>
              <a:t>many groups of </a:t>
            </a:r>
            <a:r>
              <a:rPr lang="en-US" sz="4000" dirty="0">
                <a:solidFill>
                  <a:srgbClr val="C00000"/>
                </a:solidFill>
              </a:rPr>
              <a:t>2</a:t>
            </a:r>
            <a:r>
              <a:rPr lang="en-US" sz="4000" dirty="0"/>
              <a:t> can be </a:t>
            </a:r>
            <a:r>
              <a:rPr lang="en-US" sz="4000" dirty="0" smtClean="0"/>
              <a:t>made from or </a:t>
            </a:r>
            <a:r>
              <a:rPr lang="en-US" sz="4000" i="1" dirty="0" smtClean="0">
                <a:solidFill>
                  <a:srgbClr val="FFFF00"/>
                </a:solidFill>
              </a:rPr>
              <a:t>measured out </a:t>
            </a:r>
            <a:r>
              <a:rPr lang="en-US" sz="4000" dirty="0"/>
              <a:t>from </a:t>
            </a:r>
            <a:r>
              <a:rPr lang="en-US" sz="4000" dirty="0">
                <a:solidFill>
                  <a:srgbClr val="7030A0"/>
                </a:solidFill>
              </a:rPr>
              <a:t>7</a:t>
            </a:r>
            <a:r>
              <a:rPr lang="en-US" sz="4000" dirty="0"/>
              <a:t>?</a:t>
            </a: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99" y="2972419"/>
            <a:ext cx="1812323" cy="1228131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867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96"/>
    </mc:Choice>
    <mc:Fallback xmlns="">
      <p:transition spd="slow" advTm="31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489"/>
            <a:ext cx="8382000" cy="5440363"/>
          </a:xfrm>
        </p:spPr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99600" y="1320225"/>
            <a:ext cx="2387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 group of </a:t>
            </a:r>
            <a:r>
              <a:rPr lang="en-US" sz="3200" b="1" dirty="0" smtClean="0">
                <a:solidFill>
                  <a:srgbClr val="C00000"/>
                </a:solidFill>
              </a:rPr>
              <a:t>2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99600" y="2193904"/>
            <a:ext cx="2359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 groups of </a:t>
            </a:r>
            <a:r>
              <a:rPr lang="en-US" sz="3200" b="1" dirty="0" smtClean="0">
                <a:solidFill>
                  <a:srgbClr val="C00000"/>
                </a:solidFill>
              </a:rPr>
              <a:t>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1036" y="2996625"/>
            <a:ext cx="2359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 groups of </a:t>
            </a:r>
            <a:r>
              <a:rPr lang="en-US" sz="3200" b="1" dirty="0" smtClean="0">
                <a:solidFill>
                  <a:srgbClr val="C00000"/>
                </a:solidFill>
              </a:rPr>
              <a:t>2</a:t>
            </a:r>
            <a:endParaRPr 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28800" y="1325940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7</m:t>
                    </m:r>
                  </m:oMath>
                </a14:m>
                <a:r>
                  <a:rPr lang="en-US" sz="3200" b="0" dirty="0" smtClean="0"/>
                  <a:t>  –  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3200" b="0" dirty="0" smtClean="0"/>
                  <a:t> =  5   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325940"/>
                <a:ext cx="2514600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28800" y="218485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  –  </a:t>
            </a:r>
            <a:r>
              <a:rPr lang="en-US" sz="3200" b="1" dirty="0" smtClean="0">
                <a:solidFill>
                  <a:srgbClr val="C00000"/>
                </a:solidFill>
              </a:rPr>
              <a:t>2</a:t>
            </a:r>
            <a:r>
              <a:rPr lang="en-US" sz="3200" dirty="0" smtClean="0"/>
              <a:t>  = 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300234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  –  </a:t>
            </a:r>
            <a:r>
              <a:rPr lang="en-US" sz="3200" b="1" dirty="0" smtClean="0">
                <a:solidFill>
                  <a:srgbClr val="C00000"/>
                </a:solidFill>
              </a:rPr>
              <a:t>2</a:t>
            </a:r>
            <a:r>
              <a:rPr lang="en-US" sz="3200" dirty="0" smtClean="0"/>
              <a:t>  =  </a:t>
            </a:r>
            <a:r>
              <a:rPr lang="en-US" sz="3200" b="1" dirty="0" smtClean="0">
                <a:solidFill>
                  <a:srgbClr val="FFFF00"/>
                </a:solidFill>
              </a:rPr>
              <a:t>1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4219038"/>
            <a:ext cx="84931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1</a:t>
            </a:r>
            <a:r>
              <a:rPr lang="en-US" sz="4800" dirty="0" smtClean="0"/>
              <a:t> remains out of a group size of </a:t>
            </a:r>
            <a:r>
              <a:rPr lang="en-US" sz="4800" b="1" dirty="0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5450" y="207765"/>
            <a:ext cx="5905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Repeated Subtraction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50979" y="5273024"/>
                <a:ext cx="6248400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÷2=3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79" y="5273024"/>
                <a:ext cx="6248400" cy="12448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6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91"/>
    </mc:Choice>
    <mc:Fallback xmlns="">
      <p:transition spd="slow" advTm="71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58702247"/>
              </p:ext>
            </p:extLst>
          </p:nvPr>
        </p:nvGraphicFramePr>
        <p:xfrm>
          <a:off x="762000" y="304800"/>
          <a:ext cx="29083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6" imgW="876300" imgH="508000" progId="Equation.DSMT4">
                  <p:embed/>
                </p:oleObj>
              </mc:Choice>
              <mc:Fallback>
                <p:oleObj name="Equation" r:id="rId6" imgW="876300" imgH="5080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2908300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19801" y="304800"/>
            <a:ext cx="2536723" cy="1445342"/>
            <a:chOff x="4955457" y="-194638"/>
            <a:chExt cx="2536723" cy="1445342"/>
          </a:xfrm>
        </p:grpSpPr>
        <p:sp>
          <p:nvSpPr>
            <p:cNvPr id="6" name="Rectangle 5"/>
            <p:cNvSpPr/>
            <p:nvPr/>
          </p:nvSpPr>
          <p:spPr>
            <a:xfrm>
              <a:off x="4955457" y="-194638"/>
              <a:ext cx="2536723" cy="1445342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7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885" y="-81567"/>
              <a:ext cx="24003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019800" y="1843550"/>
            <a:ext cx="2536723" cy="1445342"/>
            <a:chOff x="4955457" y="-194638"/>
            <a:chExt cx="2536723" cy="1445342"/>
          </a:xfrm>
        </p:grpSpPr>
        <p:sp>
          <p:nvSpPr>
            <p:cNvPr id="9" name="Rectangle 8"/>
            <p:cNvSpPr/>
            <p:nvPr/>
          </p:nvSpPr>
          <p:spPr>
            <a:xfrm>
              <a:off x="4955457" y="-194638"/>
              <a:ext cx="2536723" cy="1445342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885" y="-81567"/>
              <a:ext cx="24003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029017" y="3385689"/>
            <a:ext cx="2536723" cy="1445342"/>
            <a:chOff x="4955457" y="-194638"/>
            <a:chExt cx="2536723" cy="1445342"/>
          </a:xfrm>
        </p:grpSpPr>
        <p:sp>
          <p:nvSpPr>
            <p:cNvPr id="12" name="Rectangle 11"/>
            <p:cNvSpPr/>
            <p:nvPr/>
          </p:nvSpPr>
          <p:spPr>
            <a:xfrm>
              <a:off x="4955457" y="-194638"/>
              <a:ext cx="2536723" cy="1445342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885" y="-81567"/>
              <a:ext cx="24003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038233" y="4951024"/>
            <a:ext cx="2536723" cy="1445342"/>
            <a:chOff x="4973889" y="4584318"/>
            <a:chExt cx="2536723" cy="1445342"/>
          </a:xfrm>
        </p:grpSpPr>
        <p:sp>
          <p:nvSpPr>
            <p:cNvPr id="15" name="Rectangle 14"/>
            <p:cNvSpPr/>
            <p:nvPr/>
          </p:nvSpPr>
          <p:spPr>
            <a:xfrm>
              <a:off x="4973889" y="4584318"/>
              <a:ext cx="2536723" cy="1445342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6" name="Picture 21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051317" y="4697389"/>
              <a:ext cx="120015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9914" y="3175821"/>
                <a:ext cx="4190741" cy="219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7030A0"/>
                    </a:solidFill>
                  </a:rPr>
                  <a:t>3 entire groups of 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4000" dirty="0" smtClean="0">
                    <a:solidFill>
                      <a:srgbClr val="7030A0"/>
                    </a:solidFill>
                  </a:rPr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of a group of 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4000" dirty="0" smtClean="0">
                    <a:solidFill>
                      <a:srgbClr val="7030A0"/>
                    </a:solidFill>
                  </a:rPr>
                  <a:t> leftover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14" y="3175821"/>
                <a:ext cx="4190741" cy="2192652"/>
              </a:xfrm>
              <a:prstGeom prst="rect">
                <a:avLst/>
              </a:prstGeom>
              <a:blipFill rotWithShape="0">
                <a:blip r:embed="rId9"/>
                <a:stretch>
                  <a:fillRect l="-5087" t="-5000" r="-3779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0036" y="5064095"/>
            <a:ext cx="1167492" cy="1222649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314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84"/>
    </mc:Choice>
    <mc:Fallback xmlns="">
      <p:transition spd="slow" advTm="19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2.5|1.9|2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|2.4|2|3.6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4|1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9|5.5|2.2|6.1|3|19.7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7|3.4|2|1.9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132</Words>
  <Application>Microsoft Office PowerPoint</Application>
  <PresentationFormat>On-screen Show (4:3)</PresentationFormat>
  <Paragraphs>32</Paragraphs>
  <Slides>7</Slides>
  <Notes>1</Notes>
  <HiddenSlides>0</HiddenSlides>
  <MMClips>7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Equation</vt:lpstr>
      <vt:lpstr>Measurement/Repeated Subtraction Model of Division</vt:lpstr>
      <vt:lpstr>Prior Knowledge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Division</dc:title>
  <dc:creator>csu</dc:creator>
  <cp:lastModifiedBy>csu</cp:lastModifiedBy>
  <cp:revision>30</cp:revision>
  <dcterms:created xsi:type="dcterms:W3CDTF">2015-10-29T16:26:30Z</dcterms:created>
  <dcterms:modified xsi:type="dcterms:W3CDTF">2016-04-14T18:02:46Z</dcterms:modified>
</cp:coreProperties>
</file>