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366" autoAdjust="0"/>
  </p:normalViewPr>
  <p:slideViewPr>
    <p:cSldViewPr>
      <p:cViewPr varScale="1">
        <p:scale>
          <a:sx n="47" d="100"/>
          <a:sy n="47" d="100"/>
        </p:scale>
        <p:origin x="196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BC8528E-6C4B-4D58-B0C5-5E8810D90B2A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189D8E8-2F93-43DA-8FE2-69EA09832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9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/>
              <a:t>Voice this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9D8E8-2F93-43DA-8FE2-69EA09832A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47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try another problem.  </a:t>
            </a:r>
            <a:r>
              <a:rPr lang="en-US" dirty="0" err="1" smtClean="0"/>
              <a:t>Jamel</a:t>
            </a:r>
            <a:r>
              <a:rPr lang="en-US" dirty="0" smtClean="0"/>
              <a:t> has read 60 of the 180 pages in his novel.  What percent of the books has he read so far?  Let’s first identify the part, whole, and percentage. </a:t>
            </a:r>
          </a:p>
          <a:p>
            <a:endParaRPr lang="en-US" dirty="0" smtClean="0"/>
          </a:p>
          <a:p>
            <a:r>
              <a:rPr lang="en-US" dirty="0" smtClean="0"/>
              <a:t>The whole is the total # of pages, 180</a:t>
            </a:r>
          </a:p>
          <a:p>
            <a:r>
              <a:rPr lang="en-US" dirty="0" smtClean="0"/>
              <a:t>The part is the</a:t>
            </a:r>
            <a:r>
              <a:rPr lang="en-US" baseline="0" dirty="0" smtClean="0"/>
              <a:t> pages </a:t>
            </a:r>
            <a:r>
              <a:rPr lang="en-US" baseline="0" dirty="0" err="1" smtClean="0"/>
              <a:t>Jamel</a:t>
            </a:r>
            <a:r>
              <a:rPr lang="en-US" baseline="0" dirty="0" smtClean="0"/>
              <a:t> as read, 60</a:t>
            </a:r>
          </a:p>
          <a:p>
            <a:r>
              <a:rPr lang="en-US" baseline="0" dirty="0" smtClean="0"/>
              <a:t>The percentage is the information we are missing.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9D8E8-2F93-43DA-8FE2-69EA09832A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09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box represents</a:t>
            </a:r>
            <a:r>
              <a:rPr lang="en-US" baseline="0" dirty="0" smtClean="0"/>
              <a:t> the whole, or 180 pages (click).  We also know the box represent 100% (click).  How can we divide this whole to show 60 pages?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9D8E8-2F93-43DA-8FE2-69EA09832A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70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baseline="0" dirty="0" smtClean="0"/>
              <a:t>The largest common factor between 180 and 60.  It is 60.  We will divide our rectangle into three sections of 60 (click) because 180 divided by 60 is 3.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9D8E8-2F93-43DA-8FE2-69EA09832A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71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</a:t>
            </a:r>
            <a:r>
              <a:rPr lang="en-US" baseline="0" dirty="0" smtClean="0"/>
              <a:t> we are ready to divide our 100% into three sections.  100 divided by 3 is 33 and 1/3.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9D8E8-2F93-43DA-8FE2-69EA09832A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71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Now we are ready to use our model to answer the question, “What percent of the book has he read so far?  60 pages (click) corresponds to 33 and 1/3 percent of the whole book.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9D8E8-2F93-43DA-8FE2-69EA09832A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38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a model to represent percent</a:t>
            </a:r>
            <a:r>
              <a:rPr lang="en-US" baseline="0" dirty="0" smtClean="0"/>
              <a:t> problems helps us visualize all of the pieces (click, click) of a problem.  In the case of percent problems, the part, whole, and percentage.  Putting the pieces together (click) helps us solve the problem….always a goal in mathematics!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9D8E8-2F93-43DA-8FE2-69EA09832A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26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 smtClean="0"/>
              <a:t>Percent problems have so many real-world</a:t>
            </a:r>
            <a:r>
              <a:rPr lang="en-US" baseline="0" dirty="0" smtClean="0"/>
              <a:t> connections.  In this </a:t>
            </a:r>
            <a:r>
              <a:rPr lang="en-US" baseline="0" dirty="0" err="1" smtClean="0"/>
              <a:t>vodcast</a:t>
            </a:r>
            <a:r>
              <a:rPr lang="en-US" baseline="0" dirty="0" smtClean="0"/>
              <a:t> we will look at how to model problems involving percent.  Let’s get started.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9D8E8-2F93-43DA-8FE2-69EA09832A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1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r>
              <a:rPr lang="en-US" baseline="0" dirty="0" smtClean="0"/>
              <a:t> everyone who plays a sport or follows a sports team likes to discuss team statistics .  When the season is over, we want to know how well our team performed.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9D8E8-2F93-43DA-8FE2-69EA09832A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08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 </a:t>
            </a:r>
            <a:r>
              <a:rPr lang="en-US" baseline="0" dirty="0" smtClean="0"/>
              <a:t>let’s identify the part, the whole, and the percentage.  Identifying these parts will help us determine what information we will need to model our problem with a picture.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whole is the 25 games the team played.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part is the information we are missing.  We do not yet know how many of the 25 games the team has </a:t>
            </a:r>
            <a:r>
              <a:rPr lang="en-US" b="1" baseline="0" dirty="0" smtClean="0"/>
              <a:t>WON.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percentage is 80.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9D8E8-2F93-43DA-8FE2-69EA09832A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72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represent</a:t>
            </a:r>
            <a:r>
              <a:rPr lang="en-US" baseline="0" dirty="0" smtClean="0"/>
              <a:t> this problem, we will use a picture.  Let this box (click) represent the whole, or (click, click) 25 games.  25 games represents all of the games, or (click, click) 100% of the games played. 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9D8E8-2F93-43DA-8FE2-69EA09832A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How can we divide this whole, or 100%, in order to show 80 percent, the percent of games the team won?  Think about 80%. What is the largest common factor between 80 and 100 (</a:t>
            </a:r>
            <a:r>
              <a:rPr lang="en-US" baseline="0" dirty="0" err="1" smtClean="0"/>
              <a:t>clicK</a:t>
            </a:r>
            <a:r>
              <a:rPr lang="en-US" baseline="0" dirty="0" smtClean="0"/>
              <a:t>)?  20, right!  I can divide my rectangle into sections of 20 percent.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9D8E8-2F93-43DA-8FE2-69EA09832A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87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baseline="0" dirty="0" smtClean="0"/>
              <a:t>How many section of 20 are in 100?  There are five sections of 20 because 5 multiplied times 20 is 100.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9D8E8-2F93-43DA-8FE2-69EA09832A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27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 smtClean="0"/>
              <a:t>Recall that the value of our whole is 25</a:t>
            </a:r>
            <a:r>
              <a:rPr lang="en-US" baseline="0" dirty="0" smtClean="0"/>
              <a:t> (click). If we divide the whole, 25, into five sections, the value of each section is 5.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9D8E8-2F93-43DA-8FE2-69EA09832A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18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original problem</a:t>
            </a:r>
            <a:r>
              <a:rPr lang="en-US" baseline="0" dirty="0" smtClean="0"/>
              <a:t> stated that the team won 80% of its 25 games.  Now we are ready to use our model to answer the question, “How many games did the team win?”  Identify 80% of the 100% (click).  That is, 4 out of the 5 boxes (click).  That percentage corresponds to a numerical value of 20. 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team won 20 of its 25 games.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9D8E8-2F93-43DA-8FE2-69EA09832A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3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CFFD-8B0F-4A6A-954E-12CFA1221B6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0994-8F25-4A34-9A5B-BC69042E9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7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CFFD-8B0F-4A6A-954E-12CFA1221B6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0994-8F25-4A34-9A5B-BC69042E9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6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CFFD-8B0F-4A6A-954E-12CFA1221B6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0994-8F25-4A34-9A5B-BC69042E9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4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CFFD-8B0F-4A6A-954E-12CFA1221B6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0994-8F25-4A34-9A5B-BC69042E9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CFFD-8B0F-4A6A-954E-12CFA1221B6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0994-8F25-4A34-9A5B-BC69042E9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5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CFFD-8B0F-4A6A-954E-12CFA1221B6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0994-8F25-4A34-9A5B-BC69042E9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4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CFFD-8B0F-4A6A-954E-12CFA1221B6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0994-8F25-4A34-9A5B-BC69042E9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1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CFFD-8B0F-4A6A-954E-12CFA1221B6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0994-8F25-4A34-9A5B-BC69042E9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6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CFFD-8B0F-4A6A-954E-12CFA1221B6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0994-8F25-4A34-9A5B-BC69042E9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8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CFFD-8B0F-4A6A-954E-12CFA1221B6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0994-8F25-4A34-9A5B-BC69042E9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CFFD-8B0F-4A6A-954E-12CFA1221B6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0994-8F25-4A34-9A5B-BC69042E9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4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0CFFD-8B0F-4A6A-954E-12CFA1221B6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40994-8F25-4A34-9A5B-BC69042E9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80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1.wav"/><Relationship Id="rId7" Type="http://schemas.openxmlformats.org/officeDocument/2006/relationships/image" Target="../media/image7.png"/><Relationship Id="rId2" Type="http://schemas.microsoft.com/office/2007/relationships/media" Target="../media/media11.wav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12.wav"/><Relationship Id="rId7" Type="http://schemas.openxmlformats.org/officeDocument/2006/relationships/image" Target="../media/image8.png"/><Relationship Id="rId2" Type="http://schemas.microsoft.com/office/2007/relationships/media" Target="../media/media12.wav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audio" Target="../media/media13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microsoft.com/office/2007/relationships/media" Target="../media/media13.wav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13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Relationship Id="rId1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14.wav"/><Relationship Id="rId7" Type="http://schemas.openxmlformats.org/officeDocument/2006/relationships/image" Target="../media/image17.png"/><Relationship Id="rId2" Type="http://schemas.microsoft.com/office/2007/relationships/media" Target="../media/media14.wav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audio" Target="../media/media15.m4a"/><Relationship Id="rId7" Type="http://schemas.openxmlformats.org/officeDocument/2006/relationships/image" Target="../media/image21.png"/><Relationship Id="rId2" Type="http://schemas.microsoft.com/office/2007/relationships/media" Target="../media/media15.m4a"/><Relationship Id="rId1" Type="http://schemas.openxmlformats.org/officeDocument/2006/relationships/tags" Target="../tags/tag13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wav"/><Relationship Id="rId7" Type="http://schemas.openxmlformats.org/officeDocument/2006/relationships/image" Target="../media/image3.jpeg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1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7.wav"/><Relationship Id="rId7" Type="http://schemas.openxmlformats.org/officeDocument/2006/relationships/image" Target="../media/image7.png"/><Relationship Id="rId2" Type="http://schemas.microsoft.com/office/2007/relationships/media" Target="../media/media7.wav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audio" Target="../media/media8.wav"/><Relationship Id="rId7" Type="http://schemas.openxmlformats.org/officeDocument/2006/relationships/image" Target="../media/image8.png"/><Relationship Id="rId2" Type="http://schemas.microsoft.com/office/2007/relationships/media" Target="../media/media8.wav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1.png"/><Relationship Id="rId2" Type="http://schemas.microsoft.com/office/2007/relationships/media" Target="../media/media9.m4a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00B0F0"/>
                </a:solidFill>
                <a:latin typeface="Century Gothic" pitchFamily="34" charset="0"/>
              </a:rPr>
              <a:t>Modeling </a:t>
            </a:r>
            <a:endParaRPr lang="en-US" sz="880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n-US" sz="8800" dirty="0" smtClean="0">
                <a:solidFill>
                  <a:srgbClr val="00B0F0"/>
                </a:solidFill>
                <a:latin typeface="Century Gothic" pitchFamily="34" charset="0"/>
              </a:rPr>
              <a:t>with </a:t>
            </a:r>
          </a:p>
          <a:p>
            <a:pPr marL="0" indent="0" algn="ctr">
              <a:buNone/>
            </a:pPr>
            <a:r>
              <a:rPr lang="en-US" sz="8800" dirty="0" smtClean="0">
                <a:solidFill>
                  <a:srgbClr val="00B0F0"/>
                </a:solidFill>
                <a:latin typeface="Century Gothic" pitchFamily="34" charset="0"/>
              </a:rPr>
              <a:t>Percent</a:t>
            </a:r>
            <a:endParaRPr lang="en-US" sz="88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3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6"/>
    </mc:Choice>
    <mc:Fallback xmlns="">
      <p:transition spd="slow" advTm="4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477962"/>
          </a:xfrm>
        </p:spPr>
        <p:txBody>
          <a:bodyPr>
            <a:noAutofit/>
          </a:bodyPr>
          <a:lstStyle/>
          <a:p>
            <a:pPr algn="l"/>
            <a:r>
              <a:rPr lang="en-US" sz="3800" dirty="0" smtClean="0">
                <a:solidFill>
                  <a:srgbClr val="00B0F0"/>
                </a:solidFill>
                <a:latin typeface="Century Gothic" pitchFamily="34" charset="0"/>
              </a:rPr>
              <a:t>Jamal has read </a:t>
            </a:r>
            <a:r>
              <a:rPr lang="en-US" sz="3800" dirty="0" smtClean="0">
                <a:solidFill>
                  <a:srgbClr val="FFC000"/>
                </a:solidFill>
                <a:latin typeface="Century Gothic" pitchFamily="34" charset="0"/>
              </a:rPr>
              <a:t>60</a:t>
            </a:r>
            <a:r>
              <a:rPr lang="en-US" sz="3800" dirty="0" smtClean="0">
                <a:solidFill>
                  <a:srgbClr val="00B0F0"/>
                </a:solidFill>
                <a:latin typeface="Century Gothic" pitchFamily="34" charset="0"/>
              </a:rPr>
              <a:t> of the </a:t>
            </a:r>
            <a:r>
              <a:rPr lang="en-US" sz="3800" dirty="0" smtClean="0">
                <a:solidFill>
                  <a:srgbClr val="92D050"/>
                </a:solidFill>
                <a:latin typeface="Century Gothic" pitchFamily="34" charset="0"/>
              </a:rPr>
              <a:t>180 pages </a:t>
            </a:r>
            <a:r>
              <a:rPr lang="en-US" sz="3800" dirty="0" smtClean="0">
                <a:solidFill>
                  <a:srgbClr val="00B0F0"/>
                </a:solidFill>
                <a:latin typeface="Century Gothic" pitchFamily="34" charset="0"/>
              </a:rPr>
              <a:t>in his novel.  </a:t>
            </a:r>
            <a:r>
              <a:rPr lang="en-US" sz="3800" dirty="0" smtClean="0">
                <a:solidFill>
                  <a:srgbClr val="FF0000"/>
                </a:solidFill>
                <a:latin typeface="Century Gothic" pitchFamily="34" charset="0"/>
              </a:rPr>
              <a:t>What percent of the book has he read so far?</a:t>
            </a:r>
            <a:endParaRPr lang="en-US" sz="3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2286000" cy="1600200"/>
          </a:xfrm>
        </p:spPr>
        <p:txBody>
          <a:bodyPr/>
          <a:lstStyle/>
          <a:p>
            <a:endParaRPr lang="en-US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92D050"/>
                </a:solidFill>
                <a:latin typeface="Century Gothic" pitchFamily="34" charset="0"/>
              </a:rPr>
              <a:t> Whole – </a:t>
            </a:r>
          </a:p>
          <a:p>
            <a:pPr marL="0" indent="0">
              <a:buNone/>
            </a:pPr>
            <a:endParaRPr lang="en-US" sz="4000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657600"/>
            <a:ext cx="29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latin typeface="Century Gothic" pitchFamily="34" charset="0"/>
              </a:rPr>
              <a:t>Part -</a:t>
            </a:r>
            <a:endParaRPr lang="en-US" sz="4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99023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Century Gothic" pitchFamily="34" charset="0"/>
              </a:rPr>
              <a:t>Percentage -</a:t>
            </a:r>
            <a:endParaRPr lang="en-US" sz="40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5382" y="248493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180 </a:t>
            </a:r>
            <a:endParaRPr lang="en-US" sz="40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5856" y="3657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60</a:t>
            </a:r>
            <a:endParaRPr lang="en-US" sz="40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3182" y="4990237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  <a:r>
              <a:rPr lang="en-US" sz="40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endParaRPr lang="en-US" sz="40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779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95"/>
    </mc:Choice>
    <mc:Fallback xmlns="">
      <p:transition spd="slow" advTm="35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2667000"/>
            <a:ext cx="5638800" cy="990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657600"/>
            <a:ext cx="5663675" cy="17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86100" y="5334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Century Gothic" pitchFamily="34" charset="0"/>
              </a:rPr>
              <a:t>180 pages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8775" y="123657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entury Gothic" pitchFamily="34" charset="0"/>
              </a:rPr>
              <a:t>100%</a:t>
            </a:r>
          </a:p>
          <a:p>
            <a:pPr algn="ctr"/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46932"/>
            <a:ext cx="56451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65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98"/>
    </mc:Choice>
    <mc:Fallback xmlns="">
      <p:transition spd="slow" advTm="12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35976"/>
            <a:ext cx="5663675" cy="10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581400" y="2057400"/>
            <a:ext cx="0" cy="990600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86400" y="2057400"/>
            <a:ext cx="0" cy="990600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56993"/>
            <a:ext cx="5663675" cy="17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38450" y="4687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Century Gothic" pitchFamily="34" charset="0"/>
              </a:rPr>
              <a:t>180 pages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95504" y="2140803"/>
            <a:ext cx="85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60</a:t>
            </a:r>
            <a:endParaRPr 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4095752" y="2140803"/>
            <a:ext cx="85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60</a:t>
            </a:r>
            <a:endParaRPr lang="en-US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2140803"/>
            <a:ext cx="85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60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622289" y="228600"/>
            <a:ext cx="392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Century Gothic" pitchFamily="34" charset="0"/>
              </a:rPr>
              <a:t>180 and 60</a:t>
            </a:r>
            <a:endParaRPr lang="en-US" sz="54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8152" y="5010834"/>
                <a:ext cx="2514600" cy="1141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180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4800" dirty="0" smtClean="0">
                    <a:solidFill>
                      <a:srgbClr val="7030A0"/>
                    </a:solidFill>
                    <a:latin typeface="Century Gothic" pitchFamily="34" charset="0"/>
                  </a:rPr>
                  <a:t> = 3</a:t>
                </a:r>
                <a:endParaRPr lang="en-US" sz="4800" dirty="0">
                  <a:solidFill>
                    <a:srgbClr val="7030A0"/>
                  </a:solidFill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2" y="5010834"/>
                <a:ext cx="2514600" cy="1141466"/>
              </a:xfrm>
              <a:prstGeom prst="rect">
                <a:avLst/>
              </a:prstGeom>
              <a:blipFill rotWithShape="1">
                <a:blip r:embed="rId8"/>
                <a:stretch>
                  <a:fillRect t="-107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079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80"/>
    </mc:Choice>
    <mc:Fallback xmlns="">
      <p:transition spd="slow" advTm="16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663675" cy="10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19812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76401" y="3276600"/>
            <a:ext cx="564515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953000"/>
            <a:ext cx="381000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9179" y="228600"/>
                <a:ext cx="3200235" cy="1364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sz="44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44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4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𝟑𝟑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7030A0"/>
                  </a:solidFill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179" y="228600"/>
                <a:ext cx="3200235" cy="136441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0700" y="2182877"/>
                <a:ext cx="1314446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𝟑𝟑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2182877"/>
                <a:ext cx="1314446" cy="101752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41752" y="2209800"/>
                <a:ext cx="1314446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𝟑𝟑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752" y="2209800"/>
                <a:ext cx="1314446" cy="101752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57877" y="2209800"/>
                <a:ext cx="1314446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𝟑𝟑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77" y="2209800"/>
                <a:ext cx="1314446" cy="101752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69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23"/>
    </mc:Choice>
    <mc:Fallback xmlns="">
      <p:transition spd="slow" advTm="13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67137" y="2109981"/>
            <a:ext cx="5663675" cy="1044446"/>
            <a:chOff x="1676400" y="2182877"/>
            <a:chExt cx="5663675" cy="104444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209800"/>
              <a:ext cx="5663675" cy="101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790700" y="2182877"/>
                  <a:ext cx="1314446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𝟑𝟑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b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%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0700" y="2182877"/>
                  <a:ext cx="1314446" cy="101752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841752" y="2209800"/>
                  <a:ext cx="1314446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𝟑𝟑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b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%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1752" y="2209800"/>
                  <a:ext cx="1314446" cy="101752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857877" y="2209800"/>
                  <a:ext cx="1314446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𝟑𝟑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b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%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7877" y="2209800"/>
                  <a:ext cx="1314446" cy="101752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Straight Connector 9"/>
          <p:cNvCxnSpPr/>
          <p:nvPr/>
        </p:nvCxnSpPr>
        <p:spPr>
          <a:xfrm>
            <a:off x="3429000" y="2136904"/>
            <a:ext cx="0" cy="990600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62600" y="2136904"/>
            <a:ext cx="0" cy="1017523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37" y="3124200"/>
            <a:ext cx="1359526" cy="128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985" y="3124200"/>
            <a:ext cx="13589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60" y="3124200"/>
            <a:ext cx="13589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eft Brace 14"/>
          <p:cNvSpPr/>
          <p:nvPr/>
        </p:nvSpPr>
        <p:spPr>
          <a:xfrm rot="16200000">
            <a:off x="1995683" y="3633854"/>
            <a:ext cx="1104771" cy="1761863"/>
          </a:xfrm>
          <a:prstGeom prst="lef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100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21"/>
    </mc:Choice>
    <mc:Fallback xmlns="">
      <p:transition spd="slow" advTm="14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csu\Local Settings\Temporary Internet Files\Content.IE5\FF0LNZ34\MC900434854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12" y="304943"/>
            <a:ext cx="3352657" cy="335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csu\Local Settings\Temporary Internet Files\Content.IE5\YLQR4VAQ\MC900439816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941" y="4011543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csu\Local Settings\Temporary Internet Files\Content.IE5\G62NK37V\MC90031899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764" y="228600"/>
            <a:ext cx="1901038" cy="157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8600" y="1905000"/>
            <a:ext cx="3733800" cy="3793123"/>
            <a:chOff x="228600" y="1905000"/>
            <a:chExt cx="3733800" cy="3793123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228600" y="1905000"/>
              <a:ext cx="2286000" cy="16002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 smtClean="0">
                <a:solidFill>
                  <a:srgbClr val="92D050"/>
                </a:solidFill>
                <a:latin typeface="Century Gothic" pitchFamily="34" charset="0"/>
              </a:endParaRPr>
            </a:p>
            <a:p>
              <a:pPr marL="0" indent="0">
                <a:buFont typeface="Arial" pitchFamily="34" charset="0"/>
                <a:buNone/>
              </a:pPr>
              <a:r>
                <a:rPr lang="en-US" sz="4000" dirty="0" smtClean="0">
                  <a:solidFill>
                    <a:srgbClr val="92D050"/>
                  </a:solidFill>
                  <a:latin typeface="Century Gothic" pitchFamily="34" charset="0"/>
                </a:rPr>
                <a:t>Whole – </a:t>
              </a:r>
            </a:p>
            <a:p>
              <a:pPr marL="0" indent="0">
                <a:buFont typeface="Arial" pitchFamily="34" charset="0"/>
                <a:buNone/>
              </a:pPr>
              <a:endParaRPr lang="en-US" sz="4000" dirty="0">
                <a:solidFill>
                  <a:srgbClr val="92D050"/>
                </a:solidFill>
                <a:latin typeface="Century Gothic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3657600"/>
              <a:ext cx="2962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C000"/>
                  </a:solidFill>
                  <a:latin typeface="Century Gothic" pitchFamily="34" charset="0"/>
                </a:rPr>
                <a:t>Part -</a:t>
              </a:r>
              <a:endParaRPr lang="en-US" sz="4000" dirty="0">
                <a:solidFill>
                  <a:srgbClr val="FFC000"/>
                </a:solidFill>
                <a:latin typeface="Century Gothic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" y="4990237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C00000"/>
                  </a:solidFill>
                  <a:latin typeface="Century Gothic" pitchFamily="34" charset="0"/>
                </a:rPr>
                <a:t>Percentage -</a:t>
              </a:r>
              <a:endParaRPr lang="en-US" sz="4000" dirty="0">
                <a:solidFill>
                  <a:srgbClr val="C00000"/>
                </a:solidFill>
                <a:latin typeface="Century Gothic" pitchFamily="34" charset="0"/>
              </a:endParaRPr>
            </a:p>
          </p:txBody>
        </p:sp>
      </p:grp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85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41"/>
    </mc:Choice>
    <mc:Fallback xmlns="">
      <p:transition spd="slow" advTm="22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 descr="C:\Documents and Settings\csu\Local Settings\Temporary Internet Files\Content.IE5\FF0LNZ34\MP90044829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16" y="1445778"/>
            <a:ext cx="3445584" cy="518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csu\Local Settings\Temporary Internet Files\Content.IE5\WFK3RAHX\MP900430734[1]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2" y="685800"/>
            <a:ext cx="571053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98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7"/>
    </mc:Choice>
    <mc:Fallback xmlns="">
      <p:transition spd="slow" advTm="10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8534400" cy="6400800"/>
          </a:xfrm>
        </p:spPr>
        <p:txBody>
          <a:bodyPr>
            <a:normAutofit/>
          </a:bodyPr>
          <a:lstStyle/>
          <a:p>
            <a:pPr algn="l"/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algn="l"/>
            <a:endParaRPr lang="en-US" sz="3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l"/>
            <a:endParaRPr lang="en-US" sz="36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1" name="Picture 3" descr="C:\Documents and Settings\csu\Local Settings\Temporary Internet Files\Content.IE5\YLQR4VAQ\MP90042255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629400" cy="600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84"/>
    </mc:Choice>
    <mc:Fallback xmlns="">
      <p:transition spd="slow" advTm="12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534400" cy="3048000"/>
          </a:xfrm>
        </p:spPr>
        <p:txBody>
          <a:bodyPr/>
          <a:lstStyle/>
          <a:p>
            <a:pPr marL="0" lvl="0" indent="0">
              <a:buNone/>
            </a:pPr>
            <a:r>
              <a:rPr lang="en-US" sz="4400" dirty="0">
                <a:solidFill>
                  <a:schemeClr val="bg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Your middle school basketball team won </a:t>
            </a:r>
            <a:r>
              <a:rPr lang="en-US" sz="4400" dirty="0" smtClean="0">
                <a:solidFill>
                  <a:srgbClr val="C00000"/>
                </a:solidFill>
                <a:latin typeface="Century Gothic" pitchFamily="34" charset="0"/>
              </a:rPr>
              <a:t>80 percent </a:t>
            </a:r>
            <a:r>
              <a:rPr lang="en-US" sz="4400" dirty="0">
                <a:solidFill>
                  <a:schemeClr val="bg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of its </a:t>
            </a:r>
            <a:r>
              <a:rPr lang="en-US" sz="4400" dirty="0" smtClean="0">
                <a:solidFill>
                  <a:srgbClr val="4F81BD">
                    <a:lumMod val="75000"/>
                  </a:srgbClr>
                </a:solidFill>
                <a:latin typeface="Century Gothic" pitchFamily="34" charset="0"/>
              </a:rPr>
              <a:t>			. </a:t>
            </a:r>
            <a:r>
              <a:rPr lang="en-US" sz="4400" dirty="0" smtClean="0">
                <a:solidFill>
                  <a:srgbClr val="FFC000"/>
                </a:solidFill>
                <a:latin typeface="Century Gothic" pitchFamily="34" charset="0"/>
              </a:rPr>
              <a:t>How </a:t>
            </a:r>
            <a:r>
              <a:rPr lang="en-US" sz="4400" dirty="0">
                <a:solidFill>
                  <a:srgbClr val="FFC000"/>
                </a:solidFill>
                <a:latin typeface="Century Gothic" pitchFamily="34" charset="0"/>
              </a:rPr>
              <a:t>many games did the team </a:t>
            </a:r>
            <a:r>
              <a:rPr lang="en-US" sz="4400" dirty="0" smtClean="0">
                <a:solidFill>
                  <a:srgbClr val="FFC000"/>
                </a:solidFill>
                <a:latin typeface="Century Gothic" pitchFamily="34" charset="0"/>
              </a:rPr>
              <a:t>win?</a:t>
            </a:r>
            <a:endParaRPr lang="en-US" sz="4400" dirty="0">
              <a:solidFill>
                <a:srgbClr val="FFC000"/>
              </a:solidFill>
              <a:latin typeface="Century Gothic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6656" y="3429000"/>
            <a:ext cx="296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  <a:latin typeface="Century Gothic" pitchFamily="34" charset="0"/>
              </a:rPr>
              <a:t>Whole - </a:t>
            </a:r>
            <a:endParaRPr lang="en-US" sz="3200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444425"/>
            <a:ext cx="296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Century Gothic" pitchFamily="34" charset="0"/>
              </a:rPr>
              <a:t>Part -</a:t>
            </a:r>
            <a:endParaRPr lang="en-US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2826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entury Gothic" pitchFamily="34" charset="0"/>
              </a:rPr>
              <a:t>Percentage -</a:t>
            </a:r>
            <a:endParaRPr lang="en-US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10668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92D050"/>
                </a:solidFill>
                <a:latin typeface="Century Gothic" pitchFamily="34" charset="0"/>
              </a:rPr>
              <a:t>25</a:t>
            </a:r>
            <a:endParaRPr lang="en-US" sz="4400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694" y="1668959"/>
            <a:ext cx="2064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92D050"/>
                </a:solidFill>
                <a:latin typeface="Century Gothic" pitchFamily="34" charset="0"/>
              </a:rPr>
              <a:t>g</a:t>
            </a:r>
            <a:r>
              <a:rPr lang="en-US" sz="4400" dirty="0" smtClean="0">
                <a:solidFill>
                  <a:srgbClr val="92D050"/>
                </a:solidFill>
                <a:latin typeface="Century Gothic" pitchFamily="34" charset="0"/>
              </a:rPr>
              <a:t>ames</a:t>
            </a:r>
            <a:endParaRPr lang="en-US" sz="4400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6683" y="35516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endParaRPr lang="en-US" sz="40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9933" y="437957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endParaRPr lang="en-US" sz="40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7368" y="528262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80</a:t>
            </a:r>
            <a:endParaRPr lang="en-US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7368" y="336744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25</a:t>
            </a:r>
            <a:endParaRPr lang="en-US" sz="40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6156" y="4294256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?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76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15"/>
    </mc:Choice>
    <mc:Fallback xmlns="">
      <p:transition spd="slow" advTm="37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0" y="2667000"/>
            <a:ext cx="5638800" cy="990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3941099" y="1655099"/>
            <a:ext cx="1724279" cy="5633523"/>
          </a:xfrm>
          <a:prstGeom prst="leftBrace">
            <a:avLst>
              <a:gd name="adj1" fmla="val 8333"/>
              <a:gd name="adj2" fmla="val 48602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26839" y="554423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Century Gothic" pitchFamily="34" charset="0"/>
              </a:rPr>
              <a:t>25 games</a:t>
            </a:r>
            <a:endParaRPr lang="en-US" sz="3600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10" name="Right Brace 9"/>
          <p:cNvSpPr/>
          <p:nvPr/>
        </p:nvSpPr>
        <p:spPr>
          <a:xfrm rot="16200000">
            <a:off x="3907890" y="-1045112"/>
            <a:ext cx="1790700" cy="5633524"/>
          </a:xfrm>
          <a:prstGeom prst="rightBrace">
            <a:avLst>
              <a:gd name="adj1" fmla="val 8333"/>
              <a:gd name="adj2" fmla="val 4966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168413"/>
            <a:ext cx="2280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Century Gothic" pitchFamily="34" charset="0"/>
              </a:rPr>
              <a:t>100%</a:t>
            </a:r>
            <a:endParaRPr lang="en-US" sz="40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36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15"/>
    </mc:Choice>
    <mc:Fallback xmlns="">
      <p:transition spd="slow" advTm="14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9" grpId="0"/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25" y="4321976"/>
            <a:ext cx="5663675" cy="10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191000" y="4321976"/>
            <a:ext cx="0" cy="1012024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35563" y="4321976"/>
            <a:ext cx="0" cy="1012024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0" y="4321976"/>
            <a:ext cx="0" cy="1012024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64563" y="4321976"/>
            <a:ext cx="0" cy="1012024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33600" y="1524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latin typeface="Century Gothic" pitchFamily="34" charset="0"/>
              </a:rPr>
              <a:t>80 and 100</a:t>
            </a:r>
            <a:endParaRPr lang="en-US" sz="4400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1085" y="1389728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Greatest Common Factor? </a:t>
            </a:r>
            <a:endParaRPr lang="en-US" sz="32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ight Brace 11"/>
          <p:cNvSpPr/>
          <p:nvPr/>
        </p:nvSpPr>
        <p:spPr>
          <a:xfrm rot="16200000">
            <a:off x="4177385" y="815273"/>
            <a:ext cx="1221556" cy="5663675"/>
          </a:xfrm>
          <a:prstGeom prst="rightBrace">
            <a:avLst>
              <a:gd name="adj1" fmla="val 8333"/>
              <a:gd name="adj2" fmla="val 4966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7801" y="2328446"/>
            <a:ext cx="2280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Century Gothic" pitchFamily="34" charset="0"/>
              </a:rPr>
              <a:t>100%</a:t>
            </a:r>
            <a:endParaRPr lang="en-US" sz="40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599" y="4572000"/>
            <a:ext cx="90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20%</a:t>
            </a:r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4396" y="4597155"/>
            <a:ext cx="90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20%</a:t>
            </a:r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9600" y="4572000"/>
            <a:ext cx="90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20%</a:t>
            </a:r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4597155"/>
            <a:ext cx="90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20%</a:t>
            </a:r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74242" y="4575845"/>
            <a:ext cx="90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20%</a:t>
            </a:r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629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74"/>
    </mc:Choice>
    <mc:Fallback xmlns="">
      <p:transition spd="slow" advTm="26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2" grpId="0" animBg="1"/>
      <p:bldP spid="13" grpId="0"/>
      <p:bldP spid="4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71649" y="1771650"/>
            <a:ext cx="5663675" cy="1012024"/>
            <a:chOff x="1752600" y="3331376"/>
            <a:chExt cx="5663675" cy="101202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331376"/>
              <a:ext cx="5663675" cy="101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3962400" y="3331376"/>
              <a:ext cx="0" cy="1012024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743200" y="3331376"/>
              <a:ext cx="0" cy="1012024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181600" y="3331376"/>
              <a:ext cx="0" cy="1012024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248400" y="3331376"/>
              <a:ext cx="0" cy="1012024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752600" y="1954496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</a:rPr>
              <a:t>20%</a:t>
            </a:r>
            <a:endParaRPr lang="en-US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1981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</a:rPr>
              <a:t>20%</a:t>
            </a:r>
            <a:endParaRPr lang="en-US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1981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</a:rPr>
              <a:t>20%</a:t>
            </a:r>
            <a:endParaRPr lang="en-US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1981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</a:rPr>
              <a:t>20%</a:t>
            </a:r>
            <a:endParaRPr lang="en-US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1981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</a:rPr>
              <a:t>20%</a:t>
            </a:r>
            <a:endParaRPr lang="en-US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31589" y="43828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Century Gothic" pitchFamily="34" charset="0"/>
              </a:rPr>
              <a:t>100%</a:t>
            </a:r>
            <a:endParaRPr lang="en-US" sz="36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49307" y="2819400"/>
            <a:ext cx="5645385" cy="180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37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7"/>
    </mc:Choice>
    <mc:Fallback xmlns="">
      <p:transition spd="slow" advTm="12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05002" y="914400"/>
            <a:ext cx="5663675" cy="1012024"/>
            <a:chOff x="1752600" y="3331376"/>
            <a:chExt cx="5663675" cy="101202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331376"/>
              <a:ext cx="5663675" cy="101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3962400" y="3331376"/>
              <a:ext cx="0" cy="1012024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743200" y="3331376"/>
              <a:ext cx="0" cy="1012024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81600" y="3331376"/>
              <a:ext cx="0" cy="1012024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248400" y="3331376"/>
              <a:ext cx="0" cy="1012024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125" y="1981200"/>
            <a:ext cx="5663675" cy="17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71800" y="3810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Century Gothic" pitchFamily="34" charset="0"/>
              </a:rPr>
              <a:t>25 games</a:t>
            </a:r>
            <a:endParaRPr lang="en-US" sz="3600" dirty="0">
              <a:solidFill>
                <a:srgbClr val="00B050"/>
              </a:solidFill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200" y="5224191"/>
                <a:ext cx="3276600" cy="1240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5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200" dirty="0" smtClean="0">
                    <a:solidFill>
                      <a:srgbClr val="7030A0"/>
                    </a:solidFill>
                    <a:latin typeface="Century Gothic" pitchFamily="34" charset="0"/>
                  </a:rPr>
                  <a:t> = 5</a:t>
                </a:r>
                <a:endParaRPr lang="en-US" sz="5200" dirty="0">
                  <a:solidFill>
                    <a:srgbClr val="7030A0"/>
                  </a:solidFill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24191"/>
                <a:ext cx="3276600" cy="1240276"/>
              </a:xfrm>
              <a:prstGeom prst="rect">
                <a:avLst/>
              </a:prstGeom>
              <a:blipFill rotWithShape="1">
                <a:blip r:embed="rId8"/>
                <a:stretch>
                  <a:fillRect b="-1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114554" y="990600"/>
            <a:ext cx="85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5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3162306" y="990600"/>
            <a:ext cx="85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5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4476754" y="990600"/>
            <a:ext cx="85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5</a:t>
            </a:r>
            <a:endParaRPr 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5600706" y="990600"/>
            <a:ext cx="85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5</a:t>
            </a:r>
            <a:endParaRPr lang="en-US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6534152" y="990600"/>
            <a:ext cx="85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5</a:t>
            </a:r>
            <a:endParaRPr lang="en-US" sz="48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313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94"/>
    </mc:Choice>
    <mc:Fallback xmlns="">
      <p:transition spd="slow" advTm="16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  <a:latin typeface="Century Gothic" pitchFamily="34" charset="0"/>
              </a:rPr>
              <a:t>Your middle school basketball team won </a:t>
            </a:r>
            <a:r>
              <a:rPr lang="en-US" dirty="0" smtClean="0">
                <a:solidFill>
                  <a:srgbClr val="FF0000"/>
                </a:solidFill>
                <a:latin typeface="Century Gothic" pitchFamily="34" charset="0"/>
              </a:rPr>
              <a:t>80 percent </a:t>
            </a:r>
            <a:r>
              <a:rPr lang="en-US" dirty="0" smtClean="0">
                <a:solidFill>
                  <a:srgbClr val="00B0F0"/>
                </a:solidFill>
                <a:latin typeface="Century Gothic" pitchFamily="34" charset="0"/>
              </a:rPr>
              <a:t>of its 25 games.  How many games did the team win?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04924" y="2961772"/>
            <a:ext cx="6534151" cy="1447800"/>
            <a:chOff x="1752600" y="3331376"/>
            <a:chExt cx="5663675" cy="101202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331376"/>
              <a:ext cx="5663675" cy="101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3962400" y="3331376"/>
              <a:ext cx="0" cy="1012024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801124" y="3331376"/>
              <a:ext cx="0" cy="1012024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81600" y="3331376"/>
              <a:ext cx="0" cy="1012024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301704" y="3331376"/>
              <a:ext cx="0" cy="1012024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447800" y="4409572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entury Gothic" pitchFamily="34" charset="0"/>
              </a:rPr>
              <a:t>20%</a:t>
            </a:r>
            <a:endParaRPr lang="en-US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43881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entury Gothic" pitchFamily="34" charset="0"/>
              </a:rPr>
              <a:t>20%</a:t>
            </a:r>
            <a:endParaRPr lang="en-US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4366724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entury Gothic" pitchFamily="34" charset="0"/>
              </a:rPr>
              <a:t>20%</a:t>
            </a:r>
            <a:endParaRPr lang="en-US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4366723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entury Gothic" pitchFamily="34" charset="0"/>
              </a:rPr>
              <a:t>20%</a:t>
            </a:r>
            <a:endParaRPr lang="en-US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436822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entury Gothic" pitchFamily="34" charset="0"/>
              </a:rPr>
              <a:t>20%</a:t>
            </a:r>
            <a:endParaRPr lang="en-US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04566" y="3085506"/>
            <a:ext cx="1199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5 games</a:t>
            </a:r>
            <a:endParaRPr lang="en-US" sz="2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Left Brace 30"/>
          <p:cNvSpPr/>
          <p:nvPr/>
        </p:nvSpPr>
        <p:spPr>
          <a:xfrm rot="16200000">
            <a:off x="3510655" y="2596255"/>
            <a:ext cx="903490" cy="5029200"/>
          </a:xfrm>
          <a:prstGeom prst="leftBrace">
            <a:avLst>
              <a:gd name="adj1" fmla="val 8333"/>
              <a:gd name="adj2" fmla="val 4963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52596" y="5581650"/>
            <a:ext cx="2229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Century Gothic" pitchFamily="34" charset="0"/>
              </a:rPr>
              <a:t>80%</a:t>
            </a:r>
            <a:endParaRPr lang="en-US" sz="48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55309" y="3034776"/>
            <a:ext cx="1199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5 games</a:t>
            </a:r>
            <a:endParaRPr lang="en-US" sz="2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72062" y="3034775"/>
            <a:ext cx="1199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5 games</a:t>
            </a:r>
            <a:endParaRPr lang="en-US" sz="2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77126" y="3091241"/>
            <a:ext cx="1199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5 games</a:t>
            </a:r>
            <a:endParaRPr lang="en-US" sz="2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62894" y="3055356"/>
            <a:ext cx="1199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5 games</a:t>
            </a:r>
            <a:endParaRPr lang="en-US" sz="2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36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91"/>
    </mc:Choice>
    <mc:Fallback xmlns="">
      <p:transition spd="slow" advTm="35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6" grpId="0"/>
      <p:bldP spid="31" grpId="0" animBg="1"/>
      <p:bldP spid="2" grpId="0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7|1.3|0.9|0.6|0.8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5.2|0.9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3.7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.5|1.3|9.3|3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1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9.1|6.1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.4|1.2|0.6|0.9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1|2.8|0.9|0.6|0.9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1.3|5.8|1.1|1.2|1.2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2.4|1.1|4.8|4.5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816</Words>
  <Application>Microsoft Office PowerPoint</Application>
  <PresentationFormat>On-screen Show (4:3)</PresentationFormat>
  <Paragraphs>119</Paragraphs>
  <Slides>15</Slides>
  <Notes>15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Jamal has read 60 of the 180 pages in his novel.  What percent of the book has he read so far?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Columbus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csu</dc:creator>
  <cp:lastModifiedBy>Nancy Mims</cp:lastModifiedBy>
  <cp:revision>107</cp:revision>
  <cp:lastPrinted>2012-09-20T15:44:17Z</cp:lastPrinted>
  <dcterms:created xsi:type="dcterms:W3CDTF">2012-09-10T16:24:19Z</dcterms:created>
  <dcterms:modified xsi:type="dcterms:W3CDTF">2017-04-18T15:03:08Z</dcterms:modified>
</cp:coreProperties>
</file>