
<file path=[Content_Types].xml><?xml version="1.0" encoding="utf-8"?>
<Types xmlns="http://schemas.openxmlformats.org/package/2006/content-types">
  <Default Extension="png" ContentType="image/png"/>
  <Default Extension="wma" ContentType="audio/x-ms-wma"/>
  <Default Extension="jpeg" ContentType="image/jpeg"/>
  <Default Extension="wmf" ContentType="image/x-wmf"/>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5" r:id="rId2"/>
    <p:sldId id="261" r:id="rId3"/>
    <p:sldId id="257" r:id="rId4"/>
    <p:sldId id="262" r:id="rId5"/>
    <p:sldId id="265" r:id="rId6"/>
    <p:sldId id="263" r:id="rId7"/>
    <p:sldId id="266" r:id="rId8"/>
    <p:sldId id="267" r:id="rId9"/>
    <p:sldId id="268" r:id="rId10"/>
    <p:sldId id="269" r:id="rId11"/>
    <p:sldId id="270" r:id="rId12"/>
    <p:sldId id="274" r:id="rId13"/>
    <p:sldId id="271" r:id="rId14"/>
    <p:sldId id="272"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71" autoAdjust="0"/>
  </p:normalViewPr>
  <p:slideViewPr>
    <p:cSldViewPr>
      <p:cViewPr varScale="1">
        <p:scale>
          <a:sx n="49" d="100"/>
          <a:sy n="49" d="100"/>
        </p:scale>
        <p:origin x="1387" y="62"/>
      </p:cViewPr>
      <p:guideLst>
        <p:guide orient="horz" pos="2160"/>
        <p:guide pos="2880"/>
      </p:guideLst>
    </p:cSldViewPr>
  </p:slideViewPr>
  <p:notesTextViewPr>
    <p:cViewPr>
      <p:scale>
        <a:sx n="1" d="1"/>
        <a:sy n="1" d="1"/>
      </p:scale>
      <p:origin x="0" y="0"/>
    </p:cViewPr>
  </p:notesTextViewPr>
  <p:sorterViewPr>
    <p:cViewPr varScale="1">
      <p:scale>
        <a:sx n="1" d="1"/>
        <a:sy n="1" d="1"/>
      </p:scale>
      <p:origin x="0" y="-14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FDAFDA0-71E1-4FC3-B27A-11CD47D84BCA}" type="datetimeFigureOut">
              <a:rPr lang="en-US" smtClean="0"/>
              <a:t>2/6/2017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2A7C717-0119-4A1C-9E85-9127F588DDF4}" type="slidenum">
              <a:rPr lang="en-US" smtClean="0"/>
              <a:t>‹#›</a:t>
            </a:fld>
            <a:endParaRPr lang="en-US"/>
          </a:p>
        </p:txBody>
      </p:sp>
    </p:spTree>
    <p:extLst>
      <p:ext uri="{BB962C8B-B14F-4D97-AF65-F5344CB8AC3E}">
        <p14:creationId xmlns:p14="http://schemas.microsoft.com/office/powerpoint/2010/main" val="278508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Riding bikes</a:t>
            </a:r>
            <a:r>
              <a:rPr lang="en-US" baseline="0" dirty="0" smtClean="0"/>
              <a:t> footage</a:t>
            </a:r>
          </a:p>
          <a:p>
            <a:endParaRPr lang="en-US" baseline="0" dirty="0" smtClean="0"/>
          </a:p>
          <a:p>
            <a:r>
              <a:rPr lang="en-US" baseline="0" dirty="0" smtClean="0"/>
              <a:t>These people are enjoying a hobby that most of us have known how to do since childhood…riding a bike. </a:t>
            </a:r>
            <a:endParaRPr lang="en-US" dirty="0"/>
          </a:p>
        </p:txBody>
      </p:sp>
      <p:sp>
        <p:nvSpPr>
          <p:cNvPr id="4" name="Slide Number Placeholder 3"/>
          <p:cNvSpPr>
            <a:spLocks noGrp="1"/>
          </p:cNvSpPr>
          <p:nvPr>
            <p:ph type="sldNum" sz="quarter" idx="10"/>
          </p:nvPr>
        </p:nvSpPr>
        <p:spPr/>
        <p:txBody>
          <a:bodyPr/>
          <a:lstStyle/>
          <a:p>
            <a:fld id="{B2A7C717-0119-4A1C-9E85-9127F588DDF4}" type="slidenum">
              <a:rPr lang="en-US" smtClean="0"/>
              <a:t>2</a:t>
            </a:fld>
            <a:endParaRPr lang="en-US"/>
          </a:p>
        </p:txBody>
      </p:sp>
    </p:spTree>
    <p:extLst>
      <p:ext uri="{BB962C8B-B14F-4D97-AF65-F5344CB8AC3E}">
        <p14:creationId xmlns:p14="http://schemas.microsoft.com/office/powerpoint/2010/main" val="326949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a:t>
            </a:r>
            <a:r>
              <a:rPr lang="en-US" baseline="0" dirty="0" smtClean="0"/>
              <a:t>the actual bike riding time was 31 minutes, 22 seconds.  Mathematically, we can write a ratio to compare the 2 and 6 tenths miles we rode to the amount of time it took.  Remember, a ratio is a comparison of two quantities by division. </a:t>
            </a:r>
            <a:endParaRPr lang="en-US" dirty="0"/>
          </a:p>
        </p:txBody>
      </p:sp>
      <p:sp>
        <p:nvSpPr>
          <p:cNvPr id="4" name="Slide Number Placeholder 3"/>
          <p:cNvSpPr>
            <a:spLocks noGrp="1"/>
          </p:cNvSpPr>
          <p:nvPr>
            <p:ph type="sldNum" sz="quarter" idx="10"/>
          </p:nvPr>
        </p:nvSpPr>
        <p:spPr/>
        <p:txBody>
          <a:bodyPr/>
          <a:lstStyle/>
          <a:p>
            <a:fld id="{B2A7C717-0119-4A1C-9E85-9127F588DDF4}" type="slidenum">
              <a:rPr lang="en-US" smtClean="0"/>
              <a:t>11</a:t>
            </a:fld>
            <a:endParaRPr lang="en-US"/>
          </a:p>
        </p:txBody>
      </p:sp>
    </p:spTree>
    <p:extLst>
      <p:ext uri="{BB962C8B-B14F-4D97-AF65-F5344CB8AC3E}">
        <p14:creationId xmlns:p14="http://schemas.microsoft.com/office/powerpoint/2010/main" val="199516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you do</a:t>
            </a:r>
            <a:r>
              <a:rPr lang="en-US" baseline="0" dirty="0" smtClean="0"/>
              <a:t> if you can’t draw a picture? Since we cannot always draw a picture to solve a math problem, we need the convenience of an algorithm, or rule, that will work every time in solving problems. </a:t>
            </a:r>
            <a:endParaRPr lang="en-US" dirty="0"/>
          </a:p>
        </p:txBody>
      </p:sp>
      <p:sp>
        <p:nvSpPr>
          <p:cNvPr id="4" name="Slide Number Placeholder 3"/>
          <p:cNvSpPr>
            <a:spLocks noGrp="1"/>
          </p:cNvSpPr>
          <p:nvPr>
            <p:ph type="sldNum" sz="quarter" idx="10"/>
          </p:nvPr>
        </p:nvSpPr>
        <p:spPr/>
        <p:txBody>
          <a:bodyPr/>
          <a:lstStyle/>
          <a:p>
            <a:fld id="{B2A7C717-0119-4A1C-9E85-9127F588DDF4}" type="slidenum">
              <a:rPr lang="en-US" smtClean="0"/>
              <a:t>12</a:t>
            </a:fld>
            <a:endParaRPr lang="en-US"/>
          </a:p>
        </p:txBody>
      </p:sp>
    </p:spTree>
    <p:extLst>
      <p:ext uri="{BB962C8B-B14F-4D97-AF65-F5344CB8AC3E}">
        <p14:creationId xmlns:p14="http://schemas.microsoft.com/office/powerpoint/2010/main" val="3332276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baseline="0" dirty="0" smtClean="0"/>
              <a:t>We will set up a proportion (click), or two ratios set equal to each other.  The first ratio we already know (click). It is equal to (click) our second ratio.  In our second ratio (click), we find our missing value is the number of miles our biker will bike if she rides for 45 minutes.  Our missing value is shown as the orange “m”.   Notice how we made sure miles is in the numerator of our new ratio and minutes in the bottom to match our original ratio.</a:t>
            </a:r>
          </a:p>
          <a:p>
            <a:pPr defTabSz="933237"/>
            <a:endParaRPr lang="en-US" baseline="0" dirty="0" smtClean="0"/>
          </a:p>
          <a:p>
            <a:pPr defTabSz="933237"/>
            <a:r>
              <a:rPr lang="en-US" baseline="0" dirty="0" smtClean="0"/>
              <a:t>We need to quickly convert (click) 22 seconds into a decimal value by dividing by 22 seconds by 60 seconds. Now we know that 31 min. 22 seconds is equivalent to 31 and 37 hundredths minutes. Now, we will cross multiply to solve for the missing value, m (click, click, click). </a:t>
            </a:r>
          </a:p>
          <a:p>
            <a:pPr defTabSz="933237"/>
            <a:endParaRPr lang="en-US" baseline="0" dirty="0" smtClean="0"/>
          </a:p>
          <a:p>
            <a:pPr defTabSz="933237"/>
            <a:r>
              <a:rPr lang="en-US" baseline="0" dirty="0" smtClean="0"/>
              <a:t>The product of 45 times 2.6 is 117 (click).  This product is equal to (click) the product of 31.37 times m is 31.37m (click). </a:t>
            </a:r>
          </a:p>
          <a:p>
            <a:pPr defTabSz="933237"/>
            <a:endParaRPr lang="en-US" baseline="0" dirty="0" smtClean="0"/>
          </a:p>
          <a:p>
            <a:pPr defTabSz="933237"/>
            <a:r>
              <a:rPr lang="en-US" baseline="0" dirty="0" smtClean="0"/>
              <a:t>Divide both sides by 31.37, the value of “m” (click) is approximately 3.73 miles.  Our approximated answer was 3.9 miles.  Those values are very close!  </a:t>
            </a:r>
            <a:endParaRPr lang="en-US" dirty="0" smtClean="0"/>
          </a:p>
          <a:p>
            <a:endParaRPr lang="en-US" dirty="0"/>
          </a:p>
        </p:txBody>
      </p:sp>
      <p:sp>
        <p:nvSpPr>
          <p:cNvPr id="4" name="Slide Number Placeholder 3"/>
          <p:cNvSpPr>
            <a:spLocks noGrp="1"/>
          </p:cNvSpPr>
          <p:nvPr>
            <p:ph type="sldNum" sz="quarter" idx="10"/>
          </p:nvPr>
        </p:nvSpPr>
        <p:spPr/>
        <p:txBody>
          <a:bodyPr/>
          <a:lstStyle/>
          <a:p>
            <a:fld id="{B2A7C717-0119-4A1C-9E85-9127F588DDF4}" type="slidenum">
              <a:rPr lang="en-US" smtClean="0"/>
              <a:t>13</a:t>
            </a:fld>
            <a:endParaRPr lang="en-US"/>
          </a:p>
        </p:txBody>
      </p:sp>
    </p:spTree>
    <p:extLst>
      <p:ext uri="{BB962C8B-B14F-4D97-AF65-F5344CB8AC3E}">
        <p14:creationId xmlns:p14="http://schemas.microsoft.com/office/powerpoint/2010/main" val="520237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always set up a proportion (click) made up of two equal ratios to solve these kinds of problems…where we have three known values and 1 unknown value.  But don’t forget the power of an estimate (click).  Our estimate allowed us to be fairly convinced that our actual amount </a:t>
            </a:r>
            <a:r>
              <a:rPr lang="en-US" baseline="0" smtClean="0"/>
              <a:t>of approximately 3.93 miles </a:t>
            </a:r>
            <a:r>
              <a:rPr lang="en-US" baseline="0" dirty="0" smtClean="0"/>
              <a:t>was a valid, sensible answer (click).</a:t>
            </a:r>
            <a:endParaRPr lang="en-US" dirty="0"/>
          </a:p>
        </p:txBody>
      </p:sp>
      <p:sp>
        <p:nvSpPr>
          <p:cNvPr id="4" name="Slide Number Placeholder 3"/>
          <p:cNvSpPr>
            <a:spLocks noGrp="1"/>
          </p:cNvSpPr>
          <p:nvPr>
            <p:ph type="sldNum" sz="quarter" idx="10"/>
          </p:nvPr>
        </p:nvSpPr>
        <p:spPr/>
        <p:txBody>
          <a:bodyPr/>
          <a:lstStyle/>
          <a:p>
            <a:fld id="{B2A7C717-0119-4A1C-9E85-9127F588DDF4}" type="slidenum">
              <a:rPr lang="en-US" smtClean="0"/>
              <a:t>14</a:t>
            </a:fld>
            <a:endParaRPr lang="en-US"/>
          </a:p>
        </p:txBody>
      </p:sp>
    </p:spTree>
    <p:extLst>
      <p:ext uri="{BB962C8B-B14F-4D97-AF65-F5344CB8AC3E}">
        <p14:creationId xmlns:p14="http://schemas.microsoft.com/office/powerpoint/2010/main" val="416598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Riding bikes in</a:t>
            </a:r>
            <a:r>
              <a:rPr lang="en-US" baseline="0" dirty="0" smtClean="0"/>
              <a:t> the great outdoors is not only pleasurable, but it is also great exercise.  But, if the weather is bad, we may have to settle for a stationary bike at the gym.   </a:t>
            </a:r>
            <a:endParaRPr lang="en-US" dirty="0"/>
          </a:p>
        </p:txBody>
      </p:sp>
      <p:sp>
        <p:nvSpPr>
          <p:cNvPr id="4" name="Slide Number Placeholder 3"/>
          <p:cNvSpPr>
            <a:spLocks noGrp="1"/>
          </p:cNvSpPr>
          <p:nvPr>
            <p:ph type="sldNum" sz="quarter" idx="10"/>
          </p:nvPr>
        </p:nvSpPr>
        <p:spPr/>
        <p:txBody>
          <a:bodyPr/>
          <a:lstStyle/>
          <a:p>
            <a:fld id="{B2A7C717-0119-4A1C-9E85-9127F588DDF4}" type="slidenum">
              <a:rPr lang="en-US" smtClean="0"/>
              <a:t>3</a:t>
            </a:fld>
            <a:endParaRPr lang="en-US"/>
          </a:p>
        </p:txBody>
      </p:sp>
    </p:spTree>
    <p:extLst>
      <p:ext uri="{BB962C8B-B14F-4D97-AF65-F5344CB8AC3E}">
        <p14:creationId xmlns:p14="http://schemas.microsoft.com/office/powerpoint/2010/main" val="62436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Exercising on a machine is a great time to think about math.</a:t>
            </a:r>
            <a:r>
              <a:rPr lang="en-US" baseline="0" dirty="0" smtClean="0"/>
              <a:t>  Yes, that’s right, math!  Look at this electronic display.  The amount of time (click) the biker has biked is 31 minutes, 22 seconds. The rider has biked (click) 2 and sixth tenths miles.    </a:t>
            </a:r>
            <a:endParaRPr lang="en-US" dirty="0"/>
          </a:p>
        </p:txBody>
      </p:sp>
      <p:sp>
        <p:nvSpPr>
          <p:cNvPr id="4" name="Slide Number Placeholder 3"/>
          <p:cNvSpPr>
            <a:spLocks noGrp="1"/>
          </p:cNvSpPr>
          <p:nvPr>
            <p:ph type="sldNum" sz="quarter" idx="10"/>
          </p:nvPr>
        </p:nvSpPr>
        <p:spPr/>
        <p:txBody>
          <a:bodyPr/>
          <a:lstStyle/>
          <a:p>
            <a:fld id="{B2A7C717-0119-4A1C-9E85-9127F588DDF4}" type="slidenum">
              <a:rPr lang="en-US" smtClean="0"/>
              <a:t>4</a:t>
            </a:fld>
            <a:endParaRPr lang="en-US"/>
          </a:p>
        </p:txBody>
      </p:sp>
    </p:spTree>
    <p:extLst>
      <p:ext uri="{BB962C8B-B14F-4D97-AF65-F5344CB8AC3E}">
        <p14:creationId xmlns:p14="http://schemas.microsoft.com/office/powerpoint/2010/main" val="349797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Fast forward to when the clock would say 45 minutes.  What if the rider wants to determine the amount of miles she will bike if she stays on the machine for that length of time? Let’s assume she continues peddling at her current speed.</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2A7C717-0119-4A1C-9E85-9127F588DDF4}" type="slidenum">
              <a:rPr lang="en-US" smtClean="0"/>
              <a:t>5</a:t>
            </a:fld>
            <a:endParaRPr lang="en-US"/>
          </a:p>
        </p:txBody>
      </p:sp>
    </p:spTree>
    <p:extLst>
      <p:ext uri="{BB962C8B-B14F-4D97-AF65-F5344CB8AC3E}">
        <p14:creationId xmlns:p14="http://schemas.microsoft.com/office/powerpoint/2010/main" val="76560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without a pencil and paper (click 4 times), could she possibly figure out the answer? </a:t>
            </a:r>
            <a:r>
              <a:rPr lang="en-US" dirty="0" smtClean="0"/>
              <a:t>Even without paper and pencil, it is a good idea to think of a picture in your mind to help solve the problem.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A7C717-0119-4A1C-9E85-9127F588DDF4}" type="slidenum">
              <a:rPr lang="en-US" smtClean="0"/>
              <a:t>6</a:t>
            </a:fld>
            <a:endParaRPr lang="en-US"/>
          </a:p>
        </p:txBody>
      </p:sp>
    </p:spTree>
    <p:extLst>
      <p:ext uri="{BB962C8B-B14F-4D97-AF65-F5344CB8AC3E}">
        <p14:creationId xmlns:p14="http://schemas.microsoft.com/office/powerpoint/2010/main" val="57409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are talking about</a:t>
            </a:r>
            <a:r>
              <a:rPr lang="en-US" baseline="0" dirty="0" smtClean="0"/>
              <a:t> time, let’s imagine something like a clock (click) in our mind’s eye. Recall that our biker has ridden 31 minutes, 22 seconds.  This number is not what we would call a “nice number.”  When doing mental math, it is “nice” to use a “nice” number. We can use an estimate to represent a “nice” number.  A good estimate for 31 minutes, 22 seconds is (click) 30 minutes.  </a:t>
            </a:r>
            <a:endParaRPr lang="en-US" dirty="0"/>
          </a:p>
        </p:txBody>
      </p:sp>
      <p:sp>
        <p:nvSpPr>
          <p:cNvPr id="4" name="Slide Number Placeholder 3"/>
          <p:cNvSpPr>
            <a:spLocks noGrp="1"/>
          </p:cNvSpPr>
          <p:nvPr>
            <p:ph type="sldNum" sz="quarter" idx="10"/>
          </p:nvPr>
        </p:nvSpPr>
        <p:spPr/>
        <p:txBody>
          <a:bodyPr/>
          <a:lstStyle/>
          <a:p>
            <a:fld id="{B2A7C717-0119-4A1C-9E85-9127F588DDF4}" type="slidenum">
              <a:rPr lang="en-US" smtClean="0"/>
              <a:t>7</a:t>
            </a:fld>
            <a:endParaRPr lang="en-US"/>
          </a:p>
        </p:txBody>
      </p:sp>
    </p:spTree>
    <p:extLst>
      <p:ext uri="{BB962C8B-B14F-4D97-AF65-F5344CB8AC3E}">
        <p14:creationId xmlns:p14="http://schemas.microsoft.com/office/powerpoint/2010/main" val="86769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our biker has ridden at least 30 minutes, let’s section our clock representation (click 3 times) to represent 30 minutes, or one-half of an hour.  Since we want to know what her distance will be in 45 minutes, let’s section our “clock” again to show 45 minutes.  30 minutes divided the clock face in half.  Representing 45 minutes will divide our clock face into fourths.  If we divide one-half of the clock in half, we must divide in half the other side of the clock, as well. </a:t>
            </a:r>
            <a:endParaRPr lang="en-US" dirty="0"/>
          </a:p>
        </p:txBody>
      </p:sp>
      <p:sp>
        <p:nvSpPr>
          <p:cNvPr id="4" name="Slide Number Placeholder 3"/>
          <p:cNvSpPr>
            <a:spLocks noGrp="1"/>
          </p:cNvSpPr>
          <p:nvPr>
            <p:ph type="sldNum" sz="quarter" idx="10"/>
          </p:nvPr>
        </p:nvSpPr>
        <p:spPr/>
        <p:txBody>
          <a:bodyPr/>
          <a:lstStyle/>
          <a:p>
            <a:fld id="{B2A7C717-0119-4A1C-9E85-9127F588DDF4}" type="slidenum">
              <a:rPr lang="en-US" smtClean="0"/>
              <a:t>8</a:t>
            </a:fld>
            <a:endParaRPr lang="en-US"/>
          </a:p>
        </p:txBody>
      </p:sp>
    </p:spTree>
    <p:extLst>
      <p:ext uri="{BB962C8B-B14F-4D97-AF65-F5344CB8AC3E}">
        <p14:creationId xmlns:p14="http://schemas.microsoft.com/office/powerpoint/2010/main" val="2117462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biker has ridden</a:t>
            </a:r>
            <a:r>
              <a:rPr lang="en-US" baseline="0" dirty="0" smtClean="0"/>
              <a:t> 2 and 6/10 miles (click) in approximately 30 minutes.  However, now our clock has been sectioned into groups of 15 minutes (click four times).  Can we still determine how much distance she biked in 15 minutes?  </a:t>
            </a:r>
            <a:endParaRPr lang="en-US" dirty="0"/>
          </a:p>
        </p:txBody>
      </p:sp>
      <p:sp>
        <p:nvSpPr>
          <p:cNvPr id="4" name="Slide Number Placeholder 3"/>
          <p:cNvSpPr>
            <a:spLocks noGrp="1"/>
          </p:cNvSpPr>
          <p:nvPr>
            <p:ph type="sldNum" sz="quarter" idx="10"/>
          </p:nvPr>
        </p:nvSpPr>
        <p:spPr/>
        <p:txBody>
          <a:bodyPr/>
          <a:lstStyle/>
          <a:p>
            <a:fld id="{B2A7C717-0119-4A1C-9E85-9127F588DDF4}" type="slidenum">
              <a:rPr lang="en-US" smtClean="0"/>
              <a:t>9</a:t>
            </a:fld>
            <a:endParaRPr lang="en-US"/>
          </a:p>
        </p:txBody>
      </p:sp>
    </p:spTree>
    <p:extLst>
      <p:ext uri="{BB962C8B-B14F-4D97-AF65-F5344CB8AC3E}">
        <p14:creationId xmlns:p14="http://schemas.microsoft.com/office/powerpoint/2010/main" val="380831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smtClean="0"/>
              <a:t>Certainly!  Let’s divide 2 and 6/10 miles in half (click)!  That will give us our answer.  We don’t need to do paper and pencil math here.  Mental math will do!  What is half of 2?  One, right (click).  What is half of six-tenths?  3 tenths (click)!  So in 15 minutes, our biker rode 1.3 miles (click).  Adding another 1.3 miles to represent the next 15 minutes (click) to represent 30 minutes, and finally another 1.3 miles for a total of 45 minutes (click).  We have (click) a total of 3.9 miles.  3.9 miles is our approximated value.</a:t>
            </a:r>
            <a:endParaRPr lang="en-US" dirty="0" smtClean="0"/>
          </a:p>
          <a:p>
            <a:endParaRPr lang="en-US" dirty="0"/>
          </a:p>
        </p:txBody>
      </p:sp>
      <p:sp>
        <p:nvSpPr>
          <p:cNvPr id="4" name="Slide Number Placeholder 3"/>
          <p:cNvSpPr>
            <a:spLocks noGrp="1"/>
          </p:cNvSpPr>
          <p:nvPr>
            <p:ph type="sldNum" sz="quarter" idx="10"/>
          </p:nvPr>
        </p:nvSpPr>
        <p:spPr/>
        <p:txBody>
          <a:bodyPr/>
          <a:lstStyle/>
          <a:p>
            <a:fld id="{B2A7C717-0119-4A1C-9E85-9127F588DDF4}" type="slidenum">
              <a:rPr lang="en-US" smtClean="0"/>
              <a:t>10</a:t>
            </a:fld>
            <a:endParaRPr lang="en-US"/>
          </a:p>
        </p:txBody>
      </p:sp>
    </p:spTree>
    <p:extLst>
      <p:ext uri="{BB962C8B-B14F-4D97-AF65-F5344CB8AC3E}">
        <p14:creationId xmlns:p14="http://schemas.microsoft.com/office/powerpoint/2010/main" val="20190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04C68E-CE50-4E97-9225-5BC506266DE2}"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C684-4992-4D03-AC54-7CD4B8353FFE}" type="slidenum">
              <a:rPr lang="en-US" smtClean="0"/>
              <a:t>‹#›</a:t>
            </a:fld>
            <a:endParaRPr lang="en-US"/>
          </a:p>
        </p:txBody>
      </p:sp>
    </p:spTree>
    <p:extLst>
      <p:ext uri="{BB962C8B-B14F-4D97-AF65-F5344CB8AC3E}">
        <p14:creationId xmlns:p14="http://schemas.microsoft.com/office/powerpoint/2010/main" val="388699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4C68E-CE50-4E97-9225-5BC506266DE2}"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C684-4992-4D03-AC54-7CD4B8353FFE}" type="slidenum">
              <a:rPr lang="en-US" smtClean="0"/>
              <a:t>‹#›</a:t>
            </a:fld>
            <a:endParaRPr lang="en-US"/>
          </a:p>
        </p:txBody>
      </p:sp>
    </p:spTree>
    <p:extLst>
      <p:ext uri="{BB962C8B-B14F-4D97-AF65-F5344CB8AC3E}">
        <p14:creationId xmlns:p14="http://schemas.microsoft.com/office/powerpoint/2010/main" val="223685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4C68E-CE50-4E97-9225-5BC506266DE2}"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C684-4992-4D03-AC54-7CD4B8353FFE}" type="slidenum">
              <a:rPr lang="en-US" smtClean="0"/>
              <a:t>‹#›</a:t>
            </a:fld>
            <a:endParaRPr lang="en-US"/>
          </a:p>
        </p:txBody>
      </p:sp>
    </p:spTree>
    <p:extLst>
      <p:ext uri="{BB962C8B-B14F-4D97-AF65-F5344CB8AC3E}">
        <p14:creationId xmlns:p14="http://schemas.microsoft.com/office/powerpoint/2010/main" val="263743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4C68E-CE50-4E97-9225-5BC506266DE2}"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C684-4992-4D03-AC54-7CD4B8353FFE}" type="slidenum">
              <a:rPr lang="en-US" smtClean="0"/>
              <a:t>‹#›</a:t>
            </a:fld>
            <a:endParaRPr lang="en-US"/>
          </a:p>
        </p:txBody>
      </p:sp>
    </p:spTree>
    <p:extLst>
      <p:ext uri="{BB962C8B-B14F-4D97-AF65-F5344CB8AC3E}">
        <p14:creationId xmlns:p14="http://schemas.microsoft.com/office/powerpoint/2010/main" val="343240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4C68E-CE50-4E97-9225-5BC506266DE2}"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C684-4992-4D03-AC54-7CD4B8353FFE}" type="slidenum">
              <a:rPr lang="en-US" smtClean="0"/>
              <a:t>‹#›</a:t>
            </a:fld>
            <a:endParaRPr lang="en-US"/>
          </a:p>
        </p:txBody>
      </p:sp>
    </p:spTree>
    <p:extLst>
      <p:ext uri="{BB962C8B-B14F-4D97-AF65-F5344CB8AC3E}">
        <p14:creationId xmlns:p14="http://schemas.microsoft.com/office/powerpoint/2010/main" val="305687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04C68E-CE50-4E97-9225-5BC506266DE2}"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9C684-4992-4D03-AC54-7CD4B8353FFE}" type="slidenum">
              <a:rPr lang="en-US" smtClean="0"/>
              <a:t>‹#›</a:t>
            </a:fld>
            <a:endParaRPr lang="en-US"/>
          </a:p>
        </p:txBody>
      </p:sp>
    </p:spTree>
    <p:extLst>
      <p:ext uri="{BB962C8B-B14F-4D97-AF65-F5344CB8AC3E}">
        <p14:creationId xmlns:p14="http://schemas.microsoft.com/office/powerpoint/2010/main" val="41808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04C68E-CE50-4E97-9225-5BC506266DE2}"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9C684-4992-4D03-AC54-7CD4B8353FFE}" type="slidenum">
              <a:rPr lang="en-US" smtClean="0"/>
              <a:t>‹#›</a:t>
            </a:fld>
            <a:endParaRPr lang="en-US"/>
          </a:p>
        </p:txBody>
      </p:sp>
    </p:spTree>
    <p:extLst>
      <p:ext uri="{BB962C8B-B14F-4D97-AF65-F5344CB8AC3E}">
        <p14:creationId xmlns:p14="http://schemas.microsoft.com/office/powerpoint/2010/main" val="213310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04C68E-CE50-4E97-9225-5BC506266DE2}"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9C684-4992-4D03-AC54-7CD4B8353FFE}" type="slidenum">
              <a:rPr lang="en-US" smtClean="0"/>
              <a:t>‹#›</a:t>
            </a:fld>
            <a:endParaRPr lang="en-US"/>
          </a:p>
        </p:txBody>
      </p:sp>
    </p:spTree>
    <p:extLst>
      <p:ext uri="{BB962C8B-B14F-4D97-AF65-F5344CB8AC3E}">
        <p14:creationId xmlns:p14="http://schemas.microsoft.com/office/powerpoint/2010/main" val="3425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4C68E-CE50-4E97-9225-5BC506266DE2}" type="datetimeFigureOut">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9C684-4992-4D03-AC54-7CD4B8353FFE}" type="slidenum">
              <a:rPr lang="en-US" smtClean="0"/>
              <a:t>‹#›</a:t>
            </a:fld>
            <a:endParaRPr lang="en-US"/>
          </a:p>
        </p:txBody>
      </p:sp>
    </p:spTree>
    <p:extLst>
      <p:ext uri="{BB962C8B-B14F-4D97-AF65-F5344CB8AC3E}">
        <p14:creationId xmlns:p14="http://schemas.microsoft.com/office/powerpoint/2010/main" val="3019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4C68E-CE50-4E97-9225-5BC506266DE2}"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9C684-4992-4D03-AC54-7CD4B8353FFE}" type="slidenum">
              <a:rPr lang="en-US" smtClean="0"/>
              <a:t>‹#›</a:t>
            </a:fld>
            <a:endParaRPr lang="en-US"/>
          </a:p>
        </p:txBody>
      </p:sp>
    </p:spTree>
    <p:extLst>
      <p:ext uri="{BB962C8B-B14F-4D97-AF65-F5344CB8AC3E}">
        <p14:creationId xmlns:p14="http://schemas.microsoft.com/office/powerpoint/2010/main" val="159434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4C68E-CE50-4E97-9225-5BC506266DE2}"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9C684-4992-4D03-AC54-7CD4B8353FFE}" type="slidenum">
              <a:rPr lang="en-US" smtClean="0"/>
              <a:t>‹#›</a:t>
            </a:fld>
            <a:endParaRPr lang="en-US"/>
          </a:p>
        </p:txBody>
      </p:sp>
    </p:spTree>
    <p:extLst>
      <p:ext uri="{BB962C8B-B14F-4D97-AF65-F5344CB8AC3E}">
        <p14:creationId xmlns:p14="http://schemas.microsoft.com/office/powerpoint/2010/main" val="86174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4C68E-CE50-4E97-9225-5BC506266DE2}" type="datetimeFigureOut">
              <a:rPr lang="en-US" smtClean="0"/>
              <a:t>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9C684-4992-4D03-AC54-7CD4B8353FFE}" type="slidenum">
              <a:rPr lang="en-US" smtClean="0"/>
              <a:t>‹#›</a:t>
            </a:fld>
            <a:endParaRPr lang="en-US"/>
          </a:p>
        </p:txBody>
      </p:sp>
    </p:spTree>
    <p:extLst>
      <p:ext uri="{BB962C8B-B14F-4D97-AF65-F5344CB8AC3E}">
        <p14:creationId xmlns:p14="http://schemas.microsoft.com/office/powerpoint/2010/main" val="196558402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1.wma"/><Relationship Id="rId7" Type="http://schemas.openxmlformats.org/officeDocument/2006/relationships/image" Target="../media/image100.png"/><Relationship Id="rId2" Type="http://schemas.microsoft.com/office/2007/relationships/media" Target="../media/media11.wma"/><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6.png"/><Relationship Id="rId5" Type="http://schemas.openxmlformats.org/officeDocument/2006/relationships/image" Target="../media/image12.wmf"/><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png"/><Relationship Id="rId3" Type="http://schemas.openxmlformats.org/officeDocument/2006/relationships/audio" Target="../media/media14.wma"/><Relationship Id="rId7" Type="http://schemas.openxmlformats.org/officeDocument/2006/relationships/image" Target="../media/image140.png"/><Relationship Id="rId12" Type="http://schemas.openxmlformats.org/officeDocument/2006/relationships/image" Target="../media/image19.png"/><Relationship Id="rId2" Type="http://schemas.microsoft.com/office/2007/relationships/media" Target="../media/media14.wma"/><Relationship Id="rId1" Type="http://schemas.openxmlformats.org/officeDocument/2006/relationships/tags" Target="../tags/tag8.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notesSlide" Target="../notesSlides/notesSlide12.xml"/><Relationship Id="rId10" Type="http://schemas.openxmlformats.org/officeDocument/2006/relationships/image" Target="../media/image17.pn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audio" Target="../media/media15.wma"/><Relationship Id="rId7" Type="http://schemas.openxmlformats.org/officeDocument/2006/relationships/image" Target="../media/image20.png"/><Relationship Id="rId2" Type="http://schemas.microsoft.com/office/2007/relationships/media" Target="../media/media15.wma"/><Relationship Id="rId1" Type="http://schemas.openxmlformats.org/officeDocument/2006/relationships/tags" Target="../tags/tag9.xml"/><Relationship Id="rId6" Type="http://schemas.openxmlformats.org/officeDocument/2006/relationships/image" Target="../media/image13.jpeg"/><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wma"/><Relationship Id="rId7" Type="http://schemas.openxmlformats.org/officeDocument/2006/relationships/image" Target="../media/image1.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audio" Target="../media/media2.wm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2.png"/><Relationship Id="rId2" Type="http://schemas.microsoft.com/office/2007/relationships/media" Target="../media/media4.wma"/><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video" Target="../media/media5.wmv"/><Relationship Id="rId7" Type="http://schemas.openxmlformats.org/officeDocument/2006/relationships/notesSlide" Target="../notesSlides/notesSlide4.xml"/><Relationship Id="rId2" Type="http://schemas.microsoft.com/office/2007/relationships/media" Target="../media/media5.wmv"/><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audio" Target="../media/media6.wma"/><Relationship Id="rId4" Type="http://schemas.microsoft.com/office/2007/relationships/media" Target="../media/media6.wma"/><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media7.wma"/><Relationship Id="rId7" Type="http://schemas.openxmlformats.org/officeDocument/2006/relationships/image" Target="../media/image8.jpeg"/><Relationship Id="rId2" Type="http://schemas.microsoft.com/office/2007/relationships/media" Target="../media/media7.wma"/><Relationship Id="rId1" Type="http://schemas.openxmlformats.org/officeDocument/2006/relationships/tags" Target="../tags/tag3.xml"/><Relationship Id="rId6" Type="http://schemas.openxmlformats.org/officeDocument/2006/relationships/image" Target="../media/image7.jpg"/><Relationship Id="rId5" Type="http://schemas.openxmlformats.org/officeDocument/2006/relationships/notesSlide" Target="../notesSlides/notesSlide5.xml"/><Relationship Id="rId10" Type="http://schemas.openxmlformats.org/officeDocument/2006/relationships/image" Target="../media/image2.png"/><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audio" Target="../media/media8.wma"/><Relationship Id="rId2" Type="http://schemas.microsoft.com/office/2007/relationships/media" Target="../media/media8.wma"/><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9.wma"/><Relationship Id="rId7" Type="http://schemas.openxmlformats.org/officeDocument/2006/relationships/image" Target="../media/image6.png"/><Relationship Id="rId2" Type="http://schemas.microsoft.com/office/2007/relationships/media" Target="../media/media9.wma"/><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10.wma"/><Relationship Id="rId7" Type="http://schemas.openxmlformats.org/officeDocument/2006/relationships/image" Target="../media/image6.png"/><Relationship Id="rId2" Type="http://schemas.microsoft.com/office/2007/relationships/media" Target="../media/media10.wma"/><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98775"/>
          </a:xfrm>
        </p:spPr>
        <p:txBody>
          <a:bodyPr>
            <a:normAutofit/>
          </a:bodyPr>
          <a:lstStyle/>
          <a:p>
            <a:r>
              <a:rPr lang="en-US" dirty="0" smtClean="0"/>
              <a:t>Reasoning Proportionally </a:t>
            </a:r>
            <a:br>
              <a:rPr lang="en-US" dirty="0" smtClean="0"/>
            </a:br>
            <a:r>
              <a:rPr lang="en-US" dirty="0" smtClean="0"/>
              <a:t>in the </a:t>
            </a:r>
            <a:br>
              <a:rPr lang="en-US" dirty="0" smtClean="0"/>
            </a:br>
            <a:r>
              <a:rPr lang="en-US" dirty="0" smtClean="0"/>
              <a:t>Real World</a:t>
            </a:r>
            <a:endParaRPr lang="en-US" dirty="0"/>
          </a:p>
        </p:txBody>
      </p:sp>
    </p:spTree>
    <p:extLst>
      <p:ext uri="{BB962C8B-B14F-4D97-AF65-F5344CB8AC3E}">
        <p14:creationId xmlns:p14="http://schemas.microsoft.com/office/powerpoint/2010/main" val="1677469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838200"/>
            <a:ext cx="495455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a:stCxn id="4" idx="0"/>
            <a:endCxn id="4" idx="2"/>
          </p:cNvCxnSpPr>
          <p:nvPr/>
        </p:nvCxnSpPr>
        <p:spPr>
          <a:xfrm>
            <a:off x="4534679" y="838200"/>
            <a:ext cx="0" cy="452596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4" idx="1"/>
          </p:cNvCxnSpPr>
          <p:nvPr/>
        </p:nvCxnSpPr>
        <p:spPr>
          <a:xfrm flipV="1">
            <a:off x="2057400" y="3101181"/>
            <a:ext cx="2477279" cy="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534679" y="3101182"/>
            <a:ext cx="2477279" cy="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25479" y="2674640"/>
            <a:ext cx="914400" cy="769441"/>
          </a:xfrm>
          <a:prstGeom prst="rect">
            <a:avLst/>
          </a:prstGeom>
          <a:noFill/>
        </p:spPr>
        <p:txBody>
          <a:bodyPr wrap="square" rtlCol="0">
            <a:spAutoFit/>
          </a:bodyPr>
          <a:lstStyle/>
          <a:p>
            <a:r>
              <a:rPr lang="en-US" sz="4400" dirty="0">
                <a:solidFill>
                  <a:srgbClr val="00B0F0"/>
                </a:solidFill>
                <a:latin typeface="Century Gothic" pitchFamily="34" charset="0"/>
              </a:rPr>
              <a:t>3</a:t>
            </a:r>
          </a:p>
        </p:txBody>
      </p:sp>
      <p:sp>
        <p:nvSpPr>
          <p:cNvPr id="9" name="TextBox 8"/>
          <p:cNvSpPr txBox="1"/>
          <p:nvPr/>
        </p:nvSpPr>
        <p:spPr>
          <a:xfrm>
            <a:off x="1334279" y="2735759"/>
            <a:ext cx="914400" cy="769441"/>
          </a:xfrm>
          <a:prstGeom prst="rect">
            <a:avLst/>
          </a:prstGeom>
          <a:noFill/>
        </p:spPr>
        <p:txBody>
          <a:bodyPr wrap="square" rtlCol="0">
            <a:spAutoFit/>
          </a:bodyPr>
          <a:lstStyle/>
          <a:p>
            <a:r>
              <a:rPr lang="en-US" sz="4400" dirty="0" smtClean="0">
                <a:solidFill>
                  <a:srgbClr val="00B0F0"/>
                </a:solidFill>
                <a:latin typeface="Century Gothic" pitchFamily="34" charset="0"/>
              </a:rPr>
              <a:t>9</a:t>
            </a:r>
            <a:endParaRPr lang="en-US" sz="4400" dirty="0">
              <a:solidFill>
                <a:srgbClr val="00B0F0"/>
              </a:solidFill>
              <a:latin typeface="Century Gothic" pitchFamily="34" charset="0"/>
            </a:endParaRPr>
          </a:p>
        </p:txBody>
      </p:sp>
      <p:sp>
        <p:nvSpPr>
          <p:cNvPr id="14" name="TextBox 13"/>
          <p:cNvSpPr txBox="1"/>
          <p:nvPr/>
        </p:nvSpPr>
        <p:spPr>
          <a:xfrm>
            <a:off x="4038600" y="68759"/>
            <a:ext cx="914400" cy="769441"/>
          </a:xfrm>
          <a:prstGeom prst="rect">
            <a:avLst/>
          </a:prstGeom>
          <a:noFill/>
        </p:spPr>
        <p:txBody>
          <a:bodyPr wrap="square" rtlCol="0">
            <a:spAutoFit/>
          </a:bodyPr>
          <a:lstStyle/>
          <a:p>
            <a:r>
              <a:rPr lang="en-US" sz="4400" dirty="0" smtClean="0">
                <a:solidFill>
                  <a:srgbClr val="00B0F0"/>
                </a:solidFill>
                <a:latin typeface="Century Gothic" pitchFamily="34" charset="0"/>
              </a:rPr>
              <a:t>12</a:t>
            </a:r>
            <a:endParaRPr lang="en-US" sz="4400" dirty="0">
              <a:solidFill>
                <a:srgbClr val="00B0F0"/>
              </a:solidFill>
              <a:latin typeface="Century Gothic" pitchFamily="34" charset="0"/>
            </a:endParaRPr>
          </a:p>
        </p:txBody>
      </p:sp>
      <p:sp>
        <p:nvSpPr>
          <p:cNvPr id="15" name="TextBox 14"/>
          <p:cNvSpPr txBox="1"/>
          <p:nvPr/>
        </p:nvSpPr>
        <p:spPr>
          <a:xfrm>
            <a:off x="4306079" y="5326559"/>
            <a:ext cx="914400" cy="769441"/>
          </a:xfrm>
          <a:prstGeom prst="rect">
            <a:avLst/>
          </a:prstGeom>
          <a:noFill/>
        </p:spPr>
        <p:txBody>
          <a:bodyPr wrap="square" rtlCol="0">
            <a:spAutoFit/>
          </a:bodyPr>
          <a:lstStyle/>
          <a:p>
            <a:r>
              <a:rPr lang="en-US" sz="4400" dirty="0" smtClean="0">
                <a:solidFill>
                  <a:srgbClr val="00B0F0"/>
                </a:solidFill>
                <a:latin typeface="Century Gothic" pitchFamily="34" charset="0"/>
              </a:rPr>
              <a:t>6</a:t>
            </a:r>
            <a:endParaRPr lang="en-US" sz="4400" dirty="0">
              <a:solidFill>
                <a:srgbClr val="00B0F0"/>
              </a:solidFill>
              <a:latin typeface="Century Gothic"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5773318" y="5396994"/>
                <a:ext cx="1541882" cy="1398011"/>
              </a:xfrm>
              <a:prstGeom prst="rect">
                <a:avLst/>
              </a:prstGeom>
              <a:noFill/>
            </p:spPr>
            <p:txBody>
              <a:bodyPr wrap="square" rtlCol="0">
                <a:spAutoFit/>
              </a:bodyPr>
              <a:lstStyle/>
              <a:p>
                <a14:m>
                  <m:oMath xmlns:m="http://schemas.openxmlformats.org/officeDocument/2006/math">
                    <m:f>
                      <m:fPr>
                        <m:ctrlPr>
                          <a:rPr lang="en-US" sz="6000" i="1" smtClean="0">
                            <a:solidFill>
                              <a:srgbClr val="FFFF00"/>
                            </a:solidFill>
                            <a:latin typeface="Cambria Math" panose="02040503050406030204" pitchFamily="18" charset="0"/>
                          </a:rPr>
                        </m:ctrlPr>
                      </m:fPr>
                      <m:num>
                        <m:r>
                          <a:rPr lang="en-US" sz="6000" b="0" i="1" smtClean="0">
                            <a:solidFill>
                              <a:srgbClr val="FFFF00"/>
                            </a:solidFill>
                            <a:latin typeface="Cambria Math"/>
                          </a:rPr>
                          <m:t>2.6</m:t>
                        </m:r>
                      </m:num>
                      <m:den>
                        <m:r>
                          <a:rPr lang="en-US" sz="6000" b="0" i="1" smtClean="0">
                            <a:solidFill>
                              <a:srgbClr val="FFFF00"/>
                            </a:solidFill>
                            <a:latin typeface="Cambria Math"/>
                          </a:rPr>
                          <m:t>2</m:t>
                        </m:r>
                      </m:den>
                    </m:f>
                  </m:oMath>
                </a14:m>
                <a:r>
                  <a:rPr lang="en-US" sz="3900" dirty="0" smtClean="0">
                    <a:solidFill>
                      <a:srgbClr val="FFFF00"/>
                    </a:solidFill>
                    <a:latin typeface="Century Gothic" pitchFamily="34" charset="0"/>
                  </a:rPr>
                  <a:t> =</a:t>
                </a:r>
                <a:endParaRPr lang="en-US" sz="3900" dirty="0">
                  <a:solidFill>
                    <a:srgbClr val="FFFF00"/>
                  </a:solidFill>
                  <a:latin typeface="Century Gothic"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773318" y="5396994"/>
                <a:ext cx="1541882" cy="1398011"/>
              </a:xfrm>
              <a:prstGeom prst="rect">
                <a:avLst/>
              </a:prstGeom>
              <a:blipFill rotWithShape="1">
                <a:blip r:embed="rId7"/>
                <a:stretch>
                  <a:fillRect r="-2767"/>
                </a:stretch>
              </a:blipFill>
            </p:spPr>
            <p:txBody>
              <a:bodyPr/>
              <a:lstStyle/>
              <a:p>
                <a:r>
                  <a:rPr lang="en-US">
                    <a:noFill/>
                  </a:rPr>
                  <a:t> </a:t>
                </a:r>
              </a:p>
            </p:txBody>
          </p:sp>
        </mc:Fallback>
      </mc:AlternateContent>
      <p:sp>
        <p:nvSpPr>
          <p:cNvPr id="17" name="TextBox 16"/>
          <p:cNvSpPr txBox="1"/>
          <p:nvPr/>
        </p:nvSpPr>
        <p:spPr>
          <a:xfrm>
            <a:off x="6797795" y="634425"/>
            <a:ext cx="1903442" cy="584775"/>
          </a:xfrm>
          <a:prstGeom prst="rect">
            <a:avLst/>
          </a:prstGeom>
          <a:noFill/>
        </p:spPr>
        <p:txBody>
          <a:bodyPr wrap="square" rtlCol="0">
            <a:spAutoFit/>
          </a:bodyPr>
          <a:lstStyle/>
          <a:p>
            <a:r>
              <a:rPr lang="en-US" sz="3200" dirty="0" smtClean="0">
                <a:solidFill>
                  <a:srgbClr val="FFFF00"/>
                </a:solidFill>
                <a:latin typeface="Century Gothic" pitchFamily="34" charset="0"/>
              </a:rPr>
              <a:t>1.3 miles</a:t>
            </a:r>
            <a:endParaRPr lang="en-US" sz="3200" dirty="0">
              <a:solidFill>
                <a:srgbClr val="FFFF00"/>
              </a:solidFill>
              <a:latin typeface="Century Gothic" pitchFamily="34" charset="0"/>
            </a:endParaRPr>
          </a:p>
        </p:txBody>
      </p:sp>
      <p:sp>
        <p:nvSpPr>
          <p:cNvPr id="18" name="TextBox 17"/>
          <p:cNvSpPr txBox="1"/>
          <p:nvPr/>
        </p:nvSpPr>
        <p:spPr>
          <a:xfrm>
            <a:off x="6783358" y="3987225"/>
            <a:ext cx="1903442" cy="584775"/>
          </a:xfrm>
          <a:prstGeom prst="rect">
            <a:avLst/>
          </a:prstGeom>
          <a:noFill/>
        </p:spPr>
        <p:txBody>
          <a:bodyPr wrap="square" rtlCol="0">
            <a:spAutoFit/>
          </a:bodyPr>
          <a:lstStyle/>
          <a:p>
            <a:r>
              <a:rPr lang="en-US" sz="3200" dirty="0" smtClean="0">
                <a:solidFill>
                  <a:srgbClr val="FFFF00"/>
                </a:solidFill>
                <a:latin typeface="Century Gothic" pitchFamily="34" charset="0"/>
              </a:rPr>
              <a:t>1.3 miles</a:t>
            </a:r>
            <a:endParaRPr lang="en-US" sz="3200" dirty="0">
              <a:solidFill>
                <a:srgbClr val="FFFF00"/>
              </a:solidFill>
              <a:latin typeface="Century Gothic" pitchFamily="34" charset="0"/>
            </a:endParaRPr>
          </a:p>
        </p:txBody>
      </p:sp>
      <p:cxnSp>
        <p:nvCxnSpPr>
          <p:cNvPr id="20" name="Straight Arrow Connector 19"/>
          <p:cNvCxnSpPr/>
          <p:nvPr/>
        </p:nvCxnSpPr>
        <p:spPr>
          <a:xfrm flipH="1">
            <a:off x="5410200" y="1018126"/>
            <a:ext cx="1387595" cy="103927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220480" y="3733801"/>
            <a:ext cx="1577316" cy="54581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9600" y="4586233"/>
            <a:ext cx="1903442" cy="584775"/>
          </a:xfrm>
          <a:prstGeom prst="rect">
            <a:avLst/>
          </a:prstGeom>
          <a:noFill/>
        </p:spPr>
        <p:txBody>
          <a:bodyPr wrap="square" rtlCol="0">
            <a:spAutoFit/>
          </a:bodyPr>
          <a:lstStyle/>
          <a:p>
            <a:r>
              <a:rPr lang="en-US" sz="3200" dirty="0" smtClean="0">
                <a:solidFill>
                  <a:srgbClr val="FFFF00"/>
                </a:solidFill>
                <a:latin typeface="Century Gothic" pitchFamily="34" charset="0"/>
              </a:rPr>
              <a:t>1.3 miles</a:t>
            </a:r>
            <a:endParaRPr lang="en-US" sz="3200" dirty="0">
              <a:solidFill>
                <a:srgbClr val="FFFF00"/>
              </a:solidFill>
              <a:latin typeface="Century Gothic" pitchFamily="34" charset="0"/>
            </a:endParaRPr>
          </a:p>
        </p:txBody>
      </p:sp>
      <p:cxnSp>
        <p:nvCxnSpPr>
          <p:cNvPr id="26" name="Straight Arrow Connector 25"/>
          <p:cNvCxnSpPr/>
          <p:nvPr/>
        </p:nvCxnSpPr>
        <p:spPr>
          <a:xfrm flipV="1">
            <a:off x="2513042" y="3733801"/>
            <a:ext cx="782997" cy="110058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6637" y="234314"/>
            <a:ext cx="2132042" cy="1477328"/>
          </a:xfrm>
          <a:prstGeom prst="rect">
            <a:avLst/>
          </a:prstGeom>
          <a:noFill/>
        </p:spPr>
        <p:txBody>
          <a:bodyPr wrap="square" rtlCol="0">
            <a:spAutoFit/>
          </a:bodyPr>
          <a:lstStyle/>
          <a:p>
            <a:r>
              <a:rPr lang="en-US" sz="3000" dirty="0" smtClean="0">
                <a:solidFill>
                  <a:srgbClr val="FFFF00"/>
                </a:solidFill>
                <a:latin typeface="Century Gothic" pitchFamily="34" charset="0"/>
              </a:rPr>
              <a:t>   2.6 miles </a:t>
            </a:r>
          </a:p>
          <a:p>
            <a:r>
              <a:rPr lang="en-US" sz="3000" dirty="0" smtClean="0">
                <a:solidFill>
                  <a:srgbClr val="FFFF00"/>
                </a:solidFill>
                <a:latin typeface="Century Gothic" pitchFamily="34" charset="0"/>
              </a:rPr>
              <a:t>+ </a:t>
            </a:r>
            <a:r>
              <a:rPr lang="en-US" sz="3000" u="sng" dirty="0" smtClean="0">
                <a:solidFill>
                  <a:srgbClr val="FFFF00"/>
                </a:solidFill>
                <a:latin typeface="Century Gothic" pitchFamily="34" charset="0"/>
              </a:rPr>
              <a:t>1.3 miles </a:t>
            </a:r>
          </a:p>
          <a:p>
            <a:r>
              <a:rPr lang="en-US" sz="3000" dirty="0" smtClean="0">
                <a:solidFill>
                  <a:srgbClr val="FFFF00"/>
                </a:solidFill>
                <a:latin typeface="Century Gothic" pitchFamily="34" charset="0"/>
              </a:rPr>
              <a:t>   3.9 miles</a:t>
            </a:r>
            <a:endParaRPr lang="en-US" sz="3000" dirty="0">
              <a:solidFill>
                <a:srgbClr val="FFFF00"/>
              </a:solidFill>
              <a:latin typeface="Century Gothic" pitchFamily="34" charset="0"/>
            </a:endParaRPr>
          </a:p>
        </p:txBody>
      </p:sp>
      <p:sp>
        <p:nvSpPr>
          <p:cNvPr id="31" name="TextBox 30"/>
          <p:cNvSpPr txBox="1"/>
          <p:nvPr/>
        </p:nvSpPr>
        <p:spPr>
          <a:xfrm>
            <a:off x="7266437" y="5694618"/>
            <a:ext cx="1256521" cy="692497"/>
          </a:xfrm>
          <a:prstGeom prst="rect">
            <a:avLst/>
          </a:prstGeom>
          <a:noFill/>
        </p:spPr>
        <p:txBody>
          <a:bodyPr wrap="square" rtlCol="0">
            <a:spAutoFit/>
          </a:bodyPr>
          <a:lstStyle/>
          <a:p>
            <a:pPr lvl="0"/>
            <a:r>
              <a:rPr lang="en-US" sz="3900" dirty="0" smtClean="0">
                <a:solidFill>
                  <a:srgbClr val="FFFF00"/>
                </a:solidFill>
                <a:latin typeface="Century Gothic" pitchFamily="34" charset="0"/>
              </a:rPr>
              <a:t>1</a:t>
            </a:r>
            <a:endParaRPr lang="en-US" sz="3900" dirty="0">
              <a:solidFill>
                <a:srgbClr val="FFFF00"/>
              </a:solidFill>
              <a:latin typeface="Century Gothic" pitchFamily="34" charset="0"/>
            </a:endParaRPr>
          </a:p>
        </p:txBody>
      </p:sp>
      <p:sp>
        <p:nvSpPr>
          <p:cNvPr id="32" name="TextBox 31"/>
          <p:cNvSpPr txBox="1"/>
          <p:nvPr/>
        </p:nvSpPr>
        <p:spPr>
          <a:xfrm>
            <a:off x="7543800" y="5662136"/>
            <a:ext cx="799321" cy="738664"/>
          </a:xfrm>
          <a:prstGeom prst="rect">
            <a:avLst/>
          </a:prstGeom>
          <a:noFill/>
        </p:spPr>
        <p:txBody>
          <a:bodyPr wrap="square" rtlCol="0">
            <a:spAutoFit/>
          </a:bodyPr>
          <a:lstStyle/>
          <a:p>
            <a:r>
              <a:rPr lang="en-US" sz="4200" dirty="0" smtClean="0">
                <a:solidFill>
                  <a:srgbClr val="FFFF00"/>
                </a:solidFill>
                <a:latin typeface="Century Gothic" pitchFamily="34" charset="0"/>
              </a:rPr>
              <a:t>.3</a:t>
            </a:r>
            <a:endParaRPr lang="en-US" sz="4200" dirty="0">
              <a:solidFill>
                <a:srgbClr val="FFFF00"/>
              </a:solidFill>
              <a:latin typeface="Century Gothic" pitchFamily="34" charset="0"/>
            </a:endParaRP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770142198"/>
      </p:ext>
    </p:extLst>
  </p:cSld>
  <p:clrMapOvr>
    <a:masterClrMapping/>
  </p:clrMapOvr>
  <mc:AlternateContent xmlns:mc="http://schemas.openxmlformats.org/markup-compatibility/2006" xmlns:p14="http://schemas.microsoft.com/office/powerpoint/2010/main">
    <mc:Choice Requires="p14">
      <p:transition spd="slow" p14:dur="2000" advTm="48874"/>
    </mc:Choice>
    <mc:Fallback xmlns="">
      <p:transition spd="slow" advTm="48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par>
                                <p:cTn id="59" presetID="53" presetClass="entr" presetSubtype="16"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1" fill="hold" display="0">
                  <p:stCondLst>
                    <p:cond delay="indefinite"/>
                  </p:stCondLst>
                  <p:endCondLst>
                    <p:cond evt="onStopAudio" delay="0">
                      <p:tgtEl>
                        <p:sldTgt/>
                      </p:tgtEl>
                    </p:cond>
                  </p:endCondLst>
                </p:cTn>
                <p:tgtEl>
                  <p:spTgt spid="10"/>
                </p:tgtEl>
              </p:cMediaNode>
            </p:audio>
          </p:childTnLst>
        </p:cTn>
      </p:par>
    </p:tnLst>
    <p:bldLst>
      <p:bldP spid="16" grpId="0"/>
      <p:bldP spid="17" grpId="0"/>
      <p:bldP spid="18" grpId="0"/>
      <p:bldP spid="25"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609600"/>
                <a:ext cx="8229600" cy="4525963"/>
              </a:xfrm>
            </p:spPr>
            <p:txBody>
              <a:bodyPr>
                <a:normAutofit fontScale="62500" lnSpcReduction="20000"/>
              </a:bodyPr>
              <a:lstStyle/>
              <a:p>
                <a:pPr marL="0" indent="0">
                  <a:buNone/>
                </a:pPr>
                <a14:m>
                  <m:oMathPara xmlns:m="http://schemas.openxmlformats.org/officeDocument/2006/math">
                    <m:oMathParaPr>
                      <m:jc m:val="centerGroup"/>
                    </m:oMathParaPr>
                    <m:oMath xmlns:m="http://schemas.openxmlformats.org/officeDocument/2006/math">
                      <m:f>
                        <m:fPr>
                          <m:ctrlPr>
                            <a:rPr lang="en-US" sz="8800" i="1" smtClean="0">
                              <a:solidFill>
                                <a:srgbClr val="00B0F0"/>
                              </a:solidFill>
                              <a:latin typeface="Cambria Math" panose="02040503050406030204" pitchFamily="18" charset="0"/>
                            </a:rPr>
                          </m:ctrlPr>
                        </m:fPr>
                        <m:num>
                          <m:eqArr>
                            <m:eqArrPr>
                              <m:ctrlPr>
                                <a:rPr lang="en-US" sz="8800" b="0" i="1" smtClean="0">
                                  <a:solidFill>
                                    <a:srgbClr val="00B0F0"/>
                                  </a:solidFill>
                                  <a:latin typeface="Cambria Math" panose="02040503050406030204" pitchFamily="18" charset="0"/>
                                </a:rPr>
                              </m:ctrlPr>
                            </m:eqArrPr>
                            <m:e/>
                            <m:e>
                              <m:r>
                                <a:rPr lang="en-US" sz="8800" b="0" i="1" smtClean="0">
                                  <a:solidFill>
                                    <a:srgbClr val="00B0F0"/>
                                  </a:solidFill>
                                  <a:latin typeface="Cambria Math"/>
                                </a:rPr>
                                <m:t>2.6 </m:t>
                              </m:r>
                              <m:r>
                                <a:rPr lang="en-US" sz="8800" b="0" i="1" smtClean="0">
                                  <a:solidFill>
                                    <a:srgbClr val="00B0F0"/>
                                  </a:solidFill>
                                  <a:latin typeface="Cambria Math"/>
                                </a:rPr>
                                <m:t>𝑚𝑖𝑙𝑒𝑠</m:t>
                              </m:r>
                            </m:e>
                          </m:eqArr>
                        </m:num>
                        <m:den>
                          <m:r>
                            <a:rPr lang="en-US" sz="8800" b="0" i="1" smtClean="0">
                              <a:solidFill>
                                <a:srgbClr val="00B0F0"/>
                              </a:solidFill>
                              <a:latin typeface="Cambria Math"/>
                            </a:rPr>
                            <m:t>31</m:t>
                          </m:r>
                          <m:r>
                            <a:rPr lang="en-US" sz="8800" b="0" i="1" smtClean="0">
                              <a:solidFill>
                                <a:srgbClr val="00B0F0"/>
                              </a:solidFill>
                              <a:latin typeface="Cambria Math" panose="02040503050406030204" pitchFamily="18" charset="0"/>
                            </a:rPr>
                            <m:t> </m:t>
                          </m:r>
                          <m:r>
                            <a:rPr lang="en-US" sz="8800" b="0" i="1" smtClean="0">
                              <a:solidFill>
                                <a:srgbClr val="00B0F0"/>
                              </a:solidFill>
                              <a:latin typeface="Cambria Math" panose="02040503050406030204" pitchFamily="18" charset="0"/>
                            </a:rPr>
                            <m:t>𝑚𝑖𝑛𝑢𝑡𝑒𝑠</m:t>
                          </m:r>
                          <m:r>
                            <a:rPr lang="en-US" sz="8800" b="0" i="1" smtClean="0">
                              <a:solidFill>
                                <a:srgbClr val="00B0F0"/>
                              </a:solidFill>
                              <a:latin typeface="Cambria Math" panose="02040503050406030204" pitchFamily="18" charset="0"/>
                            </a:rPr>
                            <m:t>, 22  </m:t>
                          </m:r>
                          <m:r>
                            <a:rPr lang="en-US" sz="8800" b="0" i="1" smtClean="0">
                              <a:solidFill>
                                <a:srgbClr val="00B0F0"/>
                              </a:solidFill>
                              <a:latin typeface="Cambria Math" panose="02040503050406030204" pitchFamily="18" charset="0"/>
                            </a:rPr>
                            <m:t>𝑠𝑒𝑐𝑜𝑛𝑑𝑠</m:t>
                          </m:r>
                        </m:den>
                      </m:f>
                    </m:oMath>
                  </m:oMathPara>
                </a14:m>
                <a:endParaRPr lang="en-US" sz="8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609600"/>
                <a:ext cx="8229600" cy="4525963"/>
              </a:xfrm>
              <a:blipFill rotWithShape="0">
                <a:blip r:embed="rId5"/>
                <a:stretch>
                  <a:fillRect/>
                </a:stretch>
              </a:blipFill>
            </p:spPr>
            <p:txBody>
              <a:bodyPr/>
              <a:lstStyle/>
              <a:p>
                <a:r>
                  <a:rPr lang="en-US">
                    <a:noFill/>
                  </a:rPr>
                  <a:t> </a:t>
                </a:r>
              </a:p>
            </p:txBody>
          </p:sp>
        </mc:Fallback>
      </mc:AlternateContent>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31551112"/>
      </p:ext>
    </p:extLst>
  </p:cSld>
  <p:clrMapOvr>
    <a:masterClrMapping/>
  </p:clrMapOvr>
  <mc:AlternateContent xmlns:mc="http://schemas.openxmlformats.org/markup-compatibility/2006" xmlns:p14="http://schemas.microsoft.com/office/powerpoint/2010/main">
    <mc:Choice Requires="p14">
      <p:transition spd="slow" p14:dur="2000" advTm="21915"/>
    </mc:Choice>
    <mc:Fallback xmlns="">
      <p:transition spd="slow" advTm="21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839200" cy="1752600"/>
          </a:xfrm>
        </p:spPr>
        <p:txBody>
          <a:bodyPr>
            <a:noAutofit/>
          </a:bodyPr>
          <a:lstStyle/>
          <a:p>
            <a:pPr marL="0" indent="0" algn="ctr">
              <a:buNone/>
            </a:pPr>
            <a:r>
              <a:rPr lang="en-US" sz="7200" dirty="0" smtClean="0">
                <a:solidFill>
                  <a:srgbClr val="92D050"/>
                </a:solidFill>
              </a:rPr>
              <a:t>What if I can’t draw a picture?</a:t>
            </a:r>
            <a:endParaRPr lang="en-US" sz="7200" dirty="0">
              <a:solidFill>
                <a:srgbClr val="92D050"/>
              </a:solidFill>
            </a:endParaRPr>
          </a:p>
        </p:txBody>
      </p:sp>
      <p:pic>
        <p:nvPicPr>
          <p:cNvPr id="1026" name="Picture 2" descr="C:\Documents and Settings\csu\Local Settings\Temporary Internet Files\Content.IE5\2G9G3JI9\MC900383550[1].wmf"/>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64902">
            <a:off x="6182552" y="2133600"/>
            <a:ext cx="1905000" cy="4195009"/>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69222553"/>
      </p:ext>
    </p:extLst>
  </p:cSld>
  <p:clrMapOvr>
    <a:masterClrMapping/>
  </p:clrMapOvr>
  <mc:AlternateContent xmlns:mc="http://schemas.openxmlformats.org/markup-compatibility/2006" xmlns:p14="http://schemas.microsoft.com/office/powerpoint/2010/main">
    <mc:Choice Requires="p14">
      <p:transition spd="slow" p14:dur="2000" advTm="15366"/>
    </mc:Choice>
    <mc:Fallback xmlns="">
      <p:transition spd="slow" advTm="15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title"/>
              </p:nvPr>
            </p:nvSpPr>
            <p:spPr>
              <a:xfrm>
                <a:off x="457200" y="838200"/>
                <a:ext cx="3886200" cy="2163762"/>
              </a:xfrm>
            </p:spPr>
            <p:txBody>
              <a:bodyPr>
                <a:normAutofit fontScale="90000"/>
              </a:bodyPr>
              <a:lstStyle/>
              <a:p>
                <a:pPr marL="0" indent="0">
                  <a:buNone/>
                </a:pPr>
                <a14:m>
                  <m:oMathPara xmlns:m="http://schemas.openxmlformats.org/officeDocument/2006/math">
                    <m:oMathParaPr>
                      <m:jc m:val="centerGroup"/>
                    </m:oMathParaPr>
                    <m:oMath xmlns:m="http://schemas.openxmlformats.org/officeDocument/2006/math">
                      <m:f>
                        <m:fPr>
                          <m:ctrlPr>
                            <a:rPr lang="en-US" sz="4000" i="1" smtClean="0">
                              <a:solidFill>
                                <a:srgbClr val="00B050"/>
                              </a:solidFill>
                              <a:latin typeface="Cambria Math" panose="02040503050406030204" pitchFamily="18" charset="0"/>
                            </a:rPr>
                          </m:ctrlPr>
                        </m:fPr>
                        <m:num>
                          <m:r>
                            <a:rPr lang="en-US" sz="4000" b="0" i="0" smtClean="0">
                              <a:solidFill>
                                <a:srgbClr val="00B050"/>
                              </a:solidFill>
                              <a:latin typeface="Cambria Math" panose="02040503050406030204" pitchFamily="18" charset="0"/>
                            </a:rPr>
                            <m:t>2.6 </m:t>
                          </m:r>
                          <m:r>
                            <m:rPr>
                              <m:sty m:val="p"/>
                            </m:rPr>
                            <a:rPr lang="en-US" sz="4000" b="0" i="0" smtClean="0">
                              <a:solidFill>
                                <a:srgbClr val="00B050"/>
                              </a:solidFill>
                              <a:latin typeface="Cambria Math" panose="02040503050406030204" pitchFamily="18" charset="0"/>
                            </a:rPr>
                            <m:t>miles</m:t>
                          </m:r>
                        </m:num>
                        <m:den>
                          <m:r>
                            <a:rPr lang="en-US" sz="4000" b="0" i="0" smtClean="0">
                              <a:solidFill>
                                <a:srgbClr val="00B050"/>
                              </a:solidFill>
                              <a:latin typeface="Cambria Math" panose="02040503050406030204" pitchFamily="18" charset="0"/>
                            </a:rPr>
                            <m:t>31 </m:t>
                          </m:r>
                          <m:r>
                            <m:rPr>
                              <m:sty m:val="p"/>
                            </m:rPr>
                            <a:rPr lang="en-US" sz="4000" b="0" i="0" smtClean="0">
                              <a:solidFill>
                                <a:srgbClr val="00B050"/>
                              </a:solidFill>
                              <a:latin typeface="Cambria Math" panose="02040503050406030204" pitchFamily="18" charset="0"/>
                            </a:rPr>
                            <m:t>min</m:t>
                          </m:r>
                          <m:r>
                            <a:rPr lang="en-US" sz="4000" b="0" i="0" smtClean="0">
                              <a:solidFill>
                                <a:srgbClr val="00B050"/>
                              </a:solidFill>
                              <a:latin typeface="Cambria Math" panose="02040503050406030204" pitchFamily="18" charset="0"/>
                            </a:rPr>
                            <m:t>.22  </m:t>
                          </m:r>
                          <m:r>
                            <m:rPr>
                              <m:sty m:val="p"/>
                            </m:rPr>
                            <a:rPr lang="en-US" sz="4000" b="0" i="0" smtClean="0">
                              <a:solidFill>
                                <a:srgbClr val="00B050"/>
                              </a:solidFill>
                              <a:latin typeface="Cambria Math" panose="02040503050406030204" pitchFamily="18" charset="0"/>
                            </a:rPr>
                            <m:t>seconds</m:t>
                          </m:r>
                        </m:den>
                      </m:f>
                    </m:oMath>
                  </m:oMathPara>
                </a14:m>
                <a:endParaRPr lang="en-US" sz="4000" dirty="0">
                  <a:solidFill>
                    <a:srgbClr val="00B050"/>
                  </a:solidFill>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type="title"/>
              </p:nvPr>
            </p:nvSpPr>
            <p:spPr>
              <a:xfrm>
                <a:off x="457200" y="838200"/>
                <a:ext cx="3886200" cy="2163762"/>
              </a:xfrm>
              <a:blipFill rotWithShape="0">
                <a:blip r:embed="rId6"/>
                <a:stretch>
                  <a:fillRect l="-4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330460" y="1295400"/>
                <a:ext cx="1371600"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200" i="1" smtClean="0">
                          <a:solidFill>
                            <a:srgbClr val="FF0000"/>
                          </a:solidFill>
                          <a:latin typeface="Cambria Math"/>
                          <a:ea typeface="Cambria Math"/>
                        </a:rPr>
                        <m:t>=</m:t>
                      </m:r>
                    </m:oMath>
                  </m:oMathPara>
                </a14:m>
                <a:endParaRPr lang="en-US" sz="72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330460" y="1295400"/>
                <a:ext cx="1371600" cy="120032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867400" y="1371600"/>
                <a:ext cx="2438400" cy="1146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rgbClr val="00B050"/>
                              </a:solidFill>
                              <a:latin typeface="Cambria Math" panose="02040503050406030204" pitchFamily="18" charset="0"/>
                            </a:rPr>
                          </m:ctrlPr>
                        </m:fPr>
                        <m:num>
                          <m:r>
                            <m:rPr>
                              <m:sty m:val="p"/>
                            </m:rPr>
                            <a:rPr lang="en-US" sz="4000" b="0" i="0" smtClean="0">
                              <a:solidFill>
                                <a:schemeClr val="accent6">
                                  <a:lumMod val="60000"/>
                                  <a:lumOff val="40000"/>
                                </a:schemeClr>
                              </a:solidFill>
                              <a:latin typeface="Cambria Math" panose="02040503050406030204" pitchFamily="18" charset="0"/>
                            </a:rPr>
                            <m:t>m</m:t>
                          </m:r>
                        </m:num>
                        <m:den>
                          <m:r>
                            <a:rPr lang="en-US" sz="4000" b="0" i="0" smtClean="0">
                              <a:solidFill>
                                <a:srgbClr val="00B050"/>
                              </a:solidFill>
                              <a:latin typeface="Cambria Math" panose="02040503050406030204" pitchFamily="18" charset="0"/>
                            </a:rPr>
                            <m:t>45 </m:t>
                          </m:r>
                          <m:r>
                            <m:rPr>
                              <m:sty m:val="p"/>
                            </m:rPr>
                            <a:rPr lang="en-US" sz="4000" b="0" i="0" smtClean="0">
                              <a:solidFill>
                                <a:srgbClr val="00B050"/>
                              </a:solidFill>
                              <a:latin typeface="Cambria Math" panose="02040503050406030204" pitchFamily="18" charset="0"/>
                            </a:rPr>
                            <m:t>minutes</m:t>
                          </m:r>
                        </m:den>
                      </m:f>
                    </m:oMath>
                  </m:oMathPara>
                </a14:m>
                <a:endParaRPr lang="en-US" sz="4000" dirty="0">
                  <a:solidFill>
                    <a:srgbClr val="00B05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867400" y="1371600"/>
                <a:ext cx="2438400" cy="1146852"/>
              </a:xfrm>
              <a:prstGeom prst="rect">
                <a:avLst/>
              </a:prstGeom>
              <a:blipFill rotWithShape="0">
                <a:blip r:embed="rId8"/>
                <a:stretch>
                  <a:fillRect r="-3750"/>
                </a:stretch>
              </a:blipFill>
            </p:spPr>
            <p:txBody>
              <a:bodyPr/>
              <a:lstStyle/>
              <a:p>
                <a:r>
                  <a:rPr lang="en-US">
                    <a:noFill/>
                  </a:rPr>
                  <a:t> </a:t>
                </a:r>
              </a:p>
            </p:txBody>
          </p:sp>
        </mc:Fallback>
      </mc:AlternateContent>
      <p:sp>
        <p:nvSpPr>
          <p:cNvPr id="6" name="TextBox 5"/>
          <p:cNvSpPr txBox="1"/>
          <p:nvPr/>
        </p:nvSpPr>
        <p:spPr>
          <a:xfrm>
            <a:off x="2133600" y="-76200"/>
            <a:ext cx="5105400" cy="861774"/>
          </a:xfrm>
          <a:prstGeom prst="rect">
            <a:avLst/>
          </a:prstGeom>
          <a:noFill/>
        </p:spPr>
        <p:txBody>
          <a:bodyPr wrap="square" rtlCol="0">
            <a:spAutoFit/>
          </a:bodyPr>
          <a:lstStyle/>
          <a:p>
            <a:pPr algn="ctr"/>
            <a:r>
              <a:rPr lang="en-US" sz="5000" dirty="0" smtClean="0">
                <a:solidFill>
                  <a:srgbClr val="FFFF00"/>
                </a:solidFill>
              </a:rPr>
              <a:t>Proportion</a:t>
            </a:r>
            <a:endParaRPr lang="en-US" sz="5000" dirty="0">
              <a:solidFill>
                <a:srgbClr val="FFFF00"/>
              </a:solidFill>
            </a:endParaRPr>
          </a:p>
        </p:txBody>
      </p:sp>
      <mc:AlternateContent xmlns:mc="http://schemas.openxmlformats.org/markup-compatibility/2006" xmlns:a14="http://schemas.microsoft.com/office/drawing/2010/main">
        <mc:Choice Requires="a14">
          <p:sp>
            <p:nvSpPr>
              <p:cNvPr id="7" name="TextBox 6"/>
              <p:cNvSpPr txBox="1"/>
              <p:nvPr/>
            </p:nvSpPr>
            <p:spPr>
              <a:xfrm>
                <a:off x="2057400" y="4473714"/>
                <a:ext cx="2273060" cy="707886"/>
              </a:xfrm>
              <a:prstGeom prst="rect">
                <a:avLst/>
              </a:prstGeom>
              <a:noFill/>
            </p:spPr>
            <p:txBody>
              <a:bodyPr wrap="square" rtlCol="0">
                <a:spAutoFit/>
              </a:bodyPr>
              <a:lstStyle/>
              <a:p>
                <a:r>
                  <a:rPr lang="en-US" sz="4000" dirty="0" smtClean="0">
                    <a:solidFill>
                      <a:srgbClr val="00B050"/>
                    </a:solidFill>
                  </a:rPr>
                  <a:t>45</a:t>
                </a:r>
                <a:r>
                  <a:rPr lang="en-US" sz="4000" i="1" dirty="0" smtClean="0">
                    <a:solidFill>
                      <a:srgbClr val="00B050"/>
                    </a:solidFill>
                  </a:rPr>
                  <a:t> </a:t>
                </a:r>
                <a14:m>
                  <m:oMath xmlns:m="http://schemas.openxmlformats.org/officeDocument/2006/math">
                    <m:r>
                      <a:rPr lang="en-US" sz="4000" i="1" smtClean="0">
                        <a:solidFill>
                          <a:srgbClr val="00B050"/>
                        </a:solidFill>
                        <a:latin typeface="Cambria Math" panose="02040503050406030204" pitchFamily="18" charset="0"/>
                        <a:ea typeface="Cambria Math"/>
                      </a:rPr>
                      <m:t>×</m:t>
                    </m:r>
                    <m:r>
                      <a:rPr lang="en-US" sz="4000" b="0" i="1" smtClean="0">
                        <a:solidFill>
                          <a:srgbClr val="00B050"/>
                        </a:solidFill>
                        <a:latin typeface="Cambria Math" panose="02040503050406030204" pitchFamily="18" charset="0"/>
                        <a:ea typeface="Cambria Math"/>
                      </a:rPr>
                      <m:t>2.6</m:t>
                    </m:r>
                  </m:oMath>
                </a14:m>
                <a:endParaRPr lang="en-US" sz="4000" i="1" dirty="0">
                  <a:solidFill>
                    <a:srgbClr val="00B05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057400" y="4473714"/>
                <a:ext cx="2273060" cy="707886"/>
              </a:xfrm>
              <a:prstGeom prst="rect">
                <a:avLst/>
              </a:prstGeom>
              <a:blipFill rotWithShape="0">
                <a:blip r:embed="rId9"/>
                <a:stretch>
                  <a:fillRect l="-9677"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00400" y="2971800"/>
                <a:ext cx="3352800" cy="802079"/>
              </a:xfrm>
              <a:prstGeom prst="rect">
                <a:avLst/>
              </a:prstGeom>
              <a:noFill/>
            </p:spPr>
            <p:txBody>
              <a:bodyPr wrap="square" rtlCol="0">
                <a:spAutoFit/>
              </a:bodyPr>
              <a:lstStyle/>
              <a:p>
                <a14:m>
                  <m:oMath xmlns:m="http://schemas.openxmlformats.org/officeDocument/2006/math">
                    <m:f>
                      <m:fPr>
                        <m:ctrlPr>
                          <a:rPr lang="en-US" sz="3200" i="1" smtClean="0">
                            <a:solidFill>
                              <a:srgbClr val="FFFF00"/>
                            </a:solidFill>
                            <a:latin typeface="Cambria Math" panose="02040503050406030204" pitchFamily="18" charset="0"/>
                          </a:rPr>
                        </m:ctrlPr>
                      </m:fPr>
                      <m:num>
                        <m:r>
                          <a:rPr lang="en-US" sz="3200" b="0" i="1" smtClean="0">
                            <a:solidFill>
                              <a:srgbClr val="FFFF00"/>
                            </a:solidFill>
                            <a:latin typeface="Cambria Math"/>
                          </a:rPr>
                          <m:t>22 </m:t>
                        </m:r>
                        <m:r>
                          <a:rPr lang="en-US" sz="3200" b="0" i="1" smtClean="0">
                            <a:solidFill>
                              <a:srgbClr val="FFFF00"/>
                            </a:solidFill>
                            <a:latin typeface="Cambria Math"/>
                          </a:rPr>
                          <m:t>𝑠𝑒𝑐𝑜𝑛𝑑𝑠</m:t>
                        </m:r>
                      </m:num>
                      <m:den>
                        <m:r>
                          <a:rPr lang="en-US" sz="3200" b="0" i="1" smtClean="0">
                            <a:solidFill>
                              <a:srgbClr val="FFFF00"/>
                            </a:solidFill>
                            <a:latin typeface="Cambria Math"/>
                          </a:rPr>
                          <m:t>60 </m:t>
                        </m:r>
                        <m:r>
                          <a:rPr lang="en-US" sz="3200" b="0" i="1" smtClean="0">
                            <a:solidFill>
                              <a:srgbClr val="FFFF00"/>
                            </a:solidFill>
                            <a:latin typeface="Cambria Math"/>
                          </a:rPr>
                          <m:t>𝑠𝑒𝑐𝑜𝑛𝑑𝑠</m:t>
                        </m:r>
                        <m:r>
                          <a:rPr lang="en-US" sz="3200" b="0" i="1" smtClean="0">
                            <a:solidFill>
                              <a:srgbClr val="FFFF00"/>
                            </a:solidFill>
                            <a:latin typeface="Cambria Math"/>
                          </a:rPr>
                          <m:t> </m:t>
                        </m:r>
                      </m:den>
                    </m:f>
                  </m:oMath>
                </a14:m>
                <a:r>
                  <a:rPr lang="en-US" sz="3200" dirty="0" smtClean="0">
                    <a:solidFill>
                      <a:srgbClr val="FFFF00"/>
                    </a:solidFill>
                  </a:rPr>
                  <a:t> </a:t>
                </a:r>
                <a14:m>
                  <m:oMath xmlns:m="http://schemas.openxmlformats.org/officeDocument/2006/math">
                    <m:r>
                      <a:rPr lang="en-US" sz="3200" i="1" dirty="0" smtClean="0">
                        <a:solidFill>
                          <a:srgbClr val="FFFF00"/>
                        </a:solidFill>
                        <a:latin typeface="Cambria Math"/>
                        <a:ea typeface="Cambria Math"/>
                      </a:rPr>
                      <m:t>≈</m:t>
                    </m:r>
                    <m:r>
                      <a:rPr lang="en-US" sz="3200" b="0" i="1" dirty="0" smtClean="0">
                        <a:solidFill>
                          <a:srgbClr val="FFFF00"/>
                        </a:solidFill>
                        <a:latin typeface="Cambria Math"/>
                        <a:ea typeface="Cambria Math"/>
                      </a:rPr>
                      <m:t>0.37</m:t>
                    </m:r>
                  </m:oMath>
                </a14:m>
                <a:endParaRPr lang="en-US" sz="3200" dirty="0">
                  <a:solidFill>
                    <a:srgbClr val="FFFF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200400" y="2971800"/>
                <a:ext cx="3352800" cy="80207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48200" y="4473714"/>
                <a:ext cx="2362200" cy="707886"/>
              </a:xfrm>
              <a:prstGeom prst="rect">
                <a:avLst/>
              </a:prstGeom>
              <a:noFill/>
            </p:spPr>
            <p:txBody>
              <a:bodyPr wrap="square" rtlCol="0">
                <a:spAutoFit/>
              </a:bodyPr>
              <a:lstStyle/>
              <a:p>
                <a:r>
                  <a:rPr lang="en-US" sz="4000" dirty="0" smtClean="0">
                    <a:solidFill>
                      <a:srgbClr val="00B050"/>
                    </a:solidFill>
                  </a:rPr>
                  <a:t>31.37 </a:t>
                </a:r>
                <a14:m>
                  <m:oMath xmlns:m="http://schemas.openxmlformats.org/officeDocument/2006/math">
                    <m:r>
                      <a:rPr lang="en-US" sz="4000" i="1" smtClean="0">
                        <a:solidFill>
                          <a:srgbClr val="00B050"/>
                        </a:solidFill>
                        <a:latin typeface="Cambria Math" panose="02040503050406030204" pitchFamily="18" charset="0"/>
                        <a:ea typeface="Cambria Math"/>
                      </a:rPr>
                      <m:t>×</m:t>
                    </m:r>
                    <m:r>
                      <a:rPr lang="en-US" sz="4000" b="0" i="1" smtClean="0">
                        <a:solidFill>
                          <a:srgbClr val="00B050"/>
                        </a:solidFill>
                        <a:latin typeface="Cambria Math" panose="02040503050406030204" pitchFamily="18" charset="0"/>
                        <a:ea typeface="Cambria Math"/>
                      </a:rPr>
                      <m:t> </m:t>
                    </m:r>
                  </m:oMath>
                </a14:m>
                <a:r>
                  <a:rPr lang="en-US" sz="4000" dirty="0" smtClean="0">
                    <a:solidFill>
                      <a:schemeClr val="accent6">
                        <a:lumMod val="60000"/>
                        <a:lumOff val="40000"/>
                      </a:schemeClr>
                    </a:solidFill>
                  </a:rPr>
                  <a:t>m</a:t>
                </a:r>
                <a:endParaRPr lang="en-US" sz="4000" dirty="0">
                  <a:solidFill>
                    <a:schemeClr val="accent6">
                      <a:lumMod val="60000"/>
                      <a:lumOff val="40000"/>
                    </a:schemeClr>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48200" y="4473714"/>
                <a:ext cx="2362200" cy="707886"/>
              </a:xfrm>
              <a:prstGeom prst="rect">
                <a:avLst/>
              </a:prstGeom>
              <a:blipFill rotWithShape="0">
                <a:blip r:embed="rId11"/>
                <a:stretch>
                  <a:fillRect l="-9302" t="-15517" r="-8010"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314700" y="5867400"/>
                <a:ext cx="2933700" cy="1323439"/>
              </a:xfrm>
              <a:prstGeom prst="rect">
                <a:avLst/>
              </a:prstGeom>
              <a:noFill/>
            </p:spPr>
            <p:txBody>
              <a:bodyPr wrap="square" rtlCol="0">
                <a:spAutoFit/>
              </a:bodyPr>
              <a:lstStyle/>
              <a:p>
                <a:r>
                  <a:rPr lang="en-US" sz="4000" dirty="0" smtClean="0">
                    <a:solidFill>
                      <a:srgbClr val="00B050"/>
                    </a:solidFill>
                  </a:rPr>
                  <a:t>3.73 </a:t>
                </a:r>
                <a14:m>
                  <m:oMath xmlns:m="http://schemas.openxmlformats.org/officeDocument/2006/math">
                    <m:r>
                      <a:rPr lang="en-US" sz="4000" i="1" dirty="0">
                        <a:solidFill>
                          <a:srgbClr val="00B050"/>
                        </a:solidFill>
                        <a:latin typeface="Cambria Math"/>
                        <a:ea typeface="Cambria Math"/>
                      </a:rPr>
                      <m:t>≈</m:t>
                    </m:r>
                    <m:r>
                      <a:rPr lang="en-US" sz="4000" b="0" i="1" dirty="0" smtClean="0">
                        <a:solidFill>
                          <a:srgbClr val="00B050"/>
                        </a:solidFill>
                        <a:latin typeface="Cambria Math"/>
                        <a:ea typeface="Cambria Math"/>
                      </a:rPr>
                      <m:t> </m:t>
                    </m:r>
                    <m:r>
                      <a:rPr lang="en-US" sz="4000" b="0" i="1" dirty="0" smtClean="0">
                        <a:solidFill>
                          <a:srgbClr val="00B050"/>
                        </a:solidFill>
                        <a:latin typeface="Cambria Math"/>
                        <a:ea typeface="Cambria Math"/>
                      </a:rPr>
                      <m:t>𝑚</m:t>
                    </m:r>
                  </m:oMath>
                </a14:m>
                <a:endParaRPr lang="en-US" sz="4000" dirty="0">
                  <a:solidFill>
                    <a:srgbClr val="00B050"/>
                  </a:solidFill>
                </a:endParaRPr>
              </a:p>
              <a:p>
                <a:endParaRPr lang="en-US" sz="4000" dirty="0">
                  <a:solidFill>
                    <a:srgbClr val="00B05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314700" y="5867400"/>
                <a:ext cx="2933700" cy="1323439"/>
              </a:xfrm>
              <a:prstGeom prst="rect">
                <a:avLst/>
              </a:prstGeom>
              <a:blipFill rotWithShape="1">
                <a:blip r:embed="rId12"/>
                <a:stretch>
                  <a:fillRect l="-7484" t="-8295"/>
                </a:stretch>
              </a:blipFill>
            </p:spPr>
            <p:txBody>
              <a:bodyPr/>
              <a:lstStyle/>
              <a:p>
                <a:r>
                  <a:rPr lang="en-US">
                    <a:noFill/>
                  </a:rPr>
                  <a:t> </a:t>
                </a:r>
              </a:p>
            </p:txBody>
          </p:sp>
        </mc:Fallback>
      </mc:AlternateContent>
      <p:sp>
        <p:nvSpPr>
          <p:cNvPr id="20" name="TextBox 19"/>
          <p:cNvSpPr txBox="1"/>
          <p:nvPr/>
        </p:nvSpPr>
        <p:spPr>
          <a:xfrm>
            <a:off x="4114800" y="4495800"/>
            <a:ext cx="457200" cy="707886"/>
          </a:xfrm>
          <a:prstGeom prst="rect">
            <a:avLst/>
          </a:prstGeom>
          <a:noFill/>
        </p:spPr>
        <p:txBody>
          <a:bodyPr wrap="square" rtlCol="0">
            <a:spAutoFit/>
          </a:bodyPr>
          <a:lstStyle/>
          <a:p>
            <a:r>
              <a:rPr lang="en-US" sz="4000" dirty="0" smtClean="0">
                <a:solidFill>
                  <a:srgbClr val="00B050"/>
                </a:solidFill>
              </a:rPr>
              <a:t>=</a:t>
            </a:r>
            <a:endParaRPr lang="en-US" sz="4000" dirty="0">
              <a:solidFill>
                <a:srgbClr val="00B050"/>
              </a:solidFill>
            </a:endParaRPr>
          </a:p>
        </p:txBody>
      </p:sp>
      <p:sp>
        <p:nvSpPr>
          <p:cNvPr id="21" name="TextBox 20"/>
          <p:cNvSpPr txBox="1"/>
          <p:nvPr/>
        </p:nvSpPr>
        <p:spPr>
          <a:xfrm>
            <a:off x="3276600" y="5203686"/>
            <a:ext cx="1053860" cy="707886"/>
          </a:xfrm>
          <a:prstGeom prst="rect">
            <a:avLst/>
          </a:prstGeom>
          <a:noFill/>
        </p:spPr>
        <p:txBody>
          <a:bodyPr wrap="square" rtlCol="0">
            <a:spAutoFit/>
          </a:bodyPr>
          <a:lstStyle/>
          <a:p>
            <a:r>
              <a:rPr lang="en-US" sz="4000" dirty="0" smtClean="0">
                <a:solidFill>
                  <a:srgbClr val="00B050"/>
                </a:solidFill>
              </a:rPr>
              <a:t>117</a:t>
            </a:r>
            <a:endParaRPr lang="en-US" sz="4000" dirty="0">
              <a:solidFill>
                <a:srgbClr val="00B050"/>
              </a:solidFill>
            </a:endParaRPr>
          </a:p>
        </p:txBody>
      </p:sp>
      <p:sp>
        <p:nvSpPr>
          <p:cNvPr id="22" name="TextBox 21"/>
          <p:cNvSpPr txBox="1"/>
          <p:nvPr/>
        </p:nvSpPr>
        <p:spPr>
          <a:xfrm>
            <a:off x="4648200" y="5213750"/>
            <a:ext cx="2133600" cy="707886"/>
          </a:xfrm>
          <a:prstGeom prst="rect">
            <a:avLst/>
          </a:prstGeom>
          <a:noFill/>
        </p:spPr>
        <p:txBody>
          <a:bodyPr wrap="square" rtlCol="0">
            <a:spAutoFit/>
          </a:bodyPr>
          <a:lstStyle/>
          <a:p>
            <a:r>
              <a:rPr lang="en-US" sz="4000" dirty="0">
                <a:solidFill>
                  <a:srgbClr val="00B050"/>
                </a:solidFill>
              </a:rPr>
              <a:t>31.37m</a:t>
            </a:r>
          </a:p>
        </p:txBody>
      </p:sp>
      <p:sp>
        <p:nvSpPr>
          <p:cNvPr id="23" name="TextBox 22"/>
          <p:cNvSpPr txBox="1"/>
          <p:nvPr/>
        </p:nvSpPr>
        <p:spPr>
          <a:xfrm>
            <a:off x="4216160" y="5239556"/>
            <a:ext cx="355840" cy="646331"/>
          </a:xfrm>
          <a:prstGeom prst="rect">
            <a:avLst/>
          </a:prstGeom>
          <a:noFill/>
        </p:spPr>
        <p:txBody>
          <a:bodyPr wrap="square" rtlCol="0">
            <a:spAutoFit/>
          </a:bodyPr>
          <a:lstStyle/>
          <a:p>
            <a:r>
              <a:rPr lang="en-US" sz="3600" dirty="0" smtClean="0">
                <a:solidFill>
                  <a:srgbClr val="00B050"/>
                </a:solidFill>
              </a:rPr>
              <a:t>=</a:t>
            </a:r>
            <a:endParaRPr lang="en-US" sz="3600" dirty="0">
              <a:solidFill>
                <a:srgbClr val="00B050"/>
              </a:solidFill>
            </a:endParaRP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536516548"/>
      </p:ext>
    </p:extLst>
  </p:cSld>
  <p:clrMapOvr>
    <a:masterClrMapping/>
  </p:clrMapOvr>
  <mc:AlternateContent xmlns:mc="http://schemas.openxmlformats.org/markup-compatibility/2006" xmlns:p14="http://schemas.microsoft.com/office/powerpoint/2010/main">
    <mc:Choice Requires="p14">
      <p:transition spd="slow" p14:dur="2000" advTm="102763"/>
    </mc:Choice>
    <mc:Fallback xmlns="">
      <p:transition spd="slow" advTm="102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circle(in)">
                                      <p:cBhvr>
                                        <p:cTn id="54" dur="2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circle(in)">
                                      <p:cBhvr>
                                        <p:cTn id="59" dur="2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circle(in)">
                                      <p:cBhvr>
                                        <p:cTn id="64" dur="20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circle(in)">
                                      <p:cBhvr>
                                        <p:cTn id="69" dur="20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circle(in)">
                                      <p:cBhvr>
                                        <p:cTn id="7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5" fill="hold" display="0">
                  <p:stCondLst>
                    <p:cond delay="indefinite"/>
                  </p:stCondLst>
                  <p:endCondLst>
                    <p:cond evt="onStopAudio" delay="0">
                      <p:tgtEl>
                        <p:sldTgt/>
                      </p:tgtEl>
                    </p:cond>
                  </p:endCondLst>
                </p:cTn>
                <p:tgtEl>
                  <p:spTgt spid="8"/>
                </p:tgtEl>
              </p:cMediaNode>
            </p:audio>
          </p:childTnLst>
        </p:cTn>
      </p:par>
    </p:tnLst>
    <p:bldLst>
      <p:bldP spid="3" grpId="0"/>
      <p:bldP spid="4" grpId="0"/>
      <p:bldP spid="5" grpId="0"/>
      <p:bldP spid="6" grpId="0"/>
      <p:bldP spid="7" grpId="0"/>
      <p:bldP spid="9" grpId="0"/>
      <p:bldP spid="10"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55" y="304800"/>
            <a:ext cx="4419600" cy="914400"/>
          </a:xfrm>
        </p:spPr>
        <p:txBody>
          <a:bodyPr/>
          <a:lstStyle/>
          <a:p>
            <a:r>
              <a:rPr lang="en-US" sz="5400" b="1" dirty="0" smtClean="0">
                <a:solidFill>
                  <a:srgbClr val="00B0F0"/>
                </a:solidFill>
                <a:latin typeface="Bradley Hand ITC" pitchFamily="66" charset="0"/>
              </a:rPr>
              <a:t>Proportion</a:t>
            </a:r>
            <a:endParaRPr lang="en-US" sz="5400" b="1" dirty="0">
              <a:solidFill>
                <a:srgbClr val="00B0F0"/>
              </a:solidFill>
              <a:latin typeface="Bradley Hand ITC" pitchFamily="66" charset="0"/>
            </a:endParaRPr>
          </a:p>
        </p:txBody>
      </p:sp>
      <p:sp>
        <p:nvSpPr>
          <p:cNvPr id="3" name="TextBox 2"/>
          <p:cNvSpPr txBox="1"/>
          <p:nvPr/>
        </p:nvSpPr>
        <p:spPr>
          <a:xfrm>
            <a:off x="3239938" y="2057400"/>
            <a:ext cx="5105400" cy="923330"/>
          </a:xfrm>
          <a:prstGeom prst="rect">
            <a:avLst/>
          </a:prstGeom>
          <a:noFill/>
        </p:spPr>
        <p:txBody>
          <a:bodyPr wrap="square" rtlCol="0">
            <a:spAutoFit/>
          </a:bodyPr>
          <a:lstStyle/>
          <a:p>
            <a:r>
              <a:rPr lang="en-US" sz="5400" dirty="0" smtClean="0">
                <a:solidFill>
                  <a:srgbClr val="FFC000"/>
                </a:solidFill>
                <a:latin typeface="Engravers MT" pitchFamily="18" charset="0"/>
              </a:rPr>
              <a:t>Estimate</a:t>
            </a:r>
            <a:endParaRPr lang="en-US" sz="5400" dirty="0">
              <a:solidFill>
                <a:srgbClr val="FFC000"/>
              </a:solidFill>
              <a:latin typeface="Engravers MT" pitchFamily="18" charset="0"/>
            </a:endParaRPr>
          </a:p>
        </p:txBody>
      </p:sp>
      <p:sp>
        <p:nvSpPr>
          <p:cNvPr id="4" name="TextBox 3"/>
          <p:cNvSpPr txBox="1"/>
          <p:nvPr/>
        </p:nvSpPr>
        <p:spPr>
          <a:xfrm>
            <a:off x="457200" y="3733800"/>
            <a:ext cx="7620000" cy="1754326"/>
          </a:xfrm>
          <a:prstGeom prst="rect">
            <a:avLst/>
          </a:prstGeom>
          <a:noFill/>
        </p:spPr>
        <p:txBody>
          <a:bodyPr wrap="square" rtlCol="0">
            <a:spAutoFit/>
          </a:bodyPr>
          <a:lstStyle/>
          <a:p>
            <a:r>
              <a:rPr lang="en-US" sz="5400" dirty="0" smtClean="0">
                <a:solidFill>
                  <a:srgbClr val="00B050"/>
                </a:solidFill>
                <a:latin typeface="Gill Sans Ultra Bold" pitchFamily="34" charset="0"/>
              </a:rPr>
              <a:t>Does my answer make sense?</a:t>
            </a:r>
            <a:endParaRPr lang="en-US" sz="5400" dirty="0">
              <a:solidFill>
                <a:srgbClr val="00B050"/>
              </a:solidFill>
              <a:latin typeface="Gill Sans Ultra Bold" pitchFamily="34" charset="0"/>
            </a:endParaRPr>
          </a:p>
        </p:txBody>
      </p:sp>
      <p:pic>
        <p:nvPicPr>
          <p:cNvPr id="1027" name="Picture 3" descr="C:\Documents and Settings\csu\Local Settings\Temporary Internet Files\Content.IE5\2G9G3JI9\MP90031559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4915763"/>
            <a:ext cx="2457216" cy="175281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25032097"/>
      </p:ext>
    </p:extLst>
  </p:cSld>
  <p:clrMapOvr>
    <a:masterClrMapping/>
  </p:clrMapOvr>
  <mc:AlternateContent xmlns:mc="http://schemas.openxmlformats.org/markup-compatibility/2006" xmlns:p14="http://schemas.microsoft.com/office/powerpoint/2010/main">
    <mc:Choice Requires="p14">
      <p:transition spd="slow" p14:dur="2000" advTm="29407"/>
    </mc:Choice>
    <mc:Fallback xmlns="">
      <p:transition spd="slow" advTm="29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80">
                                          <p:stCondLst>
                                            <p:cond delay="0"/>
                                          </p:stCondLst>
                                        </p:cTn>
                                        <p:tgtEl>
                                          <p:spTgt spid="3"/>
                                        </p:tgtEl>
                                      </p:cBhvr>
                                    </p:animEffect>
                                    <p:anim calcmode="lin" valueType="num">
                                      <p:cBhvr>
                                        <p:cTn id="3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gtEl>
                                      </p:cBhvr>
                                      <p:to x="100000" y="60000"/>
                                    </p:animScale>
                                    <p:animScale>
                                      <p:cBhvr>
                                        <p:cTn id="36" dur="166" decel="50000">
                                          <p:stCondLst>
                                            <p:cond delay="676"/>
                                          </p:stCondLst>
                                        </p:cTn>
                                        <p:tgtEl>
                                          <p:spTgt spid="3"/>
                                        </p:tgtEl>
                                      </p:cBhvr>
                                      <p:to x="100000" y="100000"/>
                                    </p:animScale>
                                    <p:animScale>
                                      <p:cBhvr>
                                        <p:cTn id="37" dur="26">
                                          <p:stCondLst>
                                            <p:cond delay="1312"/>
                                          </p:stCondLst>
                                        </p:cTn>
                                        <p:tgtEl>
                                          <p:spTgt spid="3"/>
                                        </p:tgtEl>
                                      </p:cBhvr>
                                      <p:to x="100000" y="80000"/>
                                    </p:animScale>
                                    <p:animScale>
                                      <p:cBhvr>
                                        <p:cTn id="38" dur="166" decel="50000">
                                          <p:stCondLst>
                                            <p:cond delay="1338"/>
                                          </p:stCondLst>
                                        </p:cTn>
                                        <p:tgtEl>
                                          <p:spTgt spid="3"/>
                                        </p:tgtEl>
                                      </p:cBhvr>
                                      <p:to x="100000" y="100000"/>
                                    </p:animScale>
                                    <p:animScale>
                                      <p:cBhvr>
                                        <p:cTn id="39" dur="26">
                                          <p:stCondLst>
                                            <p:cond delay="1642"/>
                                          </p:stCondLst>
                                        </p:cTn>
                                        <p:tgtEl>
                                          <p:spTgt spid="3"/>
                                        </p:tgtEl>
                                      </p:cBhvr>
                                      <p:to x="100000" y="90000"/>
                                    </p:animScale>
                                    <p:animScale>
                                      <p:cBhvr>
                                        <p:cTn id="40" dur="166" decel="50000">
                                          <p:stCondLst>
                                            <p:cond delay="1668"/>
                                          </p:stCondLst>
                                        </p:cTn>
                                        <p:tgtEl>
                                          <p:spTgt spid="3"/>
                                        </p:tgtEl>
                                      </p:cBhvr>
                                      <p:to x="100000" y="100000"/>
                                    </p:animScale>
                                    <p:animScale>
                                      <p:cBhvr>
                                        <p:cTn id="41" dur="26">
                                          <p:stCondLst>
                                            <p:cond delay="1808"/>
                                          </p:stCondLst>
                                        </p:cTn>
                                        <p:tgtEl>
                                          <p:spTgt spid="3"/>
                                        </p:tgtEl>
                                      </p:cBhvr>
                                      <p:to x="100000" y="95000"/>
                                    </p:animScale>
                                    <p:animScale>
                                      <p:cBhvr>
                                        <p:cTn id="42" dur="166" decel="50000">
                                          <p:stCondLst>
                                            <p:cond delay="1834"/>
                                          </p:stCondLst>
                                        </p:cTn>
                                        <p:tgtEl>
                                          <p:spTgt spid="3"/>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par>
                                <p:cTn id="50" presetID="53" presetClass="entr" presetSubtype="16" fill="hold" nodeType="withEffect">
                                  <p:stCondLst>
                                    <p:cond delay="0"/>
                                  </p:stCondLst>
                                  <p:childTnLst>
                                    <p:set>
                                      <p:cBhvr>
                                        <p:cTn id="51" dur="1" fill="hold">
                                          <p:stCondLst>
                                            <p:cond delay="0"/>
                                          </p:stCondLst>
                                        </p:cTn>
                                        <p:tgtEl>
                                          <p:spTgt spid="1027"/>
                                        </p:tgtEl>
                                        <p:attrNameLst>
                                          <p:attrName>style.visibility</p:attrName>
                                        </p:attrNameLst>
                                      </p:cBhvr>
                                      <p:to>
                                        <p:strVal val="visible"/>
                                      </p:to>
                                    </p:set>
                                    <p:anim calcmode="lin" valueType="num">
                                      <p:cBhvr>
                                        <p:cTn id="52" dur="500" fill="hold"/>
                                        <p:tgtEl>
                                          <p:spTgt spid="1027"/>
                                        </p:tgtEl>
                                        <p:attrNameLst>
                                          <p:attrName>ppt_w</p:attrName>
                                        </p:attrNameLst>
                                      </p:cBhvr>
                                      <p:tavLst>
                                        <p:tav tm="0">
                                          <p:val>
                                            <p:fltVal val="0"/>
                                          </p:val>
                                        </p:tav>
                                        <p:tav tm="100000">
                                          <p:val>
                                            <p:strVal val="#ppt_w"/>
                                          </p:val>
                                        </p:tav>
                                      </p:tavLst>
                                    </p:anim>
                                    <p:anim calcmode="lin" valueType="num">
                                      <p:cBhvr>
                                        <p:cTn id="53" dur="500" fill="hold"/>
                                        <p:tgtEl>
                                          <p:spTgt spid="1027"/>
                                        </p:tgtEl>
                                        <p:attrNameLst>
                                          <p:attrName>ppt_h</p:attrName>
                                        </p:attrNameLst>
                                      </p:cBhvr>
                                      <p:tavLst>
                                        <p:tav tm="0">
                                          <p:val>
                                            <p:fltVal val="0"/>
                                          </p:val>
                                        </p:tav>
                                        <p:tav tm="100000">
                                          <p:val>
                                            <p:strVal val="#ppt_h"/>
                                          </p:val>
                                        </p:tav>
                                      </p:tavLst>
                                    </p:anim>
                                    <p:animEffect transition="in" filter="fade">
                                      <p:cBhvr>
                                        <p:cTn id="5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5" fill="hold" display="0">
                  <p:stCondLst>
                    <p:cond delay="indefinite"/>
                  </p:stCondLst>
                  <p:endCondLst>
                    <p:cond evt="onStopAudio" delay="0">
                      <p:tgtEl>
                        <p:sldTgt/>
                      </p:tgtEl>
                    </p:cond>
                  </p:endCondLst>
                </p:cTn>
                <p:tgtEl>
                  <p:spTgt spid="5"/>
                </p:tgtEl>
              </p:cMediaNode>
            </p:audio>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iding bicycles.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7"/>
          <a:stretch>
            <a:fillRect/>
          </a:stretch>
        </p:blipFill>
        <p:spPr>
          <a:xfrm>
            <a:off x="609600" y="1219200"/>
            <a:ext cx="8045450" cy="4525963"/>
          </a:xfrm>
        </p:spPr>
      </p:pic>
      <p:pic>
        <p:nvPicPr>
          <p:cNvPr id="4" name="Audio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70583777"/>
      </p:ext>
    </p:extLst>
  </p:cSld>
  <p:clrMapOvr>
    <a:masterClrMapping/>
  </p:clrMapOvr>
  <mc:AlternateContent xmlns:mc="http://schemas.openxmlformats.org/markup-compatibility/2006" xmlns:p14="http://schemas.microsoft.com/office/powerpoint/2010/main">
    <mc:Choice Requires="p14">
      <p:transition spd="slow" p14:dur="2000" advTm="7250"/>
    </mc:Choice>
    <mc:Fallback xmlns="">
      <p:transition spd="slow" advTm="72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550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7"/>
                </p:tgtEl>
              </p:cMediaNode>
            </p:video>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7"/>
                                        </p:tgtEl>
                                      </p:cBhvr>
                                    </p:cmd>
                                  </p:childTnLst>
                                </p:cTn>
                              </p:par>
                            </p:childTnLst>
                          </p:cTn>
                        </p:par>
                      </p:childTnLst>
                    </p:cTn>
                  </p:par>
                </p:childTnLst>
              </p:cTn>
              <p:nextCondLst>
                <p:cond evt="onClick" delay="0">
                  <p:tgtEl>
                    <p:spTgt spid="7"/>
                  </p:tgtEl>
                </p:cond>
              </p:nextCondLst>
            </p:seq>
            <p:audio isNarration="1">
              <p:cMediaNode vol="80000" showWhenStopped="0">
                <p:cTn id="16"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0" objId="7"/>
        <p14:stopEvt time="6769" objId="7"/>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533400"/>
            <a:ext cx="7239000" cy="5426985"/>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96189584"/>
      </p:ext>
    </p:extLst>
  </p:cSld>
  <p:clrMapOvr>
    <a:masterClrMapping/>
  </p:clrMapOvr>
  <mc:AlternateContent xmlns:mc="http://schemas.openxmlformats.org/markup-compatibility/2006" xmlns:p14="http://schemas.microsoft.com/office/powerpoint/2010/main">
    <mc:Choice Requires="p14">
      <p:transition spd="slow" p14:dur="2000" advTm="13402"/>
    </mc:Choice>
    <mc:Fallback xmlns="">
      <p:transition spd="slow" advTm="13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219200"/>
            <a:ext cx="6858000" cy="4419600"/>
          </a:xfrm>
        </p:spPr>
        <p:txBody>
          <a:bodyPr/>
          <a:lstStyle/>
          <a:p>
            <a:endParaRPr lang="en-US"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28431"/>
            <a:ext cx="6953250" cy="5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2362200" y="4572000"/>
            <a:ext cx="1066800" cy="1981200"/>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334000" y="4495800"/>
            <a:ext cx="1143000" cy="2133600"/>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78781939"/>
      </p:ext>
    </p:extLst>
  </p:cSld>
  <p:clrMapOvr>
    <a:masterClrMapping/>
  </p:clrMapOvr>
  <mc:AlternateContent xmlns:mc="http://schemas.openxmlformats.org/markup-compatibility/2006" xmlns:p14="http://schemas.microsoft.com/office/powerpoint/2010/main">
    <mc:Choice Requires="p14">
      <p:transition spd="slow" p14:dur="2000" advTm="20402"/>
    </mc:Choice>
    <mc:Fallback xmlns="">
      <p:transition spd="slow" advTm="20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19200" y="4267200"/>
            <a:ext cx="6324600" cy="226298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0" indent="0">
              <a:buFont typeface="Arial" pitchFamily="34" charset="0"/>
              <a:buNone/>
            </a:pPr>
            <a:endParaRPr lang="en-US" dirty="0" smtClean="0"/>
          </a:p>
          <a:p>
            <a:pPr marL="0" indent="0" algn="ctr">
              <a:buFont typeface="Arial" pitchFamily="34" charset="0"/>
              <a:buNone/>
            </a:pPr>
            <a:r>
              <a:rPr lang="en-US" sz="16000" dirty="0" smtClean="0">
                <a:solidFill>
                  <a:srgbClr val="7030A0"/>
                </a:solidFill>
                <a:latin typeface="Century Gothic" pitchFamily="34" charset="0"/>
              </a:rPr>
              <a:t>45:00</a:t>
            </a:r>
            <a:endParaRPr lang="en-US" sz="16000" dirty="0">
              <a:solidFill>
                <a:srgbClr val="7030A0"/>
              </a:solidFill>
              <a:latin typeface="Century Gothic" pitchFamily="34" charset="0"/>
            </a:endParaRPr>
          </a:p>
        </p:txBody>
      </p:sp>
      <p:pic>
        <p:nvPicPr>
          <p:cNvPr id="7" name="clock.mov">
            <a:hlinkClick r:id="" action="ppaction://media"/>
          </p:cNvPr>
          <p:cNvPicPr>
            <a:picLocks noGrp="1" noChangeAspect="1"/>
          </p:cNvPicPr>
          <p:nvPr>
            <p:ph idx="1"/>
            <a:videoFile r:link="rId3"/>
            <p:extLst>
              <p:ext uri="{DAA4B4D4-6D71-4841-9C94-3DE7FCFB9230}">
                <p14:media xmlns:p14="http://schemas.microsoft.com/office/powerpoint/2010/main" r:embed="rId2"/>
              </p:ext>
            </p:extLst>
          </p:nvPr>
        </p:nvPicPr>
        <p:blipFill>
          <a:blip r:embed="rId8"/>
          <a:stretch>
            <a:fillRect/>
          </a:stretch>
        </p:blipFill>
        <p:spPr>
          <a:xfrm>
            <a:off x="457200" y="304800"/>
            <a:ext cx="8045450" cy="4525963"/>
          </a:xfrm>
        </p:spPr>
      </p:pic>
      <p:pic>
        <p:nvPicPr>
          <p:cNvPr id="2" name="Audio 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581768771"/>
      </p:ext>
    </p:extLst>
  </p:cSld>
  <p:clrMapOvr>
    <a:masterClrMapping/>
  </p:clrMapOvr>
  <mc:AlternateContent xmlns:mc="http://schemas.openxmlformats.org/markup-compatibility/2006" xmlns:p14="http://schemas.microsoft.com/office/powerpoint/2010/main">
    <mc:Choice Requires="p14">
      <p:transition spd="slow" p14:dur="2000" advTm="22677"/>
    </mc:Choice>
    <mc:Fallback xmlns="">
      <p:transition spd="slow" advTm="226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anim calcmode="lin" valueType="num">
                                      <p:cBhvr>
                                        <p:cTn id="12" dur="1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13" dur="1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504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audio isNarration="1">
              <p:cMediaNode vol="80000" showWhenStopped="0">
                <p:cTn id="23" fill="hold" display="0">
                  <p:stCondLst>
                    <p:cond delay="indefinite"/>
                  </p:stCondLst>
                  <p:endCondLst>
                    <p:cond evt="onStopAudio" delay="0">
                      <p:tgtEl>
                        <p:sldTgt/>
                      </p:tgtEl>
                    </p:cond>
                  </p:endCondLst>
                </p:cTn>
                <p:tgtEl>
                  <p:spTgt spid="2"/>
                </p:tgtEl>
              </p:cMediaNode>
            </p:audio>
          </p:childTnLst>
        </p:cTn>
      </p:par>
    </p:tnLst>
    <p:bldLst>
      <p:bldP spid="5" grpId="0" build="p"/>
    </p:bldLst>
  </p:timing>
  <p:extLst mod="1">
    <p:ext uri="{E180D4A7-C9FB-4DFB-919C-405C955672EB}">
      <p14:showEvtLst xmlns:p14="http://schemas.microsoft.com/office/powerpoint/2010/main">
        <p14:playEvt time="1269" objId="7"/>
        <p14:seekEvt time="5851" objId="7" seek="0"/>
        <p14:stopEvt time="22677"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09600" y="0"/>
            <a:ext cx="5857875" cy="4391025"/>
          </a:xfrm>
        </p:spPr>
      </p:pic>
      <p:pic>
        <p:nvPicPr>
          <p:cNvPr id="3074" name="Picture 2" descr="C:\Documents and Settings\csu\Local Settings\Temporary Internet Files\Content.IE5\L130KU9O\MP90043952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81" y="2827460"/>
            <a:ext cx="3962400" cy="264537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csu\Local Settings\Temporary Internet Files\Content.IE5\WFK3RAHX\MP90030581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123882"/>
            <a:ext cx="1066800" cy="542440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2971800"/>
            <a:ext cx="2720659" cy="371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877522724"/>
      </p:ext>
    </p:extLst>
  </p:cSld>
  <p:clrMapOvr>
    <a:masterClrMapping/>
  </p:clrMapOvr>
  <mc:AlternateContent xmlns:mc="http://schemas.openxmlformats.org/markup-compatibility/2006" xmlns:p14="http://schemas.microsoft.com/office/powerpoint/2010/main">
    <mc:Choice Requires="p14">
      <p:transition spd="slow" p14:dur="2000" advTm="15210"/>
    </mc:Choice>
    <mc:Fallback xmlns="">
      <p:transition spd="slow" advTm="15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 calcmode="lin" valueType="num">
                                      <p:cBhvr>
                                        <p:cTn id="21" dur="1000" fill="hold"/>
                                        <p:tgtEl>
                                          <p:spTgt spid="3074"/>
                                        </p:tgtEl>
                                        <p:attrNameLst>
                                          <p:attrName>style.rotation</p:attrName>
                                        </p:attrNameLst>
                                      </p:cBhvr>
                                      <p:tavLst>
                                        <p:tav tm="0">
                                          <p:val>
                                            <p:fltVal val="90"/>
                                          </p:val>
                                        </p:tav>
                                        <p:tav tm="100000">
                                          <p:val>
                                            <p:fltVal val="0"/>
                                          </p:val>
                                        </p:tav>
                                      </p:tavLst>
                                    </p:anim>
                                    <p:animEffect transition="in" filter="fade">
                                      <p:cBhvr>
                                        <p:cTn id="22" dur="10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 calcmode="lin" valueType="num">
                                      <p:cBhvr>
                                        <p:cTn id="27" dur="1000" fill="hold"/>
                                        <p:tgtEl>
                                          <p:spTgt spid="3075"/>
                                        </p:tgtEl>
                                        <p:attrNameLst>
                                          <p:attrName>ppt_w</p:attrName>
                                        </p:attrNameLst>
                                      </p:cBhvr>
                                      <p:tavLst>
                                        <p:tav tm="0">
                                          <p:val>
                                            <p:fltVal val="0"/>
                                          </p:val>
                                        </p:tav>
                                        <p:tav tm="100000">
                                          <p:val>
                                            <p:strVal val="#ppt_w"/>
                                          </p:val>
                                        </p:tav>
                                      </p:tavLst>
                                    </p:anim>
                                    <p:anim calcmode="lin" valueType="num">
                                      <p:cBhvr>
                                        <p:cTn id="28" dur="1000" fill="hold"/>
                                        <p:tgtEl>
                                          <p:spTgt spid="3075"/>
                                        </p:tgtEl>
                                        <p:attrNameLst>
                                          <p:attrName>ppt_h</p:attrName>
                                        </p:attrNameLst>
                                      </p:cBhvr>
                                      <p:tavLst>
                                        <p:tav tm="0">
                                          <p:val>
                                            <p:fltVal val="0"/>
                                          </p:val>
                                        </p:tav>
                                        <p:tav tm="100000">
                                          <p:val>
                                            <p:strVal val="#ppt_h"/>
                                          </p:val>
                                        </p:tav>
                                      </p:tavLst>
                                    </p:anim>
                                    <p:anim calcmode="lin" valueType="num">
                                      <p:cBhvr>
                                        <p:cTn id="29" dur="1000" fill="hold"/>
                                        <p:tgtEl>
                                          <p:spTgt spid="3075"/>
                                        </p:tgtEl>
                                        <p:attrNameLst>
                                          <p:attrName>style.rotation</p:attrName>
                                        </p:attrNameLst>
                                      </p:cBhvr>
                                      <p:tavLst>
                                        <p:tav tm="0">
                                          <p:val>
                                            <p:fltVal val="90"/>
                                          </p:val>
                                        </p:tav>
                                        <p:tav tm="100000">
                                          <p:val>
                                            <p:fltVal val="0"/>
                                          </p:val>
                                        </p:tav>
                                      </p:tavLst>
                                    </p:anim>
                                    <p:animEffect transition="in" filter="fade">
                                      <p:cBhvr>
                                        <p:cTn id="30" dur="1000"/>
                                        <p:tgtEl>
                                          <p:spTgt spid="307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077"/>
                                        </p:tgtEl>
                                        <p:attrNameLst>
                                          <p:attrName>style.visibility</p:attrName>
                                        </p:attrNameLst>
                                      </p:cBhvr>
                                      <p:to>
                                        <p:strVal val="visible"/>
                                      </p:to>
                                    </p:set>
                                    <p:anim calcmode="lin" valueType="num">
                                      <p:cBhvr>
                                        <p:cTn id="35" dur="1000" fill="hold"/>
                                        <p:tgtEl>
                                          <p:spTgt spid="3077"/>
                                        </p:tgtEl>
                                        <p:attrNameLst>
                                          <p:attrName>ppt_w</p:attrName>
                                        </p:attrNameLst>
                                      </p:cBhvr>
                                      <p:tavLst>
                                        <p:tav tm="0">
                                          <p:val>
                                            <p:fltVal val="0"/>
                                          </p:val>
                                        </p:tav>
                                        <p:tav tm="100000">
                                          <p:val>
                                            <p:strVal val="#ppt_w"/>
                                          </p:val>
                                        </p:tav>
                                      </p:tavLst>
                                    </p:anim>
                                    <p:anim calcmode="lin" valueType="num">
                                      <p:cBhvr>
                                        <p:cTn id="36" dur="1000" fill="hold"/>
                                        <p:tgtEl>
                                          <p:spTgt spid="3077"/>
                                        </p:tgtEl>
                                        <p:attrNameLst>
                                          <p:attrName>ppt_h</p:attrName>
                                        </p:attrNameLst>
                                      </p:cBhvr>
                                      <p:tavLst>
                                        <p:tav tm="0">
                                          <p:val>
                                            <p:fltVal val="0"/>
                                          </p:val>
                                        </p:tav>
                                        <p:tav tm="100000">
                                          <p:val>
                                            <p:strVal val="#ppt_h"/>
                                          </p:val>
                                        </p:tav>
                                      </p:tavLst>
                                    </p:anim>
                                    <p:anim calcmode="lin" valueType="num">
                                      <p:cBhvr>
                                        <p:cTn id="37" dur="1000" fill="hold"/>
                                        <p:tgtEl>
                                          <p:spTgt spid="3077"/>
                                        </p:tgtEl>
                                        <p:attrNameLst>
                                          <p:attrName>style.rotation</p:attrName>
                                        </p:attrNameLst>
                                      </p:cBhvr>
                                      <p:tavLst>
                                        <p:tav tm="0">
                                          <p:val>
                                            <p:fltVal val="90"/>
                                          </p:val>
                                        </p:tav>
                                        <p:tav tm="100000">
                                          <p:val>
                                            <p:fltVal val="0"/>
                                          </p:val>
                                        </p:tav>
                                      </p:tavLst>
                                    </p:anim>
                                    <p:animEffect transition="in" filter="fade">
                                      <p:cBhvr>
                                        <p:cTn id="38"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305800" cy="5516563"/>
          </a:xfrm>
        </p:spPr>
        <p:txBody>
          <a:bodyPr>
            <a:normAutofit fontScale="925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7200" dirty="0" smtClean="0">
                <a:solidFill>
                  <a:srgbClr val="FFFF00"/>
                </a:solidFill>
                <a:latin typeface="Century Gothic" pitchFamily="34" charset="0"/>
              </a:rPr>
              <a:t>30 minutes</a:t>
            </a:r>
            <a:endParaRPr lang="en-US" sz="7200" dirty="0">
              <a:solidFill>
                <a:srgbClr val="FFFF00"/>
              </a:solidFill>
              <a:latin typeface="Century Gothic" pitchFamily="34" charset="0"/>
            </a:endParaRPr>
          </a:p>
        </p:txBody>
      </p:sp>
      <p:sp>
        <p:nvSpPr>
          <p:cNvPr id="4" name="Flowchart: Connector 3"/>
          <p:cNvSpPr/>
          <p:nvPr/>
        </p:nvSpPr>
        <p:spPr>
          <a:xfrm>
            <a:off x="2362200" y="826698"/>
            <a:ext cx="4229879" cy="4042661"/>
          </a:xfrm>
          <a:prstGeom prst="flowChartConnector">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5" name="TextBox 4"/>
          <p:cNvSpPr txBox="1"/>
          <p:nvPr/>
        </p:nvSpPr>
        <p:spPr>
          <a:xfrm>
            <a:off x="4038600" y="57257"/>
            <a:ext cx="914400" cy="769441"/>
          </a:xfrm>
          <a:prstGeom prst="rect">
            <a:avLst/>
          </a:prstGeom>
          <a:noFill/>
        </p:spPr>
        <p:txBody>
          <a:bodyPr wrap="square" rtlCol="0">
            <a:spAutoFit/>
          </a:bodyPr>
          <a:lstStyle/>
          <a:p>
            <a:r>
              <a:rPr lang="en-US" sz="4400" dirty="0" smtClean="0">
                <a:solidFill>
                  <a:srgbClr val="00B0F0"/>
                </a:solidFill>
                <a:latin typeface="Century Gothic" pitchFamily="34" charset="0"/>
              </a:rPr>
              <a:t>12</a:t>
            </a:r>
            <a:endParaRPr lang="en-US" sz="4400" dirty="0">
              <a:solidFill>
                <a:srgbClr val="00B0F0"/>
              </a:solidFill>
              <a:latin typeface="Century Gothic" pitchFamily="34" charset="0"/>
            </a:endParaRPr>
          </a:p>
        </p:txBody>
      </p:sp>
      <p:sp>
        <p:nvSpPr>
          <p:cNvPr id="6" name="TextBox 5"/>
          <p:cNvSpPr txBox="1"/>
          <p:nvPr/>
        </p:nvSpPr>
        <p:spPr>
          <a:xfrm>
            <a:off x="7125479" y="2674640"/>
            <a:ext cx="914400" cy="769441"/>
          </a:xfrm>
          <a:prstGeom prst="rect">
            <a:avLst/>
          </a:prstGeom>
          <a:noFill/>
        </p:spPr>
        <p:txBody>
          <a:bodyPr wrap="square" rtlCol="0">
            <a:spAutoFit/>
          </a:bodyPr>
          <a:lstStyle/>
          <a:p>
            <a:r>
              <a:rPr lang="en-US" sz="4400" dirty="0">
                <a:solidFill>
                  <a:srgbClr val="00B0F0"/>
                </a:solidFill>
                <a:latin typeface="Century Gothic" pitchFamily="34" charset="0"/>
              </a:rPr>
              <a:t>3</a:t>
            </a:r>
          </a:p>
        </p:txBody>
      </p:sp>
      <p:sp>
        <p:nvSpPr>
          <p:cNvPr id="7" name="TextBox 6"/>
          <p:cNvSpPr txBox="1"/>
          <p:nvPr/>
        </p:nvSpPr>
        <p:spPr>
          <a:xfrm>
            <a:off x="4191000" y="4869359"/>
            <a:ext cx="914400" cy="769441"/>
          </a:xfrm>
          <a:prstGeom prst="rect">
            <a:avLst/>
          </a:prstGeom>
          <a:noFill/>
        </p:spPr>
        <p:txBody>
          <a:bodyPr wrap="square" rtlCol="0">
            <a:spAutoFit/>
          </a:bodyPr>
          <a:lstStyle/>
          <a:p>
            <a:r>
              <a:rPr lang="en-US" sz="4400" dirty="0" smtClean="0">
                <a:solidFill>
                  <a:srgbClr val="00B0F0"/>
                </a:solidFill>
                <a:latin typeface="Century Gothic" pitchFamily="34" charset="0"/>
              </a:rPr>
              <a:t>6</a:t>
            </a:r>
            <a:endParaRPr lang="en-US" sz="4400" dirty="0">
              <a:solidFill>
                <a:srgbClr val="00B0F0"/>
              </a:solidFill>
              <a:latin typeface="Century Gothic" pitchFamily="34" charset="0"/>
            </a:endParaRPr>
          </a:p>
        </p:txBody>
      </p:sp>
      <p:sp>
        <p:nvSpPr>
          <p:cNvPr id="8" name="TextBox 7"/>
          <p:cNvSpPr txBox="1"/>
          <p:nvPr/>
        </p:nvSpPr>
        <p:spPr>
          <a:xfrm>
            <a:off x="1334279" y="2735759"/>
            <a:ext cx="914400" cy="769441"/>
          </a:xfrm>
          <a:prstGeom prst="rect">
            <a:avLst/>
          </a:prstGeom>
          <a:noFill/>
        </p:spPr>
        <p:txBody>
          <a:bodyPr wrap="square" rtlCol="0">
            <a:spAutoFit/>
          </a:bodyPr>
          <a:lstStyle/>
          <a:p>
            <a:r>
              <a:rPr lang="en-US" sz="4400" dirty="0" smtClean="0">
                <a:solidFill>
                  <a:srgbClr val="00B0F0"/>
                </a:solidFill>
                <a:latin typeface="Century Gothic" pitchFamily="34" charset="0"/>
              </a:rPr>
              <a:t>9</a:t>
            </a:r>
            <a:endParaRPr lang="en-US" sz="4400" dirty="0">
              <a:solidFill>
                <a:srgbClr val="00B0F0"/>
              </a:solidFill>
              <a:latin typeface="Century Gothic" pitchFamily="34" charset="0"/>
            </a:endParaRPr>
          </a:p>
        </p:txBody>
      </p:sp>
    </p:spTree>
    <p:custDataLst>
      <p:tags r:id="rId1"/>
    </p:custDataLst>
    <p:extLst>
      <p:ext uri="{BB962C8B-B14F-4D97-AF65-F5344CB8AC3E}">
        <p14:creationId xmlns:p14="http://schemas.microsoft.com/office/powerpoint/2010/main" val="2370569696"/>
      </p:ext>
    </p:extLst>
  </p:cSld>
  <p:clrMapOvr>
    <a:masterClrMapping/>
  </p:clrMapOvr>
  <mc:AlternateContent xmlns:mc="http://schemas.openxmlformats.org/markup-compatibility/2006" xmlns:p14="http://schemas.microsoft.com/office/powerpoint/2010/main">
    <mc:Choice Requires="p14">
      <p:transition spd="slow" p14:dur="2000" advTm="30932"/>
    </mc:Choice>
    <mc:Fallback xmlns="">
      <p:transition spd="slow" advTm="30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2"/>
                </p:tgtEl>
              </p:cMediaNode>
            </p:audio>
          </p:childTnLst>
        </p:cTn>
      </p:par>
    </p:tnLst>
    <p:bldLst>
      <p:bldP spid="4" grpId="0" animBg="1"/>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057400" y="838200"/>
            <a:ext cx="495455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a:stCxn id="4098" idx="0"/>
            <a:endCxn id="4098" idx="2"/>
          </p:cNvCxnSpPr>
          <p:nvPr/>
        </p:nvCxnSpPr>
        <p:spPr>
          <a:xfrm>
            <a:off x="4534679" y="838200"/>
            <a:ext cx="0" cy="452596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4098" idx="1"/>
          </p:cNvCxnSpPr>
          <p:nvPr/>
        </p:nvCxnSpPr>
        <p:spPr>
          <a:xfrm flipV="1">
            <a:off x="2057400" y="3101181"/>
            <a:ext cx="2477279" cy="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534679" y="3101182"/>
            <a:ext cx="2477279" cy="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38600" y="68759"/>
            <a:ext cx="914400" cy="769441"/>
          </a:xfrm>
          <a:prstGeom prst="rect">
            <a:avLst/>
          </a:prstGeom>
          <a:noFill/>
        </p:spPr>
        <p:txBody>
          <a:bodyPr wrap="square" rtlCol="0">
            <a:spAutoFit/>
          </a:bodyPr>
          <a:lstStyle/>
          <a:p>
            <a:r>
              <a:rPr lang="en-US" sz="4400" dirty="0" smtClean="0">
                <a:solidFill>
                  <a:srgbClr val="00B0F0"/>
                </a:solidFill>
                <a:latin typeface="Century Gothic" pitchFamily="34" charset="0"/>
              </a:rPr>
              <a:t>12</a:t>
            </a:r>
            <a:endParaRPr lang="en-US" sz="4400" dirty="0">
              <a:solidFill>
                <a:srgbClr val="00B0F0"/>
              </a:solidFill>
              <a:latin typeface="Century Gothic" pitchFamily="34" charset="0"/>
            </a:endParaRPr>
          </a:p>
        </p:txBody>
      </p:sp>
      <p:sp>
        <p:nvSpPr>
          <p:cNvPr id="11" name="TextBox 10"/>
          <p:cNvSpPr txBox="1"/>
          <p:nvPr/>
        </p:nvSpPr>
        <p:spPr>
          <a:xfrm>
            <a:off x="7125479" y="2674640"/>
            <a:ext cx="914400" cy="769441"/>
          </a:xfrm>
          <a:prstGeom prst="rect">
            <a:avLst/>
          </a:prstGeom>
          <a:noFill/>
        </p:spPr>
        <p:txBody>
          <a:bodyPr wrap="square" rtlCol="0">
            <a:spAutoFit/>
          </a:bodyPr>
          <a:lstStyle/>
          <a:p>
            <a:r>
              <a:rPr lang="en-US" sz="4400" dirty="0">
                <a:solidFill>
                  <a:srgbClr val="00B0F0"/>
                </a:solidFill>
                <a:latin typeface="Century Gothic" pitchFamily="34" charset="0"/>
              </a:rPr>
              <a:t>3</a:t>
            </a:r>
          </a:p>
        </p:txBody>
      </p:sp>
      <p:sp>
        <p:nvSpPr>
          <p:cNvPr id="12" name="TextBox 11"/>
          <p:cNvSpPr txBox="1"/>
          <p:nvPr/>
        </p:nvSpPr>
        <p:spPr>
          <a:xfrm>
            <a:off x="4306079" y="5326559"/>
            <a:ext cx="914400" cy="769441"/>
          </a:xfrm>
          <a:prstGeom prst="rect">
            <a:avLst/>
          </a:prstGeom>
          <a:noFill/>
        </p:spPr>
        <p:txBody>
          <a:bodyPr wrap="square" rtlCol="0">
            <a:spAutoFit/>
          </a:bodyPr>
          <a:lstStyle/>
          <a:p>
            <a:r>
              <a:rPr lang="en-US" sz="4400" dirty="0" smtClean="0">
                <a:solidFill>
                  <a:srgbClr val="00B0F0"/>
                </a:solidFill>
                <a:latin typeface="Century Gothic" pitchFamily="34" charset="0"/>
              </a:rPr>
              <a:t>6</a:t>
            </a:r>
            <a:endParaRPr lang="en-US" sz="4400" dirty="0">
              <a:solidFill>
                <a:srgbClr val="00B0F0"/>
              </a:solidFill>
              <a:latin typeface="Century Gothic" pitchFamily="34" charset="0"/>
            </a:endParaRPr>
          </a:p>
        </p:txBody>
      </p:sp>
      <p:sp>
        <p:nvSpPr>
          <p:cNvPr id="13" name="TextBox 12"/>
          <p:cNvSpPr txBox="1"/>
          <p:nvPr/>
        </p:nvSpPr>
        <p:spPr>
          <a:xfrm>
            <a:off x="1334279" y="2735759"/>
            <a:ext cx="914400" cy="769441"/>
          </a:xfrm>
          <a:prstGeom prst="rect">
            <a:avLst/>
          </a:prstGeom>
          <a:noFill/>
        </p:spPr>
        <p:txBody>
          <a:bodyPr wrap="square" rtlCol="0">
            <a:spAutoFit/>
          </a:bodyPr>
          <a:lstStyle/>
          <a:p>
            <a:r>
              <a:rPr lang="en-US" sz="4400" dirty="0" smtClean="0">
                <a:solidFill>
                  <a:srgbClr val="00B0F0"/>
                </a:solidFill>
                <a:latin typeface="Century Gothic" pitchFamily="34" charset="0"/>
              </a:rPr>
              <a:t>9</a:t>
            </a:r>
            <a:endParaRPr lang="en-US" sz="4400" dirty="0">
              <a:solidFill>
                <a:srgbClr val="00B0F0"/>
              </a:solidFill>
              <a:latin typeface="Century Gothic" pitchFamily="34" charset="0"/>
            </a:endParaRP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668112824"/>
      </p:ext>
    </p:extLst>
  </p:cSld>
  <p:clrMapOvr>
    <a:masterClrMapping/>
  </p:clrMapOvr>
  <mc:AlternateContent xmlns:mc="http://schemas.openxmlformats.org/markup-compatibility/2006" xmlns:p14="http://schemas.microsoft.com/office/powerpoint/2010/main">
    <mc:Choice Requires="p14">
      <p:transition spd="slow" p14:dur="2000" advTm="36909"/>
    </mc:Choice>
    <mc:Fallback xmlns="">
      <p:transition spd="slow" advTm="369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838200"/>
            <a:ext cx="495455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a:stCxn id="4" idx="0"/>
            <a:endCxn id="4" idx="2"/>
          </p:cNvCxnSpPr>
          <p:nvPr/>
        </p:nvCxnSpPr>
        <p:spPr>
          <a:xfrm>
            <a:off x="4534679" y="838200"/>
            <a:ext cx="0" cy="452596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4" idx="1"/>
          </p:cNvCxnSpPr>
          <p:nvPr/>
        </p:nvCxnSpPr>
        <p:spPr>
          <a:xfrm flipV="1">
            <a:off x="2057400" y="3101181"/>
            <a:ext cx="2477279" cy="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534679" y="3101182"/>
            <a:ext cx="2477279" cy="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25479" y="2674640"/>
            <a:ext cx="914400" cy="769441"/>
          </a:xfrm>
          <a:prstGeom prst="rect">
            <a:avLst/>
          </a:prstGeom>
          <a:noFill/>
        </p:spPr>
        <p:txBody>
          <a:bodyPr wrap="square" rtlCol="0">
            <a:spAutoFit/>
          </a:bodyPr>
          <a:lstStyle/>
          <a:p>
            <a:r>
              <a:rPr lang="en-US" sz="4400" dirty="0">
                <a:solidFill>
                  <a:srgbClr val="00B0F0"/>
                </a:solidFill>
                <a:latin typeface="Century Gothic" pitchFamily="34" charset="0"/>
              </a:rPr>
              <a:t>3</a:t>
            </a:r>
          </a:p>
        </p:txBody>
      </p:sp>
      <p:sp>
        <p:nvSpPr>
          <p:cNvPr id="9" name="TextBox 8"/>
          <p:cNvSpPr txBox="1"/>
          <p:nvPr/>
        </p:nvSpPr>
        <p:spPr>
          <a:xfrm>
            <a:off x="4306079" y="5326559"/>
            <a:ext cx="914400" cy="769441"/>
          </a:xfrm>
          <a:prstGeom prst="rect">
            <a:avLst/>
          </a:prstGeom>
          <a:noFill/>
        </p:spPr>
        <p:txBody>
          <a:bodyPr wrap="square" rtlCol="0">
            <a:spAutoFit/>
          </a:bodyPr>
          <a:lstStyle/>
          <a:p>
            <a:r>
              <a:rPr lang="en-US" sz="4400" dirty="0" smtClean="0">
                <a:solidFill>
                  <a:srgbClr val="00B0F0"/>
                </a:solidFill>
                <a:latin typeface="Century Gothic" pitchFamily="34" charset="0"/>
              </a:rPr>
              <a:t>6</a:t>
            </a:r>
            <a:endParaRPr lang="en-US" sz="4400" dirty="0">
              <a:solidFill>
                <a:srgbClr val="00B0F0"/>
              </a:solidFill>
              <a:latin typeface="Century Gothic" pitchFamily="34" charset="0"/>
            </a:endParaRPr>
          </a:p>
        </p:txBody>
      </p:sp>
      <p:sp>
        <p:nvSpPr>
          <p:cNvPr id="10" name="TextBox 9"/>
          <p:cNvSpPr txBox="1"/>
          <p:nvPr/>
        </p:nvSpPr>
        <p:spPr>
          <a:xfrm>
            <a:off x="1334279" y="2735759"/>
            <a:ext cx="914400" cy="769441"/>
          </a:xfrm>
          <a:prstGeom prst="rect">
            <a:avLst/>
          </a:prstGeom>
          <a:noFill/>
        </p:spPr>
        <p:txBody>
          <a:bodyPr wrap="square" rtlCol="0">
            <a:spAutoFit/>
          </a:bodyPr>
          <a:lstStyle/>
          <a:p>
            <a:r>
              <a:rPr lang="en-US" sz="4400" dirty="0" smtClean="0">
                <a:solidFill>
                  <a:srgbClr val="00B0F0"/>
                </a:solidFill>
                <a:latin typeface="Century Gothic" pitchFamily="34" charset="0"/>
              </a:rPr>
              <a:t>9</a:t>
            </a:r>
            <a:endParaRPr lang="en-US" sz="4400" dirty="0">
              <a:solidFill>
                <a:srgbClr val="00B0F0"/>
              </a:solidFill>
              <a:latin typeface="Century Gothic" pitchFamily="34" charset="0"/>
            </a:endParaRPr>
          </a:p>
        </p:txBody>
      </p:sp>
      <p:sp>
        <p:nvSpPr>
          <p:cNvPr id="11" name="TextBox 10"/>
          <p:cNvSpPr txBox="1"/>
          <p:nvPr/>
        </p:nvSpPr>
        <p:spPr>
          <a:xfrm>
            <a:off x="4114800" y="68759"/>
            <a:ext cx="914400" cy="769441"/>
          </a:xfrm>
          <a:prstGeom prst="rect">
            <a:avLst/>
          </a:prstGeom>
          <a:noFill/>
        </p:spPr>
        <p:txBody>
          <a:bodyPr wrap="square" rtlCol="0">
            <a:spAutoFit/>
          </a:bodyPr>
          <a:lstStyle/>
          <a:p>
            <a:r>
              <a:rPr lang="en-US" sz="4400" dirty="0" smtClean="0">
                <a:solidFill>
                  <a:srgbClr val="00B0F0"/>
                </a:solidFill>
                <a:latin typeface="Century Gothic" pitchFamily="34" charset="0"/>
              </a:rPr>
              <a:t>12</a:t>
            </a:r>
            <a:endParaRPr lang="en-US" sz="4400" dirty="0">
              <a:solidFill>
                <a:srgbClr val="00B0F0"/>
              </a:solidFill>
              <a:latin typeface="Century Gothic" pitchFamily="34" charset="0"/>
            </a:endParaRPr>
          </a:p>
        </p:txBody>
      </p:sp>
      <p:sp>
        <p:nvSpPr>
          <p:cNvPr id="14" name="TextBox 13"/>
          <p:cNvSpPr txBox="1"/>
          <p:nvPr/>
        </p:nvSpPr>
        <p:spPr>
          <a:xfrm>
            <a:off x="4953000" y="1676400"/>
            <a:ext cx="1600200" cy="954107"/>
          </a:xfrm>
          <a:prstGeom prst="rect">
            <a:avLst/>
          </a:prstGeom>
          <a:noFill/>
        </p:spPr>
        <p:txBody>
          <a:bodyPr wrap="square" rtlCol="0">
            <a:spAutoFit/>
          </a:bodyPr>
          <a:lstStyle/>
          <a:p>
            <a:pPr algn="ctr"/>
            <a:r>
              <a:rPr lang="en-US" sz="2800" b="1" dirty="0" smtClean="0">
                <a:solidFill>
                  <a:srgbClr val="7030A0"/>
                </a:solidFill>
                <a:latin typeface="Century Gothic" pitchFamily="34" charset="0"/>
              </a:rPr>
              <a:t>15 minutes</a:t>
            </a:r>
            <a:endParaRPr lang="en-US" sz="2800" b="1" dirty="0">
              <a:solidFill>
                <a:srgbClr val="7030A0"/>
              </a:solidFill>
              <a:latin typeface="Century Gothic" pitchFamily="34" charset="0"/>
            </a:endParaRPr>
          </a:p>
        </p:txBody>
      </p:sp>
      <p:sp>
        <p:nvSpPr>
          <p:cNvPr id="15" name="TextBox 14"/>
          <p:cNvSpPr txBox="1"/>
          <p:nvPr/>
        </p:nvSpPr>
        <p:spPr>
          <a:xfrm>
            <a:off x="4857451" y="3505200"/>
            <a:ext cx="1600200" cy="954107"/>
          </a:xfrm>
          <a:prstGeom prst="rect">
            <a:avLst/>
          </a:prstGeom>
          <a:noFill/>
        </p:spPr>
        <p:txBody>
          <a:bodyPr wrap="square" rtlCol="0">
            <a:spAutoFit/>
          </a:bodyPr>
          <a:lstStyle/>
          <a:p>
            <a:pPr algn="ctr"/>
            <a:r>
              <a:rPr lang="en-US" sz="2800" b="1" dirty="0" smtClean="0">
                <a:solidFill>
                  <a:srgbClr val="7030A0"/>
                </a:solidFill>
                <a:latin typeface="Century Gothic" pitchFamily="34" charset="0"/>
              </a:rPr>
              <a:t>15 minutes</a:t>
            </a:r>
            <a:endParaRPr lang="en-US" sz="2800" b="1" dirty="0">
              <a:solidFill>
                <a:srgbClr val="7030A0"/>
              </a:solidFill>
              <a:latin typeface="Century Gothic" pitchFamily="34" charset="0"/>
            </a:endParaRPr>
          </a:p>
        </p:txBody>
      </p:sp>
      <p:sp>
        <p:nvSpPr>
          <p:cNvPr id="16" name="TextBox 15"/>
          <p:cNvSpPr txBox="1"/>
          <p:nvPr/>
        </p:nvSpPr>
        <p:spPr>
          <a:xfrm>
            <a:off x="2721755" y="3505200"/>
            <a:ext cx="1600200" cy="954107"/>
          </a:xfrm>
          <a:prstGeom prst="rect">
            <a:avLst/>
          </a:prstGeom>
          <a:noFill/>
        </p:spPr>
        <p:txBody>
          <a:bodyPr wrap="square" rtlCol="0">
            <a:spAutoFit/>
          </a:bodyPr>
          <a:lstStyle/>
          <a:p>
            <a:pPr algn="ctr"/>
            <a:r>
              <a:rPr lang="en-US" sz="2800" b="1" dirty="0" smtClean="0">
                <a:solidFill>
                  <a:srgbClr val="7030A0"/>
                </a:solidFill>
                <a:latin typeface="Century Gothic" pitchFamily="34" charset="0"/>
              </a:rPr>
              <a:t>15 minutes</a:t>
            </a:r>
            <a:endParaRPr lang="en-US" sz="2800" b="1" dirty="0">
              <a:solidFill>
                <a:srgbClr val="7030A0"/>
              </a:solidFill>
              <a:latin typeface="Century Gothic" pitchFamily="34" charset="0"/>
            </a:endParaRPr>
          </a:p>
        </p:txBody>
      </p:sp>
      <p:sp>
        <p:nvSpPr>
          <p:cNvPr id="17" name="TextBox 16"/>
          <p:cNvSpPr txBox="1"/>
          <p:nvPr/>
        </p:nvSpPr>
        <p:spPr>
          <a:xfrm>
            <a:off x="2895600" y="1676399"/>
            <a:ext cx="1600200" cy="954107"/>
          </a:xfrm>
          <a:prstGeom prst="rect">
            <a:avLst/>
          </a:prstGeom>
          <a:noFill/>
        </p:spPr>
        <p:txBody>
          <a:bodyPr wrap="square" rtlCol="0">
            <a:spAutoFit/>
          </a:bodyPr>
          <a:lstStyle/>
          <a:p>
            <a:pPr algn="ctr"/>
            <a:r>
              <a:rPr lang="en-US" sz="2800" b="1" dirty="0" smtClean="0">
                <a:solidFill>
                  <a:srgbClr val="7030A0"/>
                </a:solidFill>
                <a:latin typeface="Century Gothic" pitchFamily="34" charset="0"/>
              </a:rPr>
              <a:t>15 minutes</a:t>
            </a:r>
            <a:endParaRPr lang="en-US" sz="2800" b="1" dirty="0">
              <a:solidFill>
                <a:srgbClr val="7030A0"/>
              </a:solidFill>
              <a:latin typeface="Century Gothic" pitchFamily="34" charset="0"/>
            </a:endParaRPr>
          </a:p>
        </p:txBody>
      </p:sp>
      <p:sp>
        <p:nvSpPr>
          <p:cNvPr id="18" name="Right Brace 17"/>
          <p:cNvSpPr/>
          <p:nvPr/>
        </p:nvSpPr>
        <p:spPr>
          <a:xfrm>
            <a:off x="6057121" y="838200"/>
            <a:ext cx="3010679" cy="4488359"/>
          </a:xfrm>
          <a:prstGeom prst="rightBrace">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6457651" y="5559847"/>
            <a:ext cx="2610149" cy="553998"/>
          </a:xfrm>
          <a:prstGeom prst="rect">
            <a:avLst/>
          </a:prstGeom>
          <a:noFill/>
        </p:spPr>
        <p:txBody>
          <a:bodyPr wrap="square" rtlCol="0">
            <a:spAutoFit/>
          </a:bodyPr>
          <a:lstStyle/>
          <a:p>
            <a:r>
              <a:rPr lang="en-US" sz="3000" dirty="0" smtClean="0">
                <a:solidFill>
                  <a:srgbClr val="FFFF00"/>
                </a:solidFill>
                <a:latin typeface="Century Gothic" pitchFamily="34" charset="0"/>
              </a:rPr>
              <a:t>30 minutes</a:t>
            </a:r>
            <a:endParaRPr lang="en-US" sz="3000" dirty="0">
              <a:solidFill>
                <a:srgbClr val="FFFF00"/>
              </a:solidFill>
              <a:latin typeface="Century Gothic" pitchFamily="34"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733048469"/>
      </p:ext>
    </p:extLst>
  </p:cSld>
  <p:clrMapOvr>
    <a:masterClrMapping/>
  </p:clrMapOvr>
  <mc:AlternateContent xmlns:mc="http://schemas.openxmlformats.org/markup-compatibility/2006" xmlns:p14="http://schemas.microsoft.com/office/powerpoint/2010/main">
    <mc:Choice Requires="p14">
      <p:transition spd="slow" p14:dur="2000" advTm="20388"/>
    </mc:Choice>
    <mc:Fallback xmlns="">
      <p:transition spd="slow" advTm="203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3"/>
                </p:tgtEl>
              </p:cMediaNode>
            </p:audio>
          </p:childTnLst>
        </p:cTn>
      </p:par>
    </p:tnLst>
    <p:bldLst>
      <p:bldP spid="14" grpId="0"/>
      <p:bldP spid="15" grpId="0"/>
      <p:bldP spid="16" grpId="0"/>
      <p:bldP spid="17" grpId="0"/>
      <p:bldP spid="18"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8|6.3"/>
</p:tagLst>
</file>

<file path=ppt/tags/tag2.xml><?xml version="1.0" encoding="utf-8"?>
<p:tagLst xmlns:a="http://schemas.openxmlformats.org/drawingml/2006/main" xmlns:r="http://schemas.openxmlformats.org/officeDocument/2006/relationships" xmlns:p="http://schemas.openxmlformats.org/presentationml/2006/main">
  <p:tag name="TIMING" val="|4.8"/>
</p:tagLst>
</file>

<file path=ppt/tags/tag3.xml><?xml version="1.0" encoding="utf-8"?>
<p:tagLst xmlns:a="http://schemas.openxmlformats.org/drawingml/2006/main" xmlns:r="http://schemas.openxmlformats.org/officeDocument/2006/relationships" xmlns:p="http://schemas.openxmlformats.org/presentationml/2006/main">
  <p:tag name="TIMING" val="|0.4|1.3|0|2.9"/>
</p:tagLst>
</file>

<file path=ppt/tags/tag4.xml><?xml version="1.0" encoding="utf-8"?>
<p:tagLst xmlns:a="http://schemas.openxmlformats.org/drawingml/2006/main" xmlns:r="http://schemas.openxmlformats.org/officeDocument/2006/relationships" xmlns:p="http://schemas.openxmlformats.org/presentationml/2006/main">
  <p:tag name="TIMING" val="|3.3|23.4"/>
</p:tagLst>
</file>

<file path=ppt/tags/tag5.xml><?xml version="1.0" encoding="utf-8"?>
<p:tagLst xmlns:a="http://schemas.openxmlformats.org/drawingml/2006/main" xmlns:r="http://schemas.openxmlformats.org/officeDocument/2006/relationships" xmlns:p="http://schemas.openxmlformats.org/presentationml/2006/main">
  <p:tag name="TIMING" val="|4.8|11.9|17.3"/>
</p:tagLst>
</file>

<file path=ppt/tags/tag6.xml><?xml version="1.0" encoding="utf-8"?>
<p:tagLst xmlns:a="http://schemas.openxmlformats.org/drawingml/2006/main" xmlns:r="http://schemas.openxmlformats.org/officeDocument/2006/relationships" xmlns:p="http://schemas.openxmlformats.org/presentationml/2006/main">
  <p:tag name="TIMING" val="|2.3|8.1|0.7|0.9|1"/>
</p:tagLst>
</file>

<file path=ppt/tags/tag7.xml><?xml version="1.0" encoding="utf-8"?>
<p:tagLst xmlns:a="http://schemas.openxmlformats.org/drawingml/2006/main" xmlns:r="http://schemas.openxmlformats.org/officeDocument/2006/relationships" xmlns:p="http://schemas.openxmlformats.org/presentationml/2006/main">
  <p:tag name="TIMING" val="|2.3|11.3|3.6|4.6|3.4|9.1|4.9"/>
</p:tagLst>
</file>

<file path=ppt/tags/tag8.xml><?xml version="1.0" encoding="utf-8"?>
<p:tagLst xmlns:a="http://schemas.openxmlformats.org/drawingml/2006/main" xmlns:r="http://schemas.openxmlformats.org/officeDocument/2006/relationships" xmlns:p="http://schemas.openxmlformats.org/presentationml/2006/main">
  <p:tag name="TIMING" val="|1.1|6|2.2|1.6|27.5|18.1|9|2.4|3.2|5.4|4.4|6.1"/>
</p:tagLst>
</file>

<file path=ppt/tags/tag9.xml><?xml version="1.0" encoding="utf-8"?>
<p:tagLst xmlns:a="http://schemas.openxmlformats.org/drawingml/2006/main" xmlns:r="http://schemas.openxmlformats.org/officeDocument/2006/relationships" xmlns:p="http://schemas.openxmlformats.org/presentationml/2006/main">
  <p:tag name="TIMING" val="|1.9|11.9|1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1059</Words>
  <Application>Microsoft Office PowerPoint</Application>
  <PresentationFormat>On-screen Show (4:3)</PresentationFormat>
  <Paragraphs>95</Paragraphs>
  <Slides>14</Slides>
  <Notes>13</Notes>
  <HiddenSlides>0</HiddenSlides>
  <MMClips>15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Bradley Hand ITC</vt:lpstr>
      <vt:lpstr>Calibri</vt:lpstr>
      <vt:lpstr>Cambria Math</vt:lpstr>
      <vt:lpstr>Century Gothic</vt:lpstr>
      <vt:lpstr>Engravers MT</vt:lpstr>
      <vt:lpstr>Gill Sans Ultra Bold</vt:lpstr>
      <vt:lpstr>Office Theme</vt:lpstr>
      <vt:lpstr>Reasoning Proportionally  in the  Real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(2.6 miles)/(31 min.22  seconds)</vt:lpstr>
      <vt:lpstr>Proportion</vt:lpstr>
    </vt:vector>
  </TitlesOfParts>
  <Company>Columbus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csu</dc:creator>
  <cp:lastModifiedBy>csu</cp:lastModifiedBy>
  <cp:revision>97</cp:revision>
  <cp:lastPrinted>2012-09-26T17:51:18Z</cp:lastPrinted>
  <dcterms:created xsi:type="dcterms:W3CDTF">2012-09-13T14:58:48Z</dcterms:created>
  <dcterms:modified xsi:type="dcterms:W3CDTF">2017-02-06T17:43:50Z</dcterms:modified>
</cp:coreProperties>
</file>