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</p:sldMasterIdLst>
  <p:sldIdLst>
    <p:sldId id="256" r:id="rId2"/>
    <p:sldId id="266" r:id="rId3"/>
    <p:sldId id="261" r:id="rId4"/>
    <p:sldId id="258" r:id="rId5"/>
    <p:sldId id="260" r:id="rId6"/>
    <p:sldId id="262" r:id="rId7"/>
    <p:sldId id="263" r:id="rId8"/>
    <p:sldId id="264" r:id="rId9"/>
    <p:sldId id="265" r:id="rId10"/>
    <p:sldId id="267" r:id="rId11"/>
    <p:sldId id="268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392" autoAdjust="0"/>
    <p:restoredTop sz="94660"/>
  </p:normalViewPr>
  <p:slideViewPr>
    <p:cSldViewPr snapToGrid="0">
      <p:cViewPr varScale="1">
        <p:scale>
          <a:sx n="88" d="100"/>
          <a:sy n="88" d="100"/>
        </p:scale>
        <p:origin x="10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t>4/21/2016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4/21/2016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4/21/2016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4/21/2016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4/21/2016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1.png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1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20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1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40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9222" y="1398743"/>
            <a:ext cx="9830547" cy="2237342"/>
          </a:xfrm>
        </p:spPr>
        <p:txBody>
          <a:bodyPr>
            <a:normAutofit fontScale="90000"/>
          </a:bodyPr>
          <a:lstStyle/>
          <a:p>
            <a:r>
              <a:rPr lang="en-US" sz="4800" dirty="0" smtClean="0">
                <a:solidFill>
                  <a:schemeClr val="accent4"/>
                </a:solidFill>
              </a:rPr>
              <a:t>Multiplying Decimal Numbers </a:t>
            </a:r>
            <a:br>
              <a:rPr lang="en-US" sz="4800" dirty="0" smtClean="0">
                <a:solidFill>
                  <a:schemeClr val="accent4"/>
                </a:solidFill>
              </a:rPr>
            </a:br>
            <a:r>
              <a:rPr lang="en-US" sz="4800" dirty="0">
                <a:solidFill>
                  <a:schemeClr val="accent4"/>
                </a:solidFill>
              </a:rPr>
              <a:t/>
            </a:r>
            <a:br>
              <a:rPr lang="en-US" sz="4800" dirty="0">
                <a:solidFill>
                  <a:schemeClr val="accent4"/>
                </a:solidFill>
              </a:rPr>
            </a:br>
            <a:r>
              <a:rPr lang="en-US" sz="4800" dirty="0" smtClean="0">
                <a:solidFill>
                  <a:schemeClr val="accent4"/>
                </a:solidFill>
              </a:rPr>
              <a:t>using</a:t>
            </a:r>
            <a:br>
              <a:rPr lang="en-US" sz="4800" dirty="0" smtClean="0">
                <a:solidFill>
                  <a:schemeClr val="accent4"/>
                </a:solidFill>
              </a:rPr>
            </a:br>
            <a:r>
              <a:rPr lang="en-US" sz="4800" dirty="0" smtClean="0">
                <a:solidFill>
                  <a:schemeClr val="accent4"/>
                </a:solidFill>
              </a:rPr>
              <a:t/>
            </a:r>
            <a:br>
              <a:rPr lang="en-US" sz="4800" dirty="0" smtClean="0">
                <a:solidFill>
                  <a:schemeClr val="accent4"/>
                </a:solidFill>
              </a:rPr>
            </a:br>
            <a:r>
              <a:rPr lang="en-US" sz="4800" dirty="0" smtClean="0">
                <a:solidFill>
                  <a:schemeClr val="accent4"/>
                </a:solidFill>
              </a:rPr>
              <a:t>estimation</a:t>
            </a:r>
            <a:endParaRPr lang="en-US" sz="4800" dirty="0">
              <a:solidFill>
                <a:schemeClr val="accent4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43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0"/>
    </mc:Choice>
    <mc:Fallback xmlns="">
      <p:transition spd="slow" advTm="5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800559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0.0083 x 0.004</a:t>
            </a:r>
            <a:r>
              <a:rPr lang="en-US" sz="36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590" y="1410159"/>
            <a:ext cx="11082969" cy="605928"/>
          </a:xfrm>
        </p:spPr>
        <p:txBody>
          <a:bodyPr/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Scientific Notation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6265" y="2346593"/>
            <a:ext cx="7425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0.0083 = </a:t>
            </a:r>
            <a:r>
              <a:rPr lang="en-US" sz="32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8.3 x </a:t>
            </a:r>
            <a:r>
              <a:rPr lang="en-US" sz="32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3200" baseline="300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endParaRPr lang="en-US" sz="320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6265" y="2907931"/>
            <a:ext cx="4054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0.004 = 4 x 10</a:t>
            </a:r>
            <a:r>
              <a:rPr lang="en-US" sz="3200" baseline="300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endParaRPr lang="en-US" sz="320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356565" y="2601549"/>
                <a:ext cx="527305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8.3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3200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smtClean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:r>
                  <a:rPr lang="en-US" sz="3200" baseline="30000" dirty="0" smtClean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-3  </a:t>
                </a:r>
                <a14:m>
                  <m:oMath xmlns:m="http://schemas.openxmlformats.org/officeDocument/2006/math">
                    <m:r>
                      <a:rPr lang="en-US" sz="2400" b="0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 </m:t>
                    </m:r>
                    <m:r>
                      <a:rPr lang="en-US" sz="2400" b="1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3200" dirty="0" smtClean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4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3200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smtClean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:r>
                  <a:rPr lang="en-US" sz="3200" baseline="30000" dirty="0" smtClean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-3</a:t>
                </a:r>
                <a:endParaRPr lang="en-US" sz="32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6565" y="2601549"/>
                <a:ext cx="5273058" cy="584775"/>
              </a:xfrm>
              <a:prstGeom prst="rect">
                <a:avLst/>
              </a:prstGeom>
              <a:blipFill rotWithShape="0">
                <a:blip r:embed="rId5"/>
                <a:stretch>
                  <a:fillRect l="-3006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3652090" y="3681523"/>
            <a:ext cx="3415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8.3 x 4 = 33.2</a:t>
            </a:r>
            <a:endParaRPr lang="en-US" sz="32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538949" y="2932452"/>
            <a:ext cx="1641513" cy="0"/>
          </a:xfrm>
          <a:prstGeom prst="straightConnector1">
            <a:avLst/>
          </a:prstGeom>
          <a:ln w="666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668699" y="4266298"/>
            <a:ext cx="574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3200" baseline="300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  </a:t>
            </a:r>
            <a:r>
              <a:rPr lang="en-US" sz="32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10</a:t>
            </a:r>
            <a:r>
              <a:rPr lang="en-US" sz="3200" baseline="300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 </a:t>
            </a:r>
            <a:r>
              <a:rPr lang="en-US" sz="32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10</a:t>
            </a:r>
            <a:r>
              <a:rPr lang="en-US" sz="3200" baseline="300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-6</a:t>
            </a:r>
            <a:r>
              <a:rPr lang="en-US" sz="32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470278" y="5190112"/>
            <a:ext cx="7200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33.2 x 10</a:t>
            </a:r>
            <a:r>
              <a:rPr lang="en-US" sz="3600" baseline="300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-6 </a:t>
            </a:r>
            <a:r>
              <a:rPr lang="en-US" sz="36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0.0000332</a:t>
            </a:r>
            <a:endParaRPr lang="en-US" sz="360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16300" y="5952818"/>
            <a:ext cx="7686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3.32 x 10</a:t>
            </a:r>
            <a:r>
              <a:rPr lang="en-US" sz="3600" baseline="300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-5 </a:t>
            </a:r>
            <a:r>
              <a:rPr lang="en-US" sz="36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0.0000332</a:t>
            </a:r>
            <a:endParaRPr lang="en-US" sz="360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264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50"/>
    </mc:Choice>
    <mc:Fallback xmlns="">
      <p:transition spd="slow" advTm="72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/>
      <p:bldP spid="5" grpId="0"/>
      <p:bldP spid="7" grpId="0"/>
      <p:bldP spid="8" grpId="0"/>
      <p:bldP spid="11" grpId="0"/>
      <p:bldP spid="12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3609" y="781318"/>
            <a:ext cx="9875520" cy="48510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0.0083 x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0.004 = </a:t>
            </a:r>
            <a:r>
              <a:rPr 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0.0000332</a:t>
            </a:r>
            <a:br>
              <a:rPr 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98490" y="2611192"/>
                <a:ext cx="10087377" cy="492617"/>
              </a:xfrm>
            </p:spPr>
            <p:txBody>
              <a:bodyPr>
                <a:noAutofit/>
              </a:bodyPr>
              <a:lstStyle/>
              <a:p>
                <a:pPr marL="4572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83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10,000</m:t>
                          </m:r>
                        </m:den>
                      </m:f>
                      <m:r>
                        <a:rPr lang="en-US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1000</m:t>
                          </m:r>
                        </m:den>
                      </m:f>
                      <m:r>
                        <a:rPr lang="en-US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600" b="0" dirty="0" smtClean="0">
                  <a:ea typeface="Cambria Math" panose="02040503050406030204" pitchFamily="18" charset="0"/>
                </a:endParaRPr>
              </a:p>
              <a:p>
                <a:pPr marL="45720" indent="0">
                  <a:buNone/>
                </a:pPr>
                <a:endParaRPr lang="en-US" sz="4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98490" y="2611192"/>
                <a:ext cx="10087377" cy="492617"/>
              </a:xfrm>
              <a:blipFill rotWithShape="0">
                <a:blip r:embed="rId5"/>
                <a:stretch>
                  <a:fillRect b="-113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98490" y="4043967"/>
                <a:ext cx="672277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10,000</m:t>
                      </m:r>
                      <m:r>
                        <a:rPr lang="en-US" sz="4000" b="0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×1000=10,000,000</m:t>
                      </m:r>
                    </m:oMath>
                  </m:oMathPara>
                </a14:m>
                <a:endParaRPr lang="en-US" sz="40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490" y="4043967"/>
                <a:ext cx="6722772" cy="70788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721217" y="1493949"/>
            <a:ext cx="13084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 multiplication</a:t>
            </a:r>
            <a:endParaRPr lang="en-US" sz="400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882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69"/>
    </mc:Choice>
    <mc:Fallback xmlns="">
      <p:transition spd="slow" advTm="55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build="p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552994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What Does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Mean to Multiply?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8234" y="1332412"/>
            <a:ext cx="11025052" cy="1071154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 algn="ctr">
              <a:buNone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_____________ groups of _______________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1966" y="2782391"/>
            <a:ext cx="3291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groups</a:t>
            </a:r>
          </a:p>
          <a:p>
            <a:endParaRPr lang="en-US" sz="240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Multiplier</a:t>
            </a:r>
            <a:endParaRPr lang="en-US" sz="240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866292" y="2677887"/>
            <a:ext cx="1670539" cy="890786"/>
          </a:xfrm>
          <a:prstGeom prst="straightConnector1">
            <a:avLst/>
          </a:prstGeom>
          <a:ln w="76200">
            <a:solidFill>
              <a:schemeClr val="accent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646984" y="2782391"/>
            <a:ext cx="37641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Amount in each group</a:t>
            </a:r>
          </a:p>
          <a:p>
            <a:endParaRPr lang="en-US" sz="240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Multiplicand</a:t>
            </a:r>
            <a:endParaRPr lang="en-US" sz="240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9609239" y="2677887"/>
            <a:ext cx="1603716" cy="1127538"/>
          </a:xfrm>
          <a:prstGeom prst="straightConnector1">
            <a:avLst/>
          </a:prstGeom>
          <a:ln w="76200">
            <a:solidFill>
              <a:schemeClr val="accent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140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99"/>
    </mc:Choice>
    <mc:Fallback xmlns="">
      <p:transition spd="slow" advTm="25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  <p:bldP spid="4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45029" y="809899"/>
            <a:ext cx="9862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15.1 x 3.7 =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8458" y="1759538"/>
            <a:ext cx="215537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15.1</a:t>
            </a:r>
            <a:endParaRPr lang="en-US" sz="320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32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u="sng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 </a:t>
            </a:r>
            <a:r>
              <a:rPr lang="en-US" sz="3200" u="sng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3.7</a:t>
            </a:r>
          </a:p>
          <a:p>
            <a:pPr lvl="0"/>
            <a:r>
              <a:rPr lang="en-US" sz="32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105.7</a:t>
            </a:r>
            <a:endParaRPr lang="en-US" sz="3200" u="sng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3200" u="sng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+ 453.0</a:t>
            </a:r>
            <a:endParaRPr lang="en-US" sz="3200" u="sng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32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558.7</a:t>
            </a:r>
            <a:endParaRPr lang="en-US" sz="320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AutoShape 2" descr="Image result for thin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008914" y="2902660"/>
            <a:ext cx="61830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15 groups of 4</a:t>
            </a:r>
          </a:p>
          <a:p>
            <a:endParaRPr lang="en-US" sz="32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b="8609"/>
          <a:stretch/>
        </p:blipFill>
        <p:spPr>
          <a:xfrm>
            <a:off x="3004457" y="2902660"/>
            <a:ext cx="2666629" cy="26055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76257" y="4205410"/>
            <a:ext cx="546064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x 4 = 60</a:t>
            </a:r>
          </a:p>
          <a:p>
            <a:endParaRPr lang="en-US" sz="32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55.87</a:t>
            </a:r>
          </a:p>
          <a:p>
            <a:endParaRPr 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509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67"/>
    </mc:Choice>
    <mc:Fallback xmlns="">
      <p:transition spd="slow" advTm="64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  <p:bldP spid="1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1143000" y="340659"/>
                <a:ext cx="9875520" cy="961016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sz="5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24 </a:t>
                </a:r>
                <a14:m>
                  <m:oMath xmlns:m="http://schemas.openxmlformats.org/officeDocument/2006/math">
                    <m:r>
                      <a:rPr lang="en-US" sz="5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5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63 = 1,512 </a:t>
                </a:r>
                <a:endParaRPr lang="en-US" sz="5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143000" y="340659"/>
                <a:ext cx="9875520" cy="961016"/>
              </a:xfrm>
              <a:blipFill rotWithShape="0">
                <a:blip r:embed="rId5"/>
                <a:stretch>
                  <a:fillRect t="-19620" b="-31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6536" y="1963655"/>
            <a:ext cx="6551984" cy="2107730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en-US" sz="4800" dirty="0" smtClean="0">
                <a:solidFill>
                  <a:schemeClr val="accent4"/>
                </a:solidFill>
              </a:rPr>
              <a:t>Using only the product of this whole-number multiplication problem, how can we place the decimals through </a:t>
            </a:r>
            <a:r>
              <a:rPr lang="en-US" sz="4800" i="1" dirty="0" smtClean="0">
                <a:solidFill>
                  <a:schemeClr val="accent2"/>
                </a:solidFill>
              </a:rPr>
              <a:t>estimation</a:t>
            </a:r>
            <a:r>
              <a:rPr lang="en-US" sz="4800" dirty="0" smtClean="0">
                <a:solidFill>
                  <a:schemeClr val="accent4"/>
                </a:solidFill>
              </a:rPr>
              <a:t>?</a:t>
            </a:r>
            <a:endParaRPr lang="en-US" sz="4800" dirty="0">
              <a:solidFill>
                <a:schemeClr val="accent4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2880" y="1670043"/>
            <a:ext cx="461989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SzPct val="86000"/>
              <a:buFont typeface="Wingdings" panose="05000000000000000000" pitchFamily="2" charset="2"/>
              <a:buChar char="ü"/>
            </a:pPr>
            <a:r>
              <a:rPr lang="en-US" altLang="en-US" sz="32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2.4 x 6.3</a:t>
            </a:r>
          </a:p>
          <a:p>
            <a:pPr lvl="1">
              <a:buSzPct val="86000"/>
              <a:buFont typeface="Wingdings" panose="05000000000000000000" pitchFamily="2" charset="2"/>
              <a:buChar char="ü"/>
            </a:pPr>
            <a:endParaRPr lang="en-US" altLang="en-US" sz="320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SzPct val="86000"/>
              <a:buFont typeface="Wingdings" panose="05000000000000000000" pitchFamily="2" charset="2"/>
              <a:buChar char="ü"/>
            </a:pPr>
            <a:r>
              <a:rPr lang="en-US" altLang="en-US" sz="32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2.4 x 0.63</a:t>
            </a:r>
          </a:p>
          <a:p>
            <a:pPr lvl="1">
              <a:buSzPct val="86000"/>
              <a:buFont typeface="Wingdings" panose="05000000000000000000" pitchFamily="2" charset="2"/>
              <a:buChar char="ü"/>
            </a:pPr>
            <a:endParaRPr lang="en-US" altLang="en-US" sz="320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SzPct val="86000"/>
              <a:buFont typeface="Wingdings" panose="05000000000000000000" pitchFamily="2" charset="2"/>
              <a:buChar char="ü"/>
            </a:pPr>
            <a:r>
              <a:rPr lang="en-US" altLang="en-US" sz="32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0.24 x 6.3</a:t>
            </a:r>
          </a:p>
          <a:p>
            <a:pPr lvl="1">
              <a:buSzPct val="86000"/>
              <a:buFont typeface="Wingdings" panose="05000000000000000000" pitchFamily="2" charset="2"/>
              <a:buChar char="ü"/>
            </a:pPr>
            <a:endParaRPr lang="en-US" altLang="en-US" sz="320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SzPct val="86000"/>
              <a:buFont typeface="Wingdings" panose="05000000000000000000" pitchFamily="2" charset="2"/>
              <a:buChar char="ü"/>
            </a:pPr>
            <a:r>
              <a:rPr lang="en-US" altLang="en-US" sz="32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0.24 x 0.63</a:t>
            </a: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851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86"/>
    </mc:Choice>
    <mc:Fallback xmlns="">
      <p:transition spd="slow" advTm="28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 rtl="0">
              <a:lnSpc>
                <a:spcPct val="90000"/>
              </a:lnSpc>
              <a:spcBef>
                <a:spcPct val="0"/>
              </a:spcBef>
            </a:pPr>
            <a:r>
              <a:rPr lang="en-US" altLang="en-US" sz="40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2.4 x 6.3</a:t>
            </a:r>
            <a:br>
              <a:rPr lang="en-US" altLang="en-US" sz="40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5842" y="1616638"/>
            <a:ext cx="10402678" cy="1030995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Given:  24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x 63 =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1,512 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One Interpretation: </a:t>
            </a:r>
          </a:p>
          <a:p>
            <a:pPr marL="548640" lvl="2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8640" lvl="2" indent="0" algn="ctr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83876" y="2783386"/>
            <a:ext cx="6477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en-US" sz="36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Approximately 2.5 groups of 6</a:t>
            </a:r>
          </a:p>
          <a:p>
            <a:endParaRPr lang="en-US" sz="3600" dirty="0">
              <a:solidFill>
                <a:schemeClr val="accent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685581" y="3977088"/>
                <a:ext cx="536521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A6B727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d>
                      <m:dPr>
                        <m:ctrlPr>
                          <a:rPr lang="en-US" sz="3200" i="1">
                            <a:solidFill>
                              <a:srgbClr val="A6B727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A6B727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e>
                    </m:d>
                    <m:r>
                      <a:rPr lang="en-US" sz="3200" i="1">
                        <a:solidFill>
                          <a:srgbClr val="A6B727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+0.5</m:t>
                    </m:r>
                    <m:d>
                      <m:dPr>
                        <m:ctrlPr>
                          <a:rPr lang="en-US" sz="3200" i="1">
                            <a:solidFill>
                              <a:srgbClr val="A6B727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A6B727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e>
                    </m:d>
                    <m:r>
                      <a:rPr lang="en-US" sz="3200" i="1">
                        <a:solidFill>
                          <a:srgbClr val="A6B727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</m:t>
                    </m:r>
                  </m:oMath>
                </a14:m>
                <a:r>
                  <a:rPr lang="en-US" sz="3200" dirty="0">
                    <a:solidFill>
                      <a:srgbClr val="A6B72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?</a:t>
                </a:r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581" y="3977088"/>
                <a:ext cx="5365214" cy="584775"/>
              </a:xfrm>
              <a:prstGeom prst="rect">
                <a:avLst/>
              </a:prstGeom>
              <a:blipFill rotWithShape="0">
                <a:blip r:embed="rId5"/>
                <a:stretch>
                  <a:fillRect t="-15625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05928" y="4583363"/>
                <a:ext cx="6257580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48640" lvl="2" defTabSz="914400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A6B727"/>
                  </a:buClr>
                  <a:buSzPct val="80000"/>
                </a:pPr>
                <a:r>
                  <a:rPr lang="en-US" sz="3200" dirty="0" smtClean="0">
                    <a:solidFill>
                      <a:srgbClr val="A6B727"/>
                    </a:solidFill>
                    <a:cs typeface="Arial" panose="020B0604020202020204" pitchFamily="34" charset="0"/>
                  </a:rPr>
                  <a:t>       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A6B727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12   +  3       =15</m:t>
                    </m:r>
                  </m:oMath>
                </a14:m>
                <a:endParaRPr lang="en-US" dirty="0">
                  <a:solidFill>
                    <a:srgbClr val="A6B727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928" y="4583363"/>
                <a:ext cx="6257580" cy="53553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615842" y="5707079"/>
            <a:ext cx="2898539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8463" lvl="2" indent="-3429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A6B727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rgbClr val="A6B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So, given 1,512</a:t>
            </a:r>
            <a:endParaRPr lang="en-US" sz="2600" dirty="0">
              <a:solidFill>
                <a:srgbClr val="A6B7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804595" y="5945463"/>
            <a:ext cx="1046602" cy="0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5094198" y="5719247"/>
            <a:ext cx="1265411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5563" lvl="2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A6B727"/>
              </a:buClr>
              <a:buSzPct val="80000"/>
            </a:pPr>
            <a:r>
              <a:rPr lang="en-US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15.12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715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420"/>
    </mc:Choice>
    <mc:Fallback xmlns="">
      <p:transition spd="slow" advTm="45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  <p:bldP spid="6" grpId="0"/>
      <p:bldP spid="7" grpId="0"/>
      <p:bldP spid="8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931817"/>
          </a:xfrm>
        </p:spPr>
        <p:txBody>
          <a:bodyPr/>
          <a:lstStyle/>
          <a:p>
            <a:pPr lvl="1" algn="ctr" rtl="0">
              <a:lnSpc>
                <a:spcPct val="90000"/>
              </a:lnSpc>
              <a:spcBef>
                <a:spcPct val="0"/>
              </a:spcBef>
            </a:pPr>
            <a:r>
              <a:rPr lang="en-US" altLang="en-US" sz="32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2.4 x 0.63</a:t>
            </a:r>
            <a:br>
              <a:rPr lang="en-US" altLang="en-US" sz="32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6859" y="1693576"/>
            <a:ext cx="9875520" cy="762917"/>
          </a:xfrm>
        </p:spPr>
        <p:txBody>
          <a:bodyPr>
            <a:noAutofit/>
          </a:bodyPr>
          <a:lstStyle/>
          <a:p>
            <a:pPr lvl="0">
              <a:buClr>
                <a:srgbClr val="A6B727"/>
              </a:buClr>
            </a:pPr>
            <a:r>
              <a:rPr lang="en-US" sz="2400" dirty="0" smtClean="0">
                <a:solidFill>
                  <a:srgbClr val="A6B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Given:  24 x 63 </a:t>
            </a:r>
            <a:r>
              <a:rPr lang="en-US" sz="2400" dirty="0">
                <a:solidFill>
                  <a:srgbClr val="A6B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400" dirty="0" smtClean="0">
                <a:solidFill>
                  <a:srgbClr val="A6B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1,512 </a:t>
            </a:r>
            <a:endParaRPr lang="en-US" sz="2400" dirty="0">
              <a:solidFill>
                <a:srgbClr val="A6B7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Clr>
                <a:srgbClr val="A6B727"/>
              </a:buClr>
            </a:pPr>
            <a:r>
              <a:rPr lang="en-US" sz="2400" dirty="0" smtClean="0">
                <a:solidFill>
                  <a:srgbClr val="A6B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Interpretations: </a:t>
            </a:r>
          </a:p>
          <a:p>
            <a:pPr marL="45720" lvl="0" indent="0">
              <a:buClr>
                <a:srgbClr val="A6B727"/>
              </a:buClr>
              <a:buNone/>
            </a:pPr>
            <a:r>
              <a:rPr lang="en-US" sz="2400" dirty="0" smtClean="0">
                <a:solidFill>
                  <a:srgbClr val="A6B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24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 smtClean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lvl="0" indent="0">
              <a:buClr>
                <a:srgbClr val="A6B727"/>
              </a:buClr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45720" lvl="0" indent="0">
              <a:buClr>
                <a:srgbClr val="A6B727"/>
              </a:buClr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45720" lvl="0" indent="0">
              <a:buClr>
                <a:srgbClr val="A6B727"/>
              </a:buClr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lvl="0" indent="0">
              <a:buClr>
                <a:srgbClr val="A6B727"/>
              </a:buClr>
              <a:buNone/>
            </a:pPr>
            <a:endParaRPr lang="en-US" sz="240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26859" y="5968966"/>
            <a:ext cx="2898539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8463" lvl="2" indent="-3429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A6B727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rgbClr val="A6B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So, given 1,512</a:t>
            </a:r>
            <a:endParaRPr lang="en-US" sz="2600" dirty="0">
              <a:solidFill>
                <a:srgbClr val="A6B7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29231" y="3890362"/>
                <a:ext cx="4909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3200" dirty="0" smtClean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3200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0.5 = </a:t>
                </a:r>
                <a:r>
                  <a:rPr lang="en-US" sz="3200" dirty="0" smtClean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en-US" sz="32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231" y="3890362"/>
                <a:ext cx="4909586" cy="584775"/>
              </a:xfrm>
              <a:prstGeom prst="rect">
                <a:avLst/>
              </a:prstGeom>
              <a:blipFill rotWithShape="0">
                <a:blip r:embed="rId5"/>
                <a:stretch>
                  <a:fillRect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/>
          <p:cNvCxnSpPr/>
          <p:nvPr/>
        </p:nvCxnSpPr>
        <p:spPr>
          <a:xfrm>
            <a:off x="3639342" y="6185317"/>
            <a:ext cx="1046602" cy="0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4799888" y="5968966"/>
            <a:ext cx="1265411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5563" lvl="2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A6B727"/>
              </a:buClr>
              <a:buSzPct val="80000"/>
            </a:pPr>
            <a:r>
              <a:rPr lang="en-US" sz="32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1.512</a:t>
            </a:r>
            <a:endParaRPr lang="en-US" sz="32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2946" y="3035246"/>
            <a:ext cx="4223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2 groups of 0.5</a:t>
            </a:r>
            <a:endParaRPr lang="en-US" sz="320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265491" y="3889725"/>
                <a:ext cx="4062549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2.5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3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0.5 =</a:t>
                </a:r>
              </a:p>
              <a:p>
                <a:r>
                  <a:rPr lang="en-US" sz="3200" dirty="0" smtClean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 (0.5) + 0.5(0.5) = </a:t>
                </a:r>
              </a:p>
              <a:p>
                <a:r>
                  <a:rPr lang="en-US" sz="3200" dirty="0" smtClean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 +  0.25 = 1.25</a:t>
                </a:r>
                <a:endParaRPr lang="en-US" sz="32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5491" y="3889725"/>
                <a:ext cx="4062549" cy="1569660"/>
              </a:xfrm>
              <a:prstGeom prst="rect">
                <a:avLst/>
              </a:prstGeom>
              <a:blipFill rotWithShape="0">
                <a:blip r:embed="rId6"/>
                <a:stretch>
                  <a:fillRect l="-3904" t="-5039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6265491" y="3035246"/>
            <a:ext cx="4726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2.5 groups of 0.5</a:t>
            </a:r>
            <a:endParaRPr lang="en-US" sz="320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729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648"/>
    </mc:Choice>
    <mc:Fallback xmlns="">
      <p:transition spd="slow" advTm="57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uiExpand="1" build="p"/>
      <p:bldP spid="5" grpId="0"/>
      <p:bldP spid="6" grpId="0"/>
      <p:bldP spid="8" grpId="0"/>
      <p:bldP spid="10" grpId="0"/>
      <p:bldP spid="9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382" y="260890"/>
            <a:ext cx="9875520" cy="701407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chemeClr val="accent4"/>
                </a:solidFill>
              </a:rPr>
              <a:t>0.24 x 6.3</a:t>
            </a:r>
            <a:endParaRPr lang="en-US" sz="3200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878" y="1388125"/>
            <a:ext cx="10796529" cy="594911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Given:  24 x 63 = 1512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One Interpretation: 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 algn="ctr">
              <a:buNone/>
            </a:pPr>
            <a:endParaRPr lang="en-US" sz="240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buNone/>
            </a:pPr>
            <a:r>
              <a:rPr lang="en-US" sz="24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2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buNone/>
            </a:pP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703977" y="5784197"/>
            <a:ext cx="2898539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5563" lvl="2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A6B727"/>
              </a:buClr>
              <a:buSzPct val="80000"/>
            </a:pPr>
            <a:r>
              <a:rPr lang="en-US" sz="2600" dirty="0" smtClean="0">
                <a:solidFill>
                  <a:srgbClr val="A6B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So, given 1,512 </a:t>
            </a:r>
            <a:endParaRPr lang="en-US" sz="2600" dirty="0">
              <a:solidFill>
                <a:srgbClr val="A6B7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396971" y="6022581"/>
            <a:ext cx="1046602" cy="0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/>
          <p:cNvSpPr txBox="1">
            <a:spLocks/>
          </p:cNvSpPr>
          <p:nvPr/>
        </p:nvSpPr>
        <p:spPr>
          <a:xfrm>
            <a:off x="3051673" y="2546432"/>
            <a:ext cx="7160964" cy="5315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Corbel" pitchFamily="34" charset="0"/>
              <a:buNone/>
            </a:pPr>
            <a:r>
              <a:rPr lang="en-US" sz="32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Approximately 0.25 of a group of 6</a:t>
            </a:r>
          </a:p>
          <a:p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le 1"/>
              <p:cNvSpPr txBox="1">
                <a:spLocks/>
              </p:cNvSpPr>
              <p:nvPr/>
            </p:nvSpPr>
            <p:spPr>
              <a:xfrm>
                <a:off x="1044399" y="3462970"/>
                <a:ext cx="9875520" cy="135636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45720"/>
                <a:r>
                  <a:rPr lang="en-US" sz="2400" dirty="0" smtClean="0">
                    <a:cs typeface="Arial" panose="020B0604020202020204" pitchFamily="34" charset="0"/>
                  </a:rPr>
                  <a:t>               </a:t>
                </a:r>
              </a:p>
              <a:p>
                <a:pPr marL="45720"/>
                <a:endParaRPr lang="en-US" sz="2400" i="1" dirty="0"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45720"/>
                <a:r>
                  <a:rPr lang="en-US" sz="2400" i="1" dirty="0" smtClean="0">
                    <a:latin typeface="Cambria Math" panose="02040503050406030204" pitchFamily="18" charset="0"/>
                    <a:cs typeface="Arial" panose="020B0604020202020204" pitchFamily="34" charset="0"/>
                  </a:rPr>
                  <a:t>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4 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×6= 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b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endParaRPr lang="en-US" sz="24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"/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      One-fourth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of 6 will be less than 6 but greater than                </a:t>
                </a:r>
                <a:b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	1 because the problem is not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6 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×6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/>
                </a:r>
                <a:br>
                  <a:rPr lang="en-US" sz="24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</a:br>
                <a:endParaRPr lang="en-US" sz="2400" dirty="0"/>
              </a:p>
            </p:txBody>
          </p:sp>
        </mc:Choice>
        <mc:Fallback xmlns="">
          <p:sp>
            <p:nvSpPr>
              <p:cNvPr id="7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4399" y="3462970"/>
                <a:ext cx="9875520" cy="1356360"/>
              </a:xfrm>
              <a:prstGeom prst="rect">
                <a:avLst/>
              </a:prstGeom>
              <a:blipFill rotWithShape="0">
                <a:blip r:embed="rId5"/>
                <a:stretch>
                  <a:fillRect t="-1345" b="-287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4693186" y="5730193"/>
            <a:ext cx="2357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1.512</a:t>
            </a:r>
            <a:endParaRPr lang="en-US" sz="32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82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543"/>
    </mc:Choice>
    <mc:Fallback xmlns="">
      <p:transition spd="slow" advTm="53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 uiExpand="1" build="p"/>
      <p:bldP spid="4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788126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0.24 x 0.63 = </a:t>
            </a:r>
            <a:endParaRPr lang="en-US" sz="320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30348" y="1566908"/>
            <a:ext cx="10777583" cy="941161"/>
          </a:xfrm>
        </p:spPr>
        <p:txBody>
          <a:bodyPr>
            <a:noAutofit/>
          </a:bodyPr>
          <a:lstStyle/>
          <a:p>
            <a:pPr lvl="0">
              <a:buClr>
                <a:srgbClr val="A6B727"/>
              </a:buClr>
            </a:pPr>
            <a:r>
              <a:rPr lang="en-US" sz="2400" dirty="0" smtClean="0">
                <a:solidFill>
                  <a:srgbClr val="A6B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Given</a:t>
            </a:r>
            <a:r>
              <a:rPr lang="en-US" sz="2400" dirty="0">
                <a:solidFill>
                  <a:srgbClr val="A6B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24 x 63 = </a:t>
            </a:r>
            <a:r>
              <a:rPr lang="en-US" sz="2400" dirty="0" smtClean="0">
                <a:solidFill>
                  <a:srgbClr val="A6B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1,512 </a:t>
            </a:r>
            <a:endParaRPr lang="en-US" sz="2400" dirty="0">
              <a:solidFill>
                <a:srgbClr val="A6B7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Clr>
                <a:srgbClr val="A6B727"/>
              </a:buClr>
            </a:pPr>
            <a:r>
              <a:rPr lang="en-US" sz="2400" dirty="0">
                <a:solidFill>
                  <a:srgbClr val="A6B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Interpretation: </a:t>
            </a:r>
          </a:p>
          <a:p>
            <a:pPr marL="45720" lvl="0" indent="0">
              <a:buClr>
                <a:srgbClr val="A6B727"/>
              </a:buClr>
              <a:buNone/>
            </a:pPr>
            <a:r>
              <a:rPr lang="en-US" sz="2400" dirty="0" smtClean="0">
                <a:solidFill>
                  <a:srgbClr val="A6B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 smtClean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lvl="0" indent="0">
              <a:buClr>
                <a:srgbClr val="A6B727"/>
              </a:buClr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45720" lvl="0" indent="0">
              <a:buClr>
                <a:srgbClr val="A6B727"/>
              </a:buClr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45720" lvl="0" indent="0">
              <a:buClr>
                <a:srgbClr val="A6B727"/>
              </a:buClr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lvl="0" indent="0">
              <a:buClr>
                <a:srgbClr val="A6B727"/>
              </a:buClr>
              <a:buNone/>
            </a:pPr>
            <a:endParaRPr lang="en-US" sz="240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708637" y="2911704"/>
            <a:ext cx="94992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0.5 group of 0.5 </a:t>
            </a:r>
            <a:r>
              <a:rPr lang="en-US" sz="4000" i="1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en-US" sz="24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more generally, 0.5 group of a number less than 1</a:t>
            </a:r>
            <a:endParaRPr lang="en-US" sz="240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7463" y="4297680"/>
            <a:ext cx="7419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 x 0.5 = 0.25</a:t>
            </a:r>
            <a:endParaRPr lang="en-US" sz="2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0348" y="5629332"/>
            <a:ext cx="2898539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8463" lvl="2" indent="-3429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A6B727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rgbClr val="A6B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So, given 1,512</a:t>
            </a:r>
            <a:endParaRPr lang="en-US" sz="2600" dirty="0">
              <a:solidFill>
                <a:srgbClr val="A6B7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328887" y="5897934"/>
            <a:ext cx="1046602" cy="0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637314" y="5605546"/>
            <a:ext cx="2899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0.1512</a:t>
            </a:r>
            <a:endParaRPr lang="en-US" sz="32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873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455"/>
    </mc:Choice>
    <mc:Fallback xmlns="">
      <p:transition spd="slow" advTm="58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 uiExpand="1" build="p"/>
      <p:bldP spid="7" grpId="0"/>
      <p:bldP spid="9" grpId="0"/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657497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 of Advice</a:t>
            </a:r>
            <a:endParaRPr lang="en-US" sz="320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5578" y="1706934"/>
            <a:ext cx="11194868" cy="404949"/>
          </a:xfrm>
        </p:spPr>
        <p:txBody>
          <a:bodyPr>
            <a:noAutofit/>
          </a:bodyPr>
          <a:lstStyle/>
          <a:p>
            <a:r>
              <a:rPr lang="en-US" sz="3200" dirty="0" smtClean="0"/>
              <a:t>Estimation works for </a:t>
            </a:r>
            <a:r>
              <a:rPr lang="en-US" sz="3200" i="1" dirty="0" smtClean="0"/>
              <a:t>all</a:t>
            </a:r>
            <a:r>
              <a:rPr lang="en-US" sz="3200" dirty="0" smtClean="0"/>
              <a:t> decimal multiplication problems.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042264" y="2550393"/>
            <a:ext cx="6113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However…</a:t>
            </a:r>
            <a:endParaRPr lang="en-US" sz="32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5578" y="3667609"/>
            <a:ext cx="10620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problems are harder to estimate.</a:t>
            </a:r>
            <a:endParaRPr lang="en-US" sz="32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38896" y="4743228"/>
            <a:ext cx="5917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0.0083 x 0.004</a:t>
            </a:r>
            <a:endParaRPr lang="en-US" sz="280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1918952" y="4743228"/>
            <a:ext cx="2047741" cy="50227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255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51"/>
    </mc:Choice>
    <mc:Fallback xmlns="">
      <p:transition spd="slow" advTm="41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build="p"/>
      <p:bldP spid="4" grpId="0"/>
      <p:bldP spid="5" grpId="0"/>
      <p:bldP spid="6" grpId="0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5.7|1.7|5.7|2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4|16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5.2|4.5|1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9|12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5.9|3.3|1.3|5|4.5|5|5.8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9.4|4.7|2.7|3.9|3.4|7.6|5.1|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8|3.2|4|13.8|5.9|0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8.5|3.1|10.4|7.8|5.6|0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5.7|2.2|5.1|0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8.6|6.3|1.1|2.6|8.6|8.7|16.2"/>
</p:tagLst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514</TotalTime>
  <Words>314</Words>
  <Application>Microsoft Office PowerPoint</Application>
  <PresentationFormat>Widescreen</PresentationFormat>
  <Paragraphs>97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Cambria Math</vt:lpstr>
      <vt:lpstr>Corbel</vt:lpstr>
      <vt:lpstr>Wingdings</vt:lpstr>
      <vt:lpstr>Basis</vt:lpstr>
      <vt:lpstr>Multiplying Decimal Numbers   using  estimation</vt:lpstr>
      <vt:lpstr>What Does it Mean to Multiply?</vt:lpstr>
      <vt:lpstr>PowerPoint Presentation</vt:lpstr>
      <vt:lpstr>24 × 63 = 1,512 </vt:lpstr>
      <vt:lpstr>2.4 x 6.3 </vt:lpstr>
      <vt:lpstr>2.4 x 0.63 </vt:lpstr>
      <vt:lpstr>0.24 x 6.3</vt:lpstr>
      <vt:lpstr>0.24 x 0.63 = </vt:lpstr>
      <vt:lpstr>Word of Advice</vt:lpstr>
      <vt:lpstr>0.0083 x 0.004 </vt:lpstr>
      <vt:lpstr>0.0083 x 0.004 = 0.0000332 </vt:lpstr>
    </vt:vector>
  </TitlesOfParts>
  <Company>Columbus State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csu</dc:creator>
  <cp:lastModifiedBy>csu</cp:lastModifiedBy>
  <cp:revision>88</cp:revision>
  <dcterms:created xsi:type="dcterms:W3CDTF">2015-12-08T18:50:41Z</dcterms:created>
  <dcterms:modified xsi:type="dcterms:W3CDTF">2016-04-21T17:09:31Z</dcterms:modified>
</cp:coreProperties>
</file>