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wav" ContentType="audio/x-wav"/>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charts/chart2.xml" ContentType="application/vnd.openxmlformats-officedocument.drawingml.chart+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7" r:id="rId2"/>
    <p:sldId id="257" r:id="rId3"/>
    <p:sldId id="276" r:id="rId4"/>
    <p:sldId id="261" r:id="rId5"/>
    <p:sldId id="263" r:id="rId6"/>
    <p:sldId id="268" r:id="rId7"/>
    <p:sldId id="262" r:id="rId8"/>
    <p:sldId id="266" r:id="rId9"/>
    <p:sldId id="265" r:id="rId10"/>
    <p:sldId id="269" r:id="rId11"/>
    <p:sldId id="264" r:id="rId12"/>
    <p:sldId id="267" r:id="rId13"/>
    <p:sldId id="271" r:id="rId14"/>
    <p:sldId id="273" r:id="rId15"/>
    <p:sldId id="274" r:id="rId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95" autoAdjust="0"/>
  </p:normalViewPr>
  <p:slideViewPr>
    <p:cSldViewPr>
      <p:cViewPr varScale="1">
        <p:scale>
          <a:sx n="52" d="100"/>
          <a:sy n="52" d="100"/>
        </p:scale>
        <p:origin x="128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a:noFill/>
            </a:ln>
          </c:spPr>
          <c:marker>
            <c:spPr>
              <a:solidFill>
                <a:srgbClr val="00B050">
                  <a:alpha val="81000"/>
                </a:srgbClr>
              </a:solidFill>
            </c:spPr>
          </c:marker>
          <c:dPt>
            <c:idx val="0"/>
            <c:marker>
              <c:symbol val="circle"/>
              <c:size val="14"/>
            </c:marker>
            <c:bubble3D val="0"/>
            <c:extLst xmlns:c16r2="http://schemas.microsoft.com/office/drawing/2015/06/chart">
              <c:ext xmlns:c16="http://schemas.microsoft.com/office/drawing/2014/chart" uri="{C3380CC4-5D6E-409C-BE32-E72D297353CC}">
                <c16:uniqueId val="{00000000-FA62-4113-A785-12ABC6FA97D4}"/>
              </c:ext>
            </c:extLst>
          </c:dPt>
          <c:dPt>
            <c:idx val="1"/>
            <c:marker>
              <c:symbol val="circle"/>
              <c:size val="14"/>
            </c:marker>
            <c:bubble3D val="0"/>
            <c:extLst xmlns:c16r2="http://schemas.microsoft.com/office/drawing/2015/06/chart">
              <c:ext xmlns:c16="http://schemas.microsoft.com/office/drawing/2014/chart" uri="{C3380CC4-5D6E-409C-BE32-E72D297353CC}">
                <c16:uniqueId val="{00000001-FA62-4113-A785-12ABC6FA97D4}"/>
              </c:ext>
            </c:extLst>
          </c:dPt>
          <c:dPt>
            <c:idx val="2"/>
            <c:marker>
              <c:symbol val="circle"/>
              <c:size val="14"/>
            </c:marker>
            <c:bubble3D val="0"/>
            <c:extLst xmlns:c16r2="http://schemas.microsoft.com/office/drawing/2015/06/chart">
              <c:ext xmlns:c16="http://schemas.microsoft.com/office/drawing/2014/chart" uri="{C3380CC4-5D6E-409C-BE32-E72D297353CC}">
                <c16:uniqueId val="{00000002-FA62-4113-A785-12ABC6FA97D4}"/>
              </c:ext>
            </c:extLst>
          </c:dPt>
          <c:dPt>
            <c:idx val="3"/>
            <c:marker>
              <c:symbol val="circle"/>
              <c:size val="14"/>
            </c:marker>
            <c:bubble3D val="0"/>
            <c:extLst xmlns:c16r2="http://schemas.microsoft.com/office/drawing/2015/06/chart">
              <c:ext xmlns:c16="http://schemas.microsoft.com/office/drawing/2014/chart" uri="{C3380CC4-5D6E-409C-BE32-E72D297353CC}">
                <c16:uniqueId val="{00000003-FA62-4113-A785-12ABC6FA97D4}"/>
              </c:ext>
            </c:extLst>
          </c:dPt>
          <c:dPt>
            <c:idx val="4"/>
            <c:marker>
              <c:symbol val="circle"/>
              <c:size val="14"/>
            </c:marker>
            <c:bubble3D val="0"/>
            <c:extLst xmlns:c16r2="http://schemas.microsoft.com/office/drawing/2015/06/chart">
              <c:ext xmlns:c16="http://schemas.microsoft.com/office/drawing/2014/chart" uri="{C3380CC4-5D6E-409C-BE32-E72D297353CC}">
                <c16:uniqueId val="{00000004-FA62-4113-A785-12ABC6FA97D4}"/>
              </c:ext>
            </c:extLst>
          </c:dPt>
          <c:dPt>
            <c:idx val="5"/>
            <c:marker>
              <c:symbol val="circle"/>
              <c:size val="14"/>
            </c:marker>
            <c:bubble3D val="0"/>
            <c:extLst xmlns:c16r2="http://schemas.microsoft.com/office/drawing/2015/06/chart">
              <c:ext xmlns:c16="http://schemas.microsoft.com/office/drawing/2014/chart" uri="{C3380CC4-5D6E-409C-BE32-E72D297353CC}">
                <c16:uniqueId val="{00000005-FA62-4113-A785-12ABC6FA97D4}"/>
              </c:ext>
            </c:extLst>
          </c:dPt>
          <c:xVal>
            <c:numRef>
              <c:f>Sheet1!$A$2:$A$12</c:f>
              <c:numCache>
                <c:formatCode>General</c:formatCode>
                <c:ptCount val="11"/>
                <c:pt idx="0">
                  <c:v>7.5</c:v>
                </c:pt>
                <c:pt idx="1">
                  <c:v>16.5</c:v>
                </c:pt>
                <c:pt idx="2">
                  <c:v>35.5</c:v>
                </c:pt>
                <c:pt idx="3">
                  <c:v>75</c:v>
                </c:pt>
                <c:pt idx="4">
                  <c:v>100</c:v>
                </c:pt>
                <c:pt idx="5">
                  <c:v>140</c:v>
                </c:pt>
              </c:numCache>
            </c:numRef>
          </c:xVal>
          <c:yVal>
            <c:numRef>
              <c:f>Sheet1!$B$2:$B$12</c:f>
              <c:numCache>
                <c:formatCode>General</c:formatCode>
                <c:ptCount val="11"/>
                <c:pt idx="0">
                  <c:v>1</c:v>
                </c:pt>
                <c:pt idx="1">
                  <c:v>2</c:v>
                </c:pt>
                <c:pt idx="2">
                  <c:v>3.5</c:v>
                </c:pt>
                <c:pt idx="3">
                  <c:v>6</c:v>
                </c:pt>
                <c:pt idx="4">
                  <c:v>7.5</c:v>
                </c:pt>
                <c:pt idx="5">
                  <c:v>10</c:v>
                </c:pt>
              </c:numCache>
            </c:numRef>
          </c:yVal>
          <c:smooth val="0"/>
          <c:extLst xmlns:c16r2="http://schemas.microsoft.com/office/drawing/2015/06/chart">
            <c:ext xmlns:c16="http://schemas.microsoft.com/office/drawing/2014/chart" uri="{C3380CC4-5D6E-409C-BE32-E72D297353CC}">
              <c16:uniqueId val="{00000006-FA62-4113-A785-12ABC6FA97D4}"/>
            </c:ext>
          </c:extLst>
        </c:ser>
        <c:dLbls>
          <c:showLegendKey val="0"/>
          <c:showVal val="0"/>
          <c:showCatName val="0"/>
          <c:showSerName val="0"/>
          <c:showPercent val="0"/>
          <c:showBubbleSize val="0"/>
        </c:dLbls>
        <c:axId val="413239456"/>
        <c:axId val="413239064"/>
      </c:scatterChart>
      <c:valAx>
        <c:axId val="413239456"/>
        <c:scaling>
          <c:orientation val="minMax"/>
        </c:scaling>
        <c:delete val="0"/>
        <c:axPos val="b"/>
        <c:title>
          <c:tx>
            <c:rich>
              <a:bodyPr/>
              <a:lstStyle/>
              <a:p>
                <a:pPr>
                  <a:defRPr>
                    <a:solidFill>
                      <a:srgbClr val="FF0000"/>
                    </a:solidFill>
                    <a:latin typeface="Century Gothic" pitchFamily="34" charset="0"/>
                  </a:defRPr>
                </a:pPr>
                <a:r>
                  <a:rPr lang="en-US" dirty="0" smtClean="0">
                    <a:solidFill>
                      <a:schemeClr val="accent1"/>
                    </a:solidFill>
                    <a:latin typeface="Century Gothic" pitchFamily="34" charset="0"/>
                  </a:rPr>
                  <a:t>Weight (pounds)</a:t>
                </a:r>
                <a:endParaRPr lang="en-US" dirty="0">
                  <a:solidFill>
                    <a:schemeClr val="accent1"/>
                  </a:solidFill>
                  <a:latin typeface="Century Gothic" pitchFamily="34" charset="0"/>
                </a:endParaRPr>
              </a:p>
            </c:rich>
          </c:tx>
          <c:layout>
            <c:manualLayout>
              <c:xMode val="edge"/>
              <c:yMode val="edge"/>
              <c:x val="0.43752147458840374"/>
              <c:y val="0.90606770833333339"/>
            </c:manualLayout>
          </c:layout>
          <c:overlay val="0"/>
        </c:title>
        <c:numFmt formatCode="General" sourceLinked="1"/>
        <c:majorTickMark val="in"/>
        <c:minorTickMark val="none"/>
        <c:tickLblPos val="nextTo"/>
        <c:txPr>
          <a:bodyPr/>
          <a:lstStyle/>
          <a:p>
            <a:pPr>
              <a:defRPr>
                <a:solidFill>
                  <a:srgbClr val="002060"/>
                </a:solidFill>
              </a:defRPr>
            </a:pPr>
            <a:endParaRPr lang="en-US"/>
          </a:p>
        </c:txPr>
        <c:crossAx val="413239064"/>
        <c:crosses val="autoZero"/>
        <c:crossBetween val="midCat"/>
      </c:valAx>
      <c:valAx>
        <c:axId val="413239064"/>
        <c:scaling>
          <c:orientation val="minMax"/>
        </c:scaling>
        <c:delete val="0"/>
        <c:axPos val="l"/>
        <c:majorGridlines>
          <c:spPr>
            <a:ln>
              <a:solidFill>
                <a:schemeClr val="accent1"/>
              </a:solidFill>
            </a:ln>
          </c:spPr>
        </c:majorGridlines>
        <c:title>
          <c:tx>
            <c:rich>
              <a:bodyPr rot="0" vert="horz"/>
              <a:lstStyle/>
              <a:p>
                <a:pPr>
                  <a:defRPr>
                    <a:solidFill>
                      <a:srgbClr val="FF0000"/>
                    </a:solidFill>
                    <a:latin typeface="Century Gothic" pitchFamily="34" charset="0"/>
                  </a:defRPr>
                </a:pPr>
                <a:r>
                  <a:rPr lang="en-US" dirty="0" smtClean="0">
                    <a:solidFill>
                      <a:schemeClr val="accent6">
                        <a:lumMod val="75000"/>
                      </a:schemeClr>
                    </a:solidFill>
                    <a:latin typeface="Century Gothic" pitchFamily="34" charset="0"/>
                  </a:rPr>
                  <a:t>Food (cups)</a:t>
                </a:r>
                <a:endParaRPr lang="en-US" dirty="0">
                  <a:solidFill>
                    <a:schemeClr val="accent6">
                      <a:lumMod val="75000"/>
                    </a:schemeClr>
                  </a:solidFill>
                  <a:latin typeface="Century Gothic" pitchFamily="34" charset="0"/>
                </a:endParaRPr>
              </a:p>
            </c:rich>
          </c:tx>
          <c:overlay val="0"/>
        </c:title>
        <c:numFmt formatCode="General" sourceLinked="1"/>
        <c:majorTickMark val="out"/>
        <c:minorTickMark val="none"/>
        <c:tickLblPos val="nextTo"/>
        <c:txPr>
          <a:bodyPr/>
          <a:lstStyle/>
          <a:p>
            <a:pPr>
              <a:defRPr>
                <a:solidFill>
                  <a:srgbClr val="002060"/>
                </a:solidFill>
              </a:defRPr>
            </a:pPr>
            <a:endParaRPr lang="en-US"/>
          </a:p>
        </c:txPr>
        <c:crossAx val="413239456"/>
        <c:crosses val="autoZero"/>
        <c:crossBetween val="midCat"/>
      </c:valAx>
      <c:spPr>
        <a:ln>
          <a:solidFill>
            <a:schemeClr val="accent1"/>
          </a:solidFill>
        </a:ln>
      </c:spPr>
    </c:plotArea>
    <c:plotVisOnly val="1"/>
    <c:dispBlanksAs val="gap"/>
    <c:showDLblsOverMax val="0"/>
  </c:chart>
  <c:spPr>
    <a:solidFill>
      <a:schemeClr val="accent1">
        <a:lumMod val="40000"/>
        <a:lumOff val="60000"/>
      </a:schemeClr>
    </a:solidFill>
    <a:ln w="6350" cmpd="sng"/>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a:noFill/>
            </a:ln>
          </c:spPr>
          <c:marker>
            <c:spPr>
              <a:solidFill>
                <a:srgbClr val="00B050">
                  <a:alpha val="81000"/>
                </a:srgbClr>
              </a:solidFill>
            </c:spPr>
          </c:marker>
          <c:dPt>
            <c:idx val="0"/>
            <c:marker>
              <c:symbol val="circle"/>
              <c:size val="14"/>
            </c:marker>
            <c:bubble3D val="0"/>
            <c:extLst xmlns:c16r2="http://schemas.microsoft.com/office/drawing/2015/06/chart">
              <c:ext xmlns:c16="http://schemas.microsoft.com/office/drawing/2014/chart" uri="{C3380CC4-5D6E-409C-BE32-E72D297353CC}">
                <c16:uniqueId val="{00000000-A746-4016-9F78-D3310393584E}"/>
              </c:ext>
            </c:extLst>
          </c:dPt>
          <c:dPt>
            <c:idx val="1"/>
            <c:marker>
              <c:symbol val="circle"/>
              <c:size val="14"/>
            </c:marker>
            <c:bubble3D val="0"/>
            <c:extLst xmlns:c16r2="http://schemas.microsoft.com/office/drawing/2015/06/chart">
              <c:ext xmlns:c16="http://schemas.microsoft.com/office/drawing/2014/chart" uri="{C3380CC4-5D6E-409C-BE32-E72D297353CC}">
                <c16:uniqueId val="{00000001-A746-4016-9F78-D3310393584E}"/>
              </c:ext>
            </c:extLst>
          </c:dPt>
          <c:dPt>
            <c:idx val="2"/>
            <c:marker>
              <c:symbol val="circle"/>
              <c:size val="14"/>
            </c:marker>
            <c:bubble3D val="0"/>
            <c:extLst xmlns:c16r2="http://schemas.microsoft.com/office/drawing/2015/06/chart">
              <c:ext xmlns:c16="http://schemas.microsoft.com/office/drawing/2014/chart" uri="{C3380CC4-5D6E-409C-BE32-E72D297353CC}">
                <c16:uniqueId val="{00000002-A746-4016-9F78-D3310393584E}"/>
              </c:ext>
            </c:extLst>
          </c:dPt>
          <c:dPt>
            <c:idx val="3"/>
            <c:marker>
              <c:symbol val="circle"/>
              <c:size val="14"/>
            </c:marker>
            <c:bubble3D val="0"/>
            <c:extLst xmlns:c16r2="http://schemas.microsoft.com/office/drawing/2015/06/chart">
              <c:ext xmlns:c16="http://schemas.microsoft.com/office/drawing/2014/chart" uri="{C3380CC4-5D6E-409C-BE32-E72D297353CC}">
                <c16:uniqueId val="{00000003-A746-4016-9F78-D3310393584E}"/>
              </c:ext>
            </c:extLst>
          </c:dPt>
          <c:dPt>
            <c:idx val="4"/>
            <c:marker>
              <c:symbol val="circle"/>
              <c:size val="14"/>
            </c:marker>
            <c:bubble3D val="0"/>
            <c:extLst xmlns:c16r2="http://schemas.microsoft.com/office/drawing/2015/06/chart">
              <c:ext xmlns:c16="http://schemas.microsoft.com/office/drawing/2014/chart" uri="{C3380CC4-5D6E-409C-BE32-E72D297353CC}">
                <c16:uniqueId val="{00000004-A746-4016-9F78-D3310393584E}"/>
              </c:ext>
            </c:extLst>
          </c:dPt>
          <c:dPt>
            <c:idx val="5"/>
            <c:marker>
              <c:symbol val="circle"/>
              <c:size val="14"/>
            </c:marker>
            <c:bubble3D val="0"/>
            <c:extLst xmlns:c16r2="http://schemas.microsoft.com/office/drawing/2015/06/chart">
              <c:ext xmlns:c16="http://schemas.microsoft.com/office/drawing/2014/chart" uri="{C3380CC4-5D6E-409C-BE32-E72D297353CC}">
                <c16:uniqueId val="{00000005-A746-4016-9F78-D3310393584E}"/>
              </c:ext>
            </c:extLst>
          </c:dPt>
          <c:xVal>
            <c:numRef>
              <c:f>Sheet1!$A$2:$A$12</c:f>
              <c:numCache>
                <c:formatCode>General</c:formatCode>
                <c:ptCount val="11"/>
                <c:pt idx="0">
                  <c:v>7.5</c:v>
                </c:pt>
                <c:pt idx="1">
                  <c:v>16.5</c:v>
                </c:pt>
                <c:pt idx="2">
                  <c:v>35.5</c:v>
                </c:pt>
                <c:pt idx="3">
                  <c:v>75</c:v>
                </c:pt>
                <c:pt idx="4">
                  <c:v>100</c:v>
                </c:pt>
                <c:pt idx="5">
                  <c:v>140</c:v>
                </c:pt>
              </c:numCache>
            </c:numRef>
          </c:xVal>
          <c:yVal>
            <c:numRef>
              <c:f>Sheet1!$B$2:$B$12</c:f>
              <c:numCache>
                <c:formatCode>General</c:formatCode>
                <c:ptCount val="11"/>
                <c:pt idx="0">
                  <c:v>1</c:v>
                </c:pt>
                <c:pt idx="1">
                  <c:v>2</c:v>
                </c:pt>
                <c:pt idx="2">
                  <c:v>3.5</c:v>
                </c:pt>
                <c:pt idx="3">
                  <c:v>6</c:v>
                </c:pt>
                <c:pt idx="4">
                  <c:v>7.5</c:v>
                </c:pt>
                <c:pt idx="5">
                  <c:v>10</c:v>
                </c:pt>
              </c:numCache>
            </c:numRef>
          </c:yVal>
          <c:smooth val="0"/>
          <c:extLst xmlns:c16r2="http://schemas.microsoft.com/office/drawing/2015/06/chart">
            <c:ext xmlns:c16="http://schemas.microsoft.com/office/drawing/2014/chart" uri="{C3380CC4-5D6E-409C-BE32-E72D297353CC}">
              <c16:uniqueId val="{00000006-A746-4016-9F78-D3310393584E}"/>
            </c:ext>
          </c:extLst>
        </c:ser>
        <c:dLbls>
          <c:showLegendKey val="0"/>
          <c:showVal val="0"/>
          <c:showCatName val="0"/>
          <c:showSerName val="0"/>
          <c:showPercent val="0"/>
          <c:showBubbleSize val="0"/>
        </c:dLbls>
        <c:axId val="413236320"/>
        <c:axId val="413229656"/>
      </c:scatterChart>
      <c:valAx>
        <c:axId val="413236320"/>
        <c:scaling>
          <c:orientation val="minMax"/>
        </c:scaling>
        <c:delete val="0"/>
        <c:axPos val="b"/>
        <c:title>
          <c:tx>
            <c:rich>
              <a:bodyPr/>
              <a:lstStyle/>
              <a:p>
                <a:pPr>
                  <a:defRPr>
                    <a:solidFill>
                      <a:srgbClr val="FF0000"/>
                    </a:solidFill>
                    <a:latin typeface="Century Gothic" pitchFamily="34" charset="0"/>
                  </a:defRPr>
                </a:pPr>
                <a:r>
                  <a:rPr lang="en-US" dirty="0" smtClean="0">
                    <a:solidFill>
                      <a:schemeClr val="bg2">
                        <a:lumMod val="60000"/>
                        <a:lumOff val="40000"/>
                      </a:schemeClr>
                    </a:solidFill>
                    <a:latin typeface="Century Gothic" pitchFamily="34" charset="0"/>
                  </a:rPr>
                  <a:t>Weight (pounds)</a:t>
                </a:r>
                <a:endParaRPr lang="en-US" dirty="0">
                  <a:solidFill>
                    <a:schemeClr val="bg2">
                      <a:lumMod val="60000"/>
                      <a:lumOff val="40000"/>
                    </a:schemeClr>
                  </a:solidFill>
                  <a:latin typeface="Century Gothic" pitchFamily="34" charset="0"/>
                </a:endParaRPr>
              </a:p>
            </c:rich>
          </c:tx>
          <c:layout>
            <c:manualLayout>
              <c:xMode val="edge"/>
              <c:yMode val="edge"/>
              <c:x val="0.43752147458840374"/>
              <c:y val="0.90606770833333339"/>
            </c:manualLayout>
          </c:layout>
          <c:overlay val="0"/>
        </c:title>
        <c:numFmt formatCode="General" sourceLinked="1"/>
        <c:majorTickMark val="in"/>
        <c:minorTickMark val="none"/>
        <c:tickLblPos val="nextTo"/>
        <c:txPr>
          <a:bodyPr/>
          <a:lstStyle/>
          <a:p>
            <a:pPr>
              <a:defRPr>
                <a:solidFill>
                  <a:srgbClr val="002060"/>
                </a:solidFill>
              </a:defRPr>
            </a:pPr>
            <a:endParaRPr lang="en-US"/>
          </a:p>
        </c:txPr>
        <c:crossAx val="413229656"/>
        <c:crosses val="autoZero"/>
        <c:crossBetween val="midCat"/>
      </c:valAx>
      <c:valAx>
        <c:axId val="413229656"/>
        <c:scaling>
          <c:orientation val="minMax"/>
        </c:scaling>
        <c:delete val="0"/>
        <c:axPos val="l"/>
        <c:majorGridlines>
          <c:spPr>
            <a:ln>
              <a:solidFill>
                <a:schemeClr val="accent1"/>
              </a:solidFill>
            </a:ln>
          </c:spPr>
        </c:majorGridlines>
        <c:title>
          <c:tx>
            <c:rich>
              <a:bodyPr rot="0" vert="horz"/>
              <a:lstStyle/>
              <a:p>
                <a:pPr>
                  <a:defRPr>
                    <a:solidFill>
                      <a:srgbClr val="FF0000"/>
                    </a:solidFill>
                    <a:latin typeface="Century Gothic" pitchFamily="34" charset="0"/>
                  </a:defRPr>
                </a:pPr>
                <a:r>
                  <a:rPr lang="en-US" dirty="0" smtClean="0">
                    <a:solidFill>
                      <a:schemeClr val="accent6">
                        <a:lumMod val="75000"/>
                      </a:schemeClr>
                    </a:solidFill>
                    <a:latin typeface="Century Gothic" pitchFamily="34" charset="0"/>
                  </a:rPr>
                  <a:t>Food (cups)</a:t>
                </a:r>
                <a:endParaRPr lang="en-US" dirty="0">
                  <a:solidFill>
                    <a:schemeClr val="accent6">
                      <a:lumMod val="75000"/>
                    </a:schemeClr>
                  </a:solidFill>
                  <a:latin typeface="Century Gothic" pitchFamily="34" charset="0"/>
                </a:endParaRPr>
              </a:p>
            </c:rich>
          </c:tx>
          <c:layout/>
          <c:overlay val="0"/>
        </c:title>
        <c:numFmt formatCode="General" sourceLinked="1"/>
        <c:majorTickMark val="out"/>
        <c:minorTickMark val="none"/>
        <c:tickLblPos val="nextTo"/>
        <c:txPr>
          <a:bodyPr/>
          <a:lstStyle/>
          <a:p>
            <a:pPr>
              <a:defRPr>
                <a:solidFill>
                  <a:srgbClr val="002060"/>
                </a:solidFill>
              </a:defRPr>
            </a:pPr>
            <a:endParaRPr lang="en-US"/>
          </a:p>
        </c:txPr>
        <c:crossAx val="413236320"/>
        <c:crosses val="autoZero"/>
        <c:crossBetween val="midCat"/>
      </c:valAx>
      <c:spPr>
        <a:ln>
          <a:solidFill>
            <a:schemeClr val="accent1"/>
          </a:solidFill>
        </a:ln>
      </c:spPr>
    </c:plotArea>
    <c:plotVisOnly val="1"/>
    <c:dispBlanksAs val="gap"/>
    <c:showDLblsOverMax val="0"/>
  </c:chart>
  <c:spPr>
    <a:solidFill>
      <a:schemeClr val="accent1">
        <a:lumMod val="40000"/>
        <a:lumOff val="60000"/>
      </a:schemeClr>
    </a:solidFill>
    <a:ln w="6350" cmpd="sng"/>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44FD85C7-8D01-4859-B4B8-A4F20565FD00}" type="datetimeFigureOut">
              <a:rPr lang="en-US" smtClean="0"/>
              <a:t>4/18/2017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EBCB139-7C37-42EB-9254-967F78ADA330}" type="slidenum">
              <a:rPr lang="en-US" smtClean="0"/>
              <a:t>‹#›</a:t>
            </a:fld>
            <a:endParaRPr lang="en-US"/>
          </a:p>
        </p:txBody>
      </p:sp>
    </p:spTree>
    <p:extLst>
      <p:ext uri="{BB962C8B-B14F-4D97-AF65-F5344CB8AC3E}">
        <p14:creationId xmlns:p14="http://schemas.microsoft.com/office/powerpoint/2010/main" val="799268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VOICE THIS</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1</a:t>
            </a:fld>
            <a:endParaRPr lang="en-US"/>
          </a:p>
        </p:txBody>
      </p:sp>
    </p:spTree>
    <p:extLst>
      <p:ext uri="{BB962C8B-B14F-4D97-AF65-F5344CB8AC3E}">
        <p14:creationId xmlns:p14="http://schemas.microsoft.com/office/powerpoint/2010/main" val="73417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graph </a:t>
            </a:r>
            <a:r>
              <a:rPr lang="en-US" dirty="0" smtClean="0"/>
              <a:t>of a collection of ordered pairs in order</a:t>
            </a:r>
            <a:r>
              <a:rPr lang="en-US" baseline="0" dirty="0" smtClean="0"/>
              <a:t> </a:t>
            </a:r>
            <a:r>
              <a:rPr lang="en-US" dirty="0" smtClean="0"/>
              <a:t>to</a:t>
            </a:r>
            <a:r>
              <a:rPr lang="en-US" baseline="0" dirty="0" smtClean="0"/>
              <a:t> </a:t>
            </a:r>
            <a:r>
              <a:rPr lang="en-US" dirty="0" smtClean="0"/>
              <a:t>explore the relationship between data points</a:t>
            </a:r>
            <a:r>
              <a:rPr lang="en-US" baseline="0" dirty="0" smtClean="0"/>
              <a:t> is called a scatterplot.  In a scatterplot, we can determine how changing one variable affects the other variable.  Let’s make a scatterplot of our data values.</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10</a:t>
            </a:fld>
            <a:endParaRPr lang="en-US"/>
          </a:p>
        </p:txBody>
      </p:sp>
    </p:spTree>
    <p:extLst>
      <p:ext uri="{BB962C8B-B14F-4D97-AF65-F5344CB8AC3E}">
        <p14:creationId xmlns:p14="http://schemas.microsoft.com/office/powerpoint/2010/main" val="4160663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 scatterplot</a:t>
            </a:r>
            <a:r>
              <a:rPr lang="en-US" baseline="0" dirty="0" smtClean="0"/>
              <a:t>.  The dog weights are on the x-axis, and the amount of food is on the y-axis.  What kind of graph do our data points suggest?  </a:t>
            </a:r>
          </a:p>
          <a:p>
            <a:endParaRPr lang="en-US" baseline="0" dirty="0" smtClean="0"/>
          </a:p>
          <a:p>
            <a:r>
              <a:rPr lang="en-US" baseline="0" dirty="0" smtClean="0"/>
              <a:t>The data appear to be linear. (click)  What does the shape of the data tell us?  As a dog’s weight, shown on the x-axis, increases, what happens to the amount food it receives?  It, too, appears to be increasing.   </a:t>
            </a:r>
          </a:p>
          <a:p>
            <a:endParaRPr lang="en-US" baseline="0" dirty="0" smtClean="0"/>
          </a:p>
          <a:p>
            <a:r>
              <a:rPr lang="en-US" baseline="0" dirty="0" smtClean="0"/>
              <a:t>Even if we didn’t have the axes labels, we could read the graph and know that the relationship between the variables.  </a:t>
            </a:r>
          </a:p>
          <a:p>
            <a:endParaRPr lang="en-US" baseline="0" dirty="0" smtClean="0"/>
          </a:p>
          <a:p>
            <a:r>
              <a:rPr lang="en-US" baseline="0" dirty="0" smtClean="0"/>
              <a:t>What should we title our graph?  Think about what we are trying to discover.  Is there a relationship between size of a dog and the amount of food it should receive?  Ah!  I think that works!    </a:t>
            </a:r>
          </a:p>
          <a:p>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11</a:t>
            </a:fld>
            <a:endParaRPr lang="en-US"/>
          </a:p>
        </p:txBody>
      </p:sp>
    </p:spTree>
    <p:extLst>
      <p:ext uri="{BB962C8B-B14F-4D97-AF65-F5344CB8AC3E}">
        <p14:creationId xmlns:p14="http://schemas.microsoft.com/office/powerpoint/2010/main" val="3164943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relationship between variables where as one value increases the other value increases is called a positive correlation.  Look</a:t>
            </a:r>
            <a:r>
              <a:rPr lang="en-US" baseline="0" dirty="0" smtClean="0"/>
              <a:t> at these examples (click, click, click) of scatterplots whose data points are positively correlated (click).  What do you notice about all of them?  They all resemble lines (click) that rise from left to right.  The stronger the relationship the more closely the data points resemble a line.  Example number 1 (click) shows evidence of a stronger relationship between variables than example 3 (click).</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12</a:t>
            </a:fld>
            <a:endParaRPr lang="en-US"/>
          </a:p>
        </p:txBody>
      </p:sp>
    </p:spTree>
    <p:extLst>
      <p:ext uri="{BB962C8B-B14F-4D97-AF65-F5344CB8AC3E}">
        <p14:creationId xmlns:p14="http://schemas.microsoft.com/office/powerpoint/2010/main" val="1848557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there a limit to our interpretation of the scatterplot?  If a</a:t>
            </a:r>
            <a:r>
              <a:rPr lang="en-US" baseline="0" dirty="0" smtClean="0"/>
              <a:t> dog’s weight continued to increase, would we continue to feed it more and more food? Well, probably not if we wanted a healthy dog!  At some point on our graph, the data values would level off and not continue to rise.  </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164943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Scatterplots can</a:t>
            </a:r>
            <a:r>
              <a:rPr lang="en-US" baseline="0" dirty="0" smtClean="0"/>
              <a:t> help us determine whether a relationship exists with a variety of real-world ideas.  But not all relationships are positive.  How about hand washing and illness?  A reasonable prediction is that as hand washing (click) increases, illness (click) decreases.  That is one reason doctors tell us to wash our hands! (click) Notice that the data points resemble a line but fall from left to right.</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64943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a:t>
            </a:r>
            <a:r>
              <a:rPr lang="en-US" baseline="0" dirty="0" smtClean="0"/>
              <a:t> really does help us explain the world around us.  </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15</a:t>
            </a:fld>
            <a:endParaRPr lang="en-US"/>
          </a:p>
        </p:txBody>
      </p:sp>
    </p:spTree>
    <p:extLst>
      <p:ext uri="{BB962C8B-B14F-4D97-AF65-F5344CB8AC3E}">
        <p14:creationId xmlns:p14="http://schemas.microsoft.com/office/powerpoint/2010/main" val="321748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real world people are always talking</a:t>
            </a:r>
            <a:r>
              <a:rPr lang="en-US" baseline="0" dirty="0" smtClean="0"/>
              <a:t> about relationships.  What is the relationship between exercise (click) and heart health (click)?  What is the relationship between studying and test scores (click, click)?  What is the relationship between hand washing and sickness (click</a:t>
            </a:r>
            <a:r>
              <a:rPr lang="en-US" baseline="0" smtClean="0"/>
              <a:t>, click)?</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2</a:t>
            </a:fld>
            <a:endParaRPr lang="en-US"/>
          </a:p>
        </p:txBody>
      </p:sp>
    </p:spTree>
    <p:extLst>
      <p:ext uri="{BB962C8B-B14F-4D97-AF65-F5344CB8AC3E}">
        <p14:creationId xmlns:p14="http://schemas.microsoft.com/office/powerpoint/2010/main" val="959666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even</a:t>
            </a:r>
            <a:r>
              <a:rPr lang="en-US" baseline="0" dirty="0" smtClean="0"/>
              <a:t> a relationship between how much your dog eats and what he weighs.</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3</a:t>
            </a:fld>
            <a:endParaRPr lang="en-US"/>
          </a:p>
        </p:txBody>
      </p:sp>
    </p:spTree>
    <p:extLst>
      <p:ext uri="{BB962C8B-B14F-4D97-AF65-F5344CB8AC3E}">
        <p14:creationId xmlns:p14="http://schemas.microsoft.com/office/powerpoint/2010/main" val="2670180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Relationships are</a:t>
            </a:r>
            <a:r>
              <a:rPr lang="en-US" baseline="0" dirty="0" smtClean="0"/>
              <a:t> an important part of mathematics.  Consider this question – do you think there is a relationship between the amount of food recommended on a bag of dog food and the weight of the dog?</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4</a:t>
            </a:fld>
            <a:endParaRPr lang="en-US"/>
          </a:p>
        </p:txBody>
      </p:sp>
    </p:spTree>
    <p:extLst>
      <p:ext uri="{BB962C8B-B14F-4D97-AF65-F5344CB8AC3E}">
        <p14:creationId xmlns:p14="http://schemas.microsoft.com/office/powerpoint/2010/main" val="256871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We can determine</a:t>
            </a:r>
            <a:r>
              <a:rPr lang="en-US" baseline="0" dirty="0" smtClean="0"/>
              <a:t> the answer to our question by using two mathematical representations, a table (click) and a graph (click).  First, let’s consider the table.  </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5</a:t>
            </a:fld>
            <a:endParaRPr lang="en-US"/>
          </a:p>
        </p:txBody>
      </p:sp>
    </p:spTree>
    <p:extLst>
      <p:ext uri="{BB962C8B-B14F-4D97-AF65-F5344CB8AC3E}">
        <p14:creationId xmlns:p14="http://schemas.microsoft.com/office/powerpoint/2010/main" val="1833305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table, there are two columns.  They need headings.  What are the two variables between which we are trying to determine whether there exists a relationship?  Weight of a dog and the food it should get.  So, let’s label our table.  Watch as the variables and the units of measurement appear on the table.  The variables are blue, and the units of measurement are orange.</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6</a:t>
            </a:fld>
            <a:endParaRPr lang="en-US"/>
          </a:p>
        </p:txBody>
      </p:sp>
    </p:spTree>
    <p:extLst>
      <p:ext uri="{BB962C8B-B14F-4D97-AF65-F5344CB8AC3E}">
        <p14:creationId xmlns:p14="http://schemas.microsoft.com/office/powerpoint/2010/main" val="134829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information can we glean from our table of values?  </a:t>
            </a:r>
          </a:p>
          <a:p>
            <a:endParaRPr lang="en-US" baseline="0" dirty="0" smtClean="0"/>
          </a:p>
          <a:p>
            <a:r>
              <a:rPr lang="en-US" baseline="0" dirty="0" smtClean="0"/>
              <a:t>What is happening in our table?  It appears that the weight values, shown in blue, are increasing…from 7.5 pounds to 140 pounds.</a:t>
            </a:r>
          </a:p>
          <a:p>
            <a:endParaRPr lang="en-US" baseline="0" dirty="0" smtClean="0"/>
          </a:p>
          <a:p>
            <a:r>
              <a:rPr lang="en-US" baseline="0" dirty="0" smtClean="0"/>
              <a:t>The amount of food, shown in orange, is also increasing, from 1 cup to 10 cups.  </a:t>
            </a:r>
          </a:p>
          <a:p>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7</a:t>
            </a:fld>
            <a:endParaRPr lang="en-US"/>
          </a:p>
        </p:txBody>
      </p:sp>
    </p:spTree>
    <p:extLst>
      <p:ext uri="{BB962C8B-B14F-4D97-AF65-F5344CB8AC3E}">
        <p14:creationId xmlns:p14="http://schemas.microsoft.com/office/powerpoint/2010/main" val="186267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Let’s interpret</a:t>
            </a:r>
            <a:r>
              <a:rPr lang="en-US" baseline="0" dirty="0" smtClean="0"/>
              <a:t> the findings from our table.  From the values, we see that as the weight (click) of a dog increases (click), the amount of food (click) it should be given increases (click), also.</a:t>
            </a:r>
            <a:endParaRPr lang="en-US" dirty="0" smtClean="0"/>
          </a:p>
          <a:p>
            <a:pPr defTabSz="933237">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8</a:t>
            </a:fld>
            <a:endParaRPr lang="en-US"/>
          </a:p>
        </p:txBody>
      </p:sp>
    </p:spTree>
    <p:extLst>
      <p:ext uri="{BB962C8B-B14F-4D97-AF65-F5344CB8AC3E}">
        <p14:creationId xmlns:p14="http://schemas.microsoft.com/office/powerpoint/2010/main" val="144295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graph our data points</a:t>
            </a:r>
            <a:r>
              <a:rPr lang="en-US" baseline="0" dirty="0" smtClean="0"/>
              <a:t> on a coordinate plane.   The dog weights will be our “x” values (click), and the amount of food will be our “y” values.  A sample ordered </a:t>
            </a:r>
            <a:r>
              <a:rPr lang="en-US" baseline="0" smtClean="0"/>
              <a:t>pair will be (7.5, 1)</a:t>
            </a:r>
            <a:endParaRPr lang="en-US" dirty="0"/>
          </a:p>
        </p:txBody>
      </p:sp>
      <p:sp>
        <p:nvSpPr>
          <p:cNvPr id="4" name="Slide Number Placeholder 3"/>
          <p:cNvSpPr>
            <a:spLocks noGrp="1"/>
          </p:cNvSpPr>
          <p:nvPr>
            <p:ph type="sldNum" sz="quarter" idx="10"/>
          </p:nvPr>
        </p:nvSpPr>
        <p:spPr/>
        <p:txBody>
          <a:bodyPr/>
          <a:lstStyle/>
          <a:p>
            <a:fld id="{FEBCB139-7C37-42EB-9254-967F78ADA330}" type="slidenum">
              <a:rPr lang="en-US" smtClean="0"/>
              <a:t>9</a:t>
            </a:fld>
            <a:endParaRPr lang="en-US"/>
          </a:p>
        </p:txBody>
      </p:sp>
    </p:spTree>
    <p:extLst>
      <p:ext uri="{BB962C8B-B14F-4D97-AF65-F5344CB8AC3E}">
        <p14:creationId xmlns:p14="http://schemas.microsoft.com/office/powerpoint/2010/main" val="339792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ABC84E-1285-4A34-964C-42911412C03A}"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384912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ABC84E-1285-4A34-964C-42911412C03A}"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75231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ABC84E-1285-4A34-964C-42911412C03A}"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410401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ABC84E-1285-4A34-964C-42911412C03A}"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354797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ABC84E-1285-4A34-964C-42911412C03A}"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642473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ABC84E-1285-4A34-964C-42911412C03A}"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214660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ABC84E-1285-4A34-964C-42911412C03A}" type="datetimeFigureOut">
              <a:rPr lang="en-US" smtClean="0"/>
              <a:t>4/18/2017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59188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ABC84E-1285-4A34-964C-42911412C03A}" type="datetimeFigureOut">
              <a:rPr lang="en-US" smtClean="0"/>
              <a:t>4/18/2017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2538554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BC84E-1285-4A34-964C-42911412C03A}" type="datetimeFigureOut">
              <a:rPr lang="en-US" smtClean="0"/>
              <a:t>4/18/2017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188135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ABC84E-1285-4A34-964C-42911412C03A}"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215119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ABC84E-1285-4A34-964C-42911412C03A}"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9723B-1D8F-41DE-89AF-9DAA6341A962}" type="slidenum">
              <a:rPr lang="en-US" smtClean="0"/>
              <a:t>‹#›</a:t>
            </a:fld>
            <a:endParaRPr lang="en-US"/>
          </a:p>
        </p:txBody>
      </p:sp>
    </p:spTree>
    <p:extLst>
      <p:ext uri="{BB962C8B-B14F-4D97-AF65-F5344CB8AC3E}">
        <p14:creationId xmlns:p14="http://schemas.microsoft.com/office/powerpoint/2010/main" val="883100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BC84E-1285-4A34-964C-42911412C03A}" type="datetimeFigureOut">
              <a:rPr lang="en-US" smtClean="0"/>
              <a:t>4/18/2017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9723B-1D8F-41DE-89AF-9DAA6341A962}" type="slidenum">
              <a:rPr lang="en-US" smtClean="0"/>
              <a:t>‹#›</a:t>
            </a:fld>
            <a:endParaRPr lang="en-US"/>
          </a:p>
        </p:txBody>
      </p:sp>
    </p:spTree>
    <p:extLst>
      <p:ext uri="{BB962C8B-B14F-4D97-AF65-F5344CB8AC3E}">
        <p14:creationId xmlns:p14="http://schemas.microsoft.com/office/powerpoint/2010/main" val="120171887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7.png"/><Relationship Id="rId2" Type="http://schemas.microsoft.com/office/2007/relationships/media" Target="../media/media10.wav"/><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7.png"/><Relationship Id="rId2" Type="http://schemas.microsoft.com/office/2007/relationships/media" Target="../media/media11.wav"/><Relationship Id="rId1" Type="http://schemas.openxmlformats.org/officeDocument/2006/relationships/tags" Target="../tags/tag7.xml"/><Relationship Id="rId6" Type="http://schemas.openxmlformats.org/officeDocument/2006/relationships/chart" Target="../charts/chart1.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2.wav"/><Relationship Id="rId7" Type="http://schemas.openxmlformats.org/officeDocument/2006/relationships/image" Target="../media/image19.png"/><Relationship Id="rId2" Type="http://schemas.microsoft.com/office/2007/relationships/media" Target="../media/media12.wav"/><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7.png"/><Relationship Id="rId2" Type="http://schemas.microsoft.com/office/2007/relationships/media" Target="../media/media13.wav"/><Relationship Id="rId1" Type="http://schemas.openxmlformats.org/officeDocument/2006/relationships/tags" Target="../tags/tag9.xml"/><Relationship Id="rId6" Type="http://schemas.openxmlformats.org/officeDocument/2006/relationships/chart" Target="../charts/chart2.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14.m4a"/><Relationship Id="rId7" Type="http://schemas.openxmlformats.org/officeDocument/2006/relationships/image" Target="../media/image22.png"/><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notesSlide" Target="../notesSlides/notesSlide14.xml"/><Relationship Id="rId11" Type="http://schemas.openxmlformats.org/officeDocument/2006/relationships/image" Target="../media/image24.png"/><Relationship Id="rId5" Type="http://schemas.openxmlformats.org/officeDocument/2006/relationships/slideLayout" Target="../slideLayouts/slideLayout2.xml"/><Relationship Id="rId10" Type="http://schemas.openxmlformats.org/officeDocument/2006/relationships/image" Target="../media/image21.emf"/><Relationship Id="rId4" Type="http://schemas.openxmlformats.org/officeDocument/2006/relationships/audio" Target="../media/media14.m4a"/><Relationship Id="rId9" Type="http://schemas.openxmlformats.org/officeDocument/2006/relationships/package" Target="../embeddings/Microsoft_Word_Document3.docx"/></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9.pn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1.wav"/><Relationship Id="rId7" Type="http://schemas.openxmlformats.org/officeDocument/2006/relationships/image" Target="../media/image2.jpeg"/><Relationship Id="rId12" Type="http://schemas.openxmlformats.org/officeDocument/2006/relationships/image" Target="../media/image7.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1.jpeg"/><Relationship Id="rId11" Type="http://schemas.openxmlformats.org/officeDocument/2006/relationships/image" Target="../media/image6.jpeg"/><Relationship Id="rId5" Type="http://schemas.openxmlformats.org/officeDocument/2006/relationships/notesSlide" Target="../notesSlides/notesSlide2.xml"/><Relationship Id="rId10" Type="http://schemas.openxmlformats.org/officeDocument/2006/relationships/image" Target="../media/image5.jpeg"/><Relationship Id="rId4" Type="http://schemas.openxmlformats.org/officeDocument/2006/relationships/slideLayout" Target="../slideLayouts/slideLayout2.xml"/><Relationship Id="rId9"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wav"/><Relationship Id="rId7" Type="http://schemas.openxmlformats.org/officeDocument/2006/relationships/image" Target="../media/image8.png"/><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13.png"/><Relationship Id="rId2" Type="http://schemas.microsoft.com/office/2007/relationships/media" Target="../media/media5.wav"/><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8.wav"/><Relationship Id="rId7" Type="http://schemas.openxmlformats.org/officeDocument/2006/relationships/image" Target="../media/image15.jpeg"/><Relationship Id="rId2" Type="http://schemas.microsoft.com/office/2007/relationships/media" Target="../media/media8.wav"/><Relationship Id="rId1" Type="http://schemas.openxmlformats.org/officeDocument/2006/relationships/tags" Target="../tags/tag4.xml"/><Relationship Id="rId6" Type="http://schemas.openxmlformats.org/officeDocument/2006/relationships/image" Target="../media/image14.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16.png"/><Relationship Id="rId2" Type="http://schemas.microsoft.com/office/2007/relationships/media" Target="../media/media9.wav"/><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Scatterplots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98634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B050"/>
                </a:solidFill>
                <a:latin typeface="Century Gothic" pitchFamily="34" charset="0"/>
              </a:rPr>
              <a:t>       Scatterplot</a:t>
            </a:r>
            <a:endParaRPr lang="en-US" dirty="0">
              <a:solidFill>
                <a:srgbClr val="00B050"/>
              </a:solidFill>
              <a:latin typeface="Century Gothic" pitchFamily="34"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667048"/>
            <a:ext cx="4210050" cy="417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4" name="TextBox 3"/>
          <p:cNvSpPr txBox="1"/>
          <p:nvPr/>
        </p:nvSpPr>
        <p:spPr>
          <a:xfrm>
            <a:off x="6438900" y="1655936"/>
            <a:ext cx="2209800" cy="4031873"/>
          </a:xfrm>
          <a:prstGeom prst="rect">
            <a:avLst/>
          </a:prstGeom>
          <a:noFill/>
        </p:spPr>
        <p:txBody>
          <a:bodyPr wrap="square" rtlCol="0">
            <a:spAutoFit/>
          </a:bodyPr>
          <a:lstStyle/>
          <a:p>
            <a:pPr algn="ctr"/>
            <a:r>
              <a:rPr lang="en-US" sz="3200" dirty="0" smtClean="0">
                <a:solidFill>
                  <a:srgbClr val="00B050"/>
                </a:solidFill>
              </a:rPr>
              <a:t>How does change in one variable </a:t>
            </a:r>
            <a:r>
              <a:rPr lang="en-US" sz="3200" b="1" dirty="0" smtClean="0">
                <a:solidFill>
                  <a:srgbClr val="FFFF00"/>
                </a:solidFill>
              </a:rPr>
              <a:t>(x)</a:t>
            </a:r>
            <a:r>
              <a:rPr lang="en-US" sz="3200" dirty="0" smtClean="0">
                <a:solidFill>
                  <a:srgbClr val="00B050"/>
                </a:solidFill>
              </a:rPr>
              <a:t> affect the other variable </a:t>
            </a:r>
            <a:r>
              <a:rPr lang="en-US" sz="3200" dirty="0" smtClean="0">
                <a:solidFill>
                  <a:srgbClr val="FFFF00"/>
                </a:solidFill>
              </a:rPr>
              <a:t>(y)</a:t>
            </a:r>
            <a:r>
              <a:rPr lang="en-US" sz="3200" dirty="0" smtClean="0">
                <a:solidFill>
                  <a:srgbClr val="00B050"/>
                </a:solidFill>
              </a:rPr>
              <a:t>?</a:t>
            </a:r>
            <a:endParaRPr lang="en-US" sz="3200" dirty="0">
              <a:solidFill>
                <a:srgbClr val="00B050"/>
              </a:solidFill>
            </a:endParaRPr>
          </a:p>
        </p:txBody>
      </p:sp>
    </p:spTree>
    <p:custDataLst>
      <p:tags r:id="rId1"/>
    </p:custDataLst>
    <p:extLst>
      <p:ext uri="{BB962C8B-B14F-4D97-AF65-F5344CB8AC3E}">
        <p14:creationId xmlns:p14="http://schemas.microsoft.com/office/powerpoint/2010/main" val="1044238515"/>
      </p:ext>
    </p:extLst>
  </p:cSld>
  <p:clrMapOvr>
    <a:masterClrMapping/>
  </p:clrMapOvr>
  <mc:AlternateContent xmlns:mc="http://schemas.openxmlformats.org/markup-compatibility/2006" xmlns:p14="http://schemas.microsoft.com/office/powerpoint/2010/main">
    <mc:Choice Requires="p14">
      <p:transition spd="slow" p14:dur="2000" advTm="19915"/>
    </mc:Choice>
    <mc:Fallback xmlns="">
      <p:transition spd="slow" advTm="19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fltVal val="0"/>
                                          </p:val>
                                        </p:tav>
                                        <p:tav tm="100000">
                                          <p:val>
                                            <p:strVal val="#ppt_h"/>
                                          </p:val>
                                        </p:tav>
                                      </p:tavLst>
                                    </p:anim>
                                    <p:anim calcmode="lin" valueType="num">
                                      <p:cBhvr>
                                        <p:cTn id="13" dur="1000" fill="hold"/>
                                        <p:tgtEl>
                                          <p:spTgt spid="3074"/>
                                        </p:tgtEl>
                                        <p:attrNameLst>
                                          <p:attrName>style.rotation</p:attrName>
                                        </p:attrNameLst>
                                      </p:cBhvr>
                                      <p:tavLst>
                                        <p:tav tm="0">
                                          <p:val>
                                            <p:fltVal val="90"/>
                                          </p:val>
                                        </p:tav>
                                        <p:tav tm="100000">
                                          <p:val>
                                            <p:fltVal val="0"/>
                                          </p:val>
                                        </p:tav>
                                      </p:tavLst>
                                    </p:anim>
                                    <p:animEffect transition="in" filter="fade">
                                      <p:cBhvr>
                                        <p:cTn id="14"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944562"/>
          </a:xfrm>
        </p:spPr>
        <p:txBody>
          <a:bodyPr>
            <a:noAutofit/>
          </a:bodyPr>
          <a:lstStyle/>
          <a:p>
            <a:r>
              <a:rPr lang="en-US" sz="3800" dirty="0" smtClean="0">
                <a:solidFill>
                  <a:srgbClr val="00B050"/>
                </a:solidFill>
                <a:latin typeface="Century Gothic" pitchFamily="34" charset="0"/>
              </a:rPr>
              <a:t>Relationship between Size of a Dog and Amount of Food it Needs</a:t>
            </a:r>
            <a:endParaRPr lang="en-US" sz="3800" dirty="0">
              <a:solidFill>
                <a:srgbClr val="00B050"/>
              </a:solidFill>
              <a:latin typeface="Century Gothic"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21010386"/>
              </p:ext>
            </p:extLst>
          </p:nvPr>
        </p:nvGraphicFramePr>
        <p:xfrm>
          <a:off x="457200" y="1676400"/>
          <a:ext cx="8382000" cy="4876800"/>
        </p:xfrm>
        <a:graphic>
          <a:graphicData uri="http://schemas.openxmlformats.org/drawingml/2006/chart">
            <c:chart xmlns:c="http://schemas.openxmlformats.org/drawingml/2006/chart" xmlns:r="http://schemas.openxmlformats.org/officeDocument/2006/relationships" r:id="rId6"/>
          </a:graphicData>
        </a:graphic>
      </p:graphicFrame>
      <p:cxnSp>
        <p:nvCxnSpPr>
          <p:cNvPr id="5" name="Straight Arrow Connector 4"/>
          <p:cNvCxnSpPr/>
          <p:nvPr/>
        </p:nvCxnSpPr>
        <p:spPr>
          <a:xfrm flipV="1">
            <a:off x="2573676" y="2209800"/>
            <a:ext cx="6019800" cy="3200400"/>
          </a:xfrm>
          <a:prstGeom prst="straightConnector1">
            <a:avLst/>
          </a:prstGeom>
          <a:ln w="57150">
            <a:solidFill>
              <a:srgbClr val="FFFF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33679118"/>
      </p:ext>
    </p:extLst>
  </p:cSld>
  <p:clrMapOvr>
    <a:masterClrMapping/>
  </p:clrMapOvr>
  <mc:AlternateContent xmlns:mc="http://schemas.openxmlformats.org/markup-compatibility/2006" xmlns:p14="http://schemas.microsoft.com/office/powerpoint/2010/main">
    <mc:Choice Requires="p14">
      <p:transition spd="slow" p14:dur="2000" advTm="54897"/>
    </mc:Choice>
    <mc:Fallback xmlns="">
      <p:transition spd="slow" advTm="5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26" presetClass="emph" presetSubtype="0" repeatCount="3000" fill="hold" nodeType="withEffect">
                                  <p:stCondLst>
                                    <p:cond delay="0"/>
                                  </p:stCondLst>
                                  <p:childTnLst>
                                    <p:animEffect transition="out" filter="fade">
                                      <p:cBhvr>
                                        <p:cTn id="20" dur="1000" tmFilter="0, 0; .2, .5; .8, .5; 1, 0"/>
                                        <p:tgtEl>
                                          <p:spTgt spid="5"/>
                                        </p:tgtEl>
                                      </p:cBhvr>
                                    </p:animEffect>
                                    <p:animScale>
                                      <p:cBhvr>
                                        <p:cTn id="21" dur="500" autoRev="1" fill="hold"/>
                                        <p:tgtEl>
                                          <p:spTgt spid="5"/>
                                        </p:tgtEl>
                                      </p:cBhvr>
                                      <p:by x="105000" y="105000"/>
                                    </p:animScale>
                                  </p:childTnLst>
                                </p:cTn>
                              </p:par>
                            </p:childTnLst>
                          </p:cTn>
                        </p:par>
                        <p:par>
                          <p:cTn id="22" fill="hold">
                            <p:stCondLst>
                              <p:cond delay="3000"/>
                            </p:stCondLst>
                            <p:childTnLst>
                              <p:par>
                                <p:cTn id="23" presetID="10" presetClass="exit" presetSubtype="0" fill="hold" nodeType="after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1437" y="3657600"/>
            <a:ext cx="4431563" cy="3048000"/>
          </a:xfrm>
          <a:prstGeom prst="rect">
            <a:avLst/>
          </a:prstGeom>
          <a:noFill/>
          <a:ln w="25400">
            <a:solidFill>
              <a:srgbClr val="FF0000">
                <a:alpha val="58000"/>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152400"/>
            <a:ext cx="2819400" cy="3144312"/>
          </a:xfrm>
          <a:prstGeom prst="rect">
            <a:avLst/>
          </a:prstGeom>
          <a:noFill/>
          <a:ln w="25400">
            <a:solidFill>
              <a:srgbClr val="FF0000">
                <a:alpha val="58000"/>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762000"/>
            <a:ext cx="3691789" cy="3505200"/>
          </a:xfrm>
          <a:prstGeom prst="rect">
            <a:avLst/>
          </a:prstGeom>
          <a:noFill/>
          <a:ln w="25400" cmpd="sng">
            <a:solidFill>
              <a:srgbClr val="FF0000">
                <a:alpha val="58000"/>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2"/>
          <p:cNvSpPr>
            <a:spLocks noGrp="1"/>
          </p:cNvSpPr>
          <p:nvPr>
            <p:ph type="title"/>
          </p:nvPr>
        </p:nvSpPr>
        <p:spPr>
          <a:xfrm>
            <a:off x="533400" y="4675517"/>
            <a:ext cx="2830410" cy="1012166"/>
          </a:xfrm>
        </p:spPr>
        <p:txBody>
          <a:bodyPr>
            <a:normAutofit fontScale="90000"/>
          </a:bodyPr>
          <a:lstStyle/>
          <a:p>
            <a:r>
              <a:rPr lang="en-US" dirty="0" smtClean="0">
                <a:solidFill>
                  <a:srgbClr val="00B050"/>
                </a:solidFill>
              </a:rPr>
              <a:t>Positive</a:t>
            </a:r>
            <a:br>
              <a:rPr lang="en-US" dirty="0" smtClean="0">
                <a:solidFill>
                  <a:srgbClr val="00B050"/>
                </a:solidFill>
              </a:rPr>
            </a:br>
            <a:r>
              <a:rPr lang="en-US" dirty="0" smtClean="0">
                <a:solidFill>
                  <a:srgbClr val="00B050"/>
                </a:solidFill>
              </a:rPr>
              <a:t>Correlation</a:t>
            </a:r>
            <a:endParaRPr lang="en-US" dirty="0">
              <a:solidFill>
                <a:srgbClr val="00B050"/>
              </a:solidFill>
            </a:endParaRPr>
          </a:p>
        </p:txBody>
      </p:sp>
      <p:sp>
        <p:nvSpPr>
          <p:cNvPr id="14" name="TextBox 13"/>
          <p:cNvSpPr txBox="1"/>
          <p:nvPr/>
        </p:nvSpPr>
        <p:spPr>
          <a:xfrm>
            <a:off x="2819400" y="2932461"/>
            <a:ext cx="647700" cy="707886"/>
          </a:xfrm>
          <a:prstGeom prst="rect">
            <a:avLst/>
          </a:prstGeom>
          <a:noFill/>
        </p:spPr>
        <p:txBody>
          <a:bodyPr wrap="square" rtlCol="0">
            <a:spAutoFit/>
          </a:bodyPr>
          <a:lstStyle/>
          <a:p>
            <a:r>
              <a:rPr lang="en-US" sz="4000" b="1" dirty="0" smtClean="0">
                <a:solidFill>
                  <a:srgbClr val="00B050"/>
                </a:solidFill>
                <a:latin typeface="Century Gothic" pitchFamily="34" charset="0"/>
              </a:rPr>
              <a:t>1</a:t>
            </a:r>
            <a:endParaRPr lang="en-US" sz="4000" b="1" dirty="0">
              <a:solidFill>
                <a:srgbClr val="00B050"/>
              </a:solidFill>
              <a:latin typeface="Century Gothic" pitchFamily="34" charset="0"/>
            </a:endParaRPr>
          </a:p>
        </p:txBody>
      </p:sp>
      <p:sp>
        <p:nvSpPr>
          <p:cNvPr id="20" name="TextBox 19"/>
          <p:cNvSpPr txBox="1"/>
          <p:nvPr/>
        </p:nvSpPr>
        <p:spPr>
          <a:xfrm>
            <a:off x="7677150" y="5334000"/>
            <a:ext cx="647700" cy="707886"/>
          </a:xfrm>
          <a:prstGeom prst="rect">
            <a:avLst/>
          </a:prstGeom>
          <a:noFill/>
        </p:spPr>
        <p:txBody>
          <a:bodyPr wrap="square" rtlCol="0">
            <a:spAutoFit/>
          </a:bodyPr>
          <a:lstStyle/>
          <a:p>
            <a:r>
              <a:rPr lang="en-US" sz="4000" b="1" dirty="0" smtClean="0">
                <a:solidFill>
                  <a:srgbClr val="00B050"/>
                </a:solidFill>
                <a:latin typeface="Century Gothic" pitchFamily="34" charset="0"/>
              </a:rPr>
              <a:t>3</a:t>
            </a:r>
            <a:endParaRPr lang="en-US" sz="4000" b="1" dirty="0">
              <a:solidFill>
                <a:srgbClr val="00B050"/>
              </a:solidFill>
              <a:latin typeface="Century Gothic" pitchFamily="34" charset="0"/>
            </a:endParaRPr>
          </a:p>
        </p:txBody>
      </p:sp>
      <p:cxnSp>
        <p:nvCxnSpPr>
          <p:cNvPr id="3" name="Straight Arrow Connector 2"/>
          <p:cNvCxnSpPr/>
          <p:nvPr/>
        </p:nvCxnSpPr>
        <p:spPr>
          <a:xfrm flipV="1">
            <a:off x="914400" y="1066800"/>
            <a:ext cx="2667000" cy="2573547"/>
          </a:xfrm>
          <a:prstGeom prst="straightConnector1">
            <a:avLst/>
          </a:prstGeom>
          <a:ln w="762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160517" y="172948"/>
            <a:ext cx="2495550" cy="2083814"/>
          </a:xfrm>
          <a:prstGeom prst="straightConnector1">
            <a:avLst/>
          </a:prstGeom>
          <a:ln w="762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029200" y="3840732"/>
            <a:ext cx="3217951" cy="2201154"/>
          </a:xfrm>
          <a:prstGeom prst="straightConnector1">
            <a:avLst/>
          </a:prstGeom>
          <a:ln w="762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
        <p:nvSpPr>
          <p:cNvPr id="2" name="TextBox 1"/>
          <p:cNvSpPr txBox="1"/>
          <p:nvPr/>
        </p:nvSpPr>
        <p:spPr>
          <a:xfrm>
            <a:off x="2868903" y="2382107"/>
            <a:ext cx="3539389" cy="1446550"/>
          </a:xfrm>
          <a:prstGeom prst="rect">
            <a:avLst/>
          </a:prstGeom>
          <a:noFill/>
        </p:spPr>
        <p:txBody>
          <a:bodyPr wrap="square" rtlCol="0">
            <a:spAutoFit/>
          </a:bodyPr>
          <a:lstStyle/>
          <a:p>
            <a:pPr algn="ctr"/>
            <a:r>
              <a:rPr lang="en-US" sz="4400" dirty="0" smtClean="0"/>
              <a:t>Describing Relationships</a:t>
            </a:r>
            <a:endParaRPr lang="en-US" sz="4400" dirty="0"/>
          </a:p>
        </p:txBody>
      </p:sp>
    </p:spTree>
    <p:custDataLst>
      <p:tags r:id="rId1"/>
    </p:custDataLst>
    <p:extLst>
      <p:ext uri="{BB962C8B-B14F-4D97-AF65-F5344CB8AC3E}">
        <p14:creationId xmlns:p14="http://schemas.microsoft.com/office/powerpoint/2010/main" val="2484834121"/>
      </p:ext>
    </p:extLst>
  </p:cSld>
  <p:clrMapOvr>
    <a:masterClrMapping/>
  </p:clrMapOvr>
  <mc:AlternateContent xmlns:mc="http://schemas.openxmlformats.org/markup-compatibility/2006" xmlns:p14="http://schemas.microsoft.com/office/powerpoint/2010/main">
    <mc:Choice Requires="p14">
      <p:transition spd="slow" p14:dur="2000" advTm="40407"/>
    </mc:Choice>
    <mc:Fallback xmlns="">
      <p:transition spd="slow" advTm="4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00"/>
                                        <p:tgtEl>
                                          <p:spTgt spid="2052"/>
                                        </p:tgtEl>
                                      </p:cBhvr>
                                    </p:animEffect>
                                  </p:childTnLst>
                                </p:cTn>
                              </p:par>
                              <p:par>
                                <p:cTn id="12" presetID="10" presetClass="exit" presetSubtype="0" fill="hold" grpId="0" nodeType="with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wipe(down)">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wipe(down)">
                                      <p:cBhvr>
                                        <p:cTn id="24" dur="500"/>
                                        <p:tgtEl>
                                          <p:spTgt spid="205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0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ircle(in)">
                                      <p:cBhvr>
                                        <p:cTn id="5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
                </p:tgtEl>
              </p:cMediaNode>
            </p:audio>
          </p:childTnLst>
        </p:cTn>
      </p:par>
    </p:tnLst>
    <p:bldLst>
      <p:bldP spid="13" grpId="0"/>
      <p:bldP spid="14" grpId="0"/>
      <p:bldP spid="2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944562"/>
          </a:xfrm>
        </p:spPr>
        <p:txBody>
          <a:bodyPr>
            <a:noAutofit/>
          </a:bodyPr>
          <a:lstStyle/>
          <a:p>
            <a:r>
              <a:rPr lang="en-US" sz="3800" dirty="0" smtClean="0">
                <a:solidFill>
                  <a:srgbClr val="00B050"/>
                </a:solidFill>
                <a:latin typeface="Century Gothic" pitchFamily="34" charset="0"/>
              </a:rPr>
              <a:t>Relationship between Size of a Dog and Amount of Food it Needs</a:t>
            </a:r>
            <a:endParaRPr lang="en-US" sz="3800" dirty="0">
              <a:solidFill>
                <a:srgbClr val="00B050"/>
              </a:solidFill>
              <a:latin typeface="Century Gothic"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3302248"/>
              </p:ext>
            </p:extLst>
          </p:nvPr>
        </p:nvGraphicFramePr>
        <p:xfrm>
          <a:off x="457200" y="1676400"/>
          <a:ext cx="8382000" cy="48768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34311"/>
      </p:ext>
    </p:extLst>
  </p:cSld>
  <p:clrMapOvr>
    <a:masterClrMapping/>
  </p:clrMapOvr>
  <mc:AlternateContent xmlns:mc="http://schemas.openxmlformats.org/markup-compatibility/2006" xmlns:p14="http://schemas.microsoft.com/office/powerpoint/2010/main">
    <mc:Choice Requires="p14">
      <p:transition spd="slow" p14:dur="2000" advTm="22906"/>
    </mc:Choice>
    <mc:Fallback xmlns="">
      <p:transition spd="slow" advTm="2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8567" y="5246214"/>
            <a:ext cx="1543050" cy="146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C:\Documents and Settings\csu\Local Settings\Temporary Internet Files\Content.IE5\GGU54XE2\MP900444429[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200" y="2352715"/>
            <a:ext cx="1332530" cy="199644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515292" y="317766"/>
            <a:ext cx="8229600" cy="605871"/>
          </a:xfrm>
        </p:spPr>
        <p:txBody>
          <a:bodyPr>
            <a:normAutofit/>
          </a:bodyPr>
          <a:lstStyle/>
          <a:p>
            <a:r>
              <a:rPr lang="en-US" sz="3200" dirty="0" smtClean="0">
                <a:solidFill>
                  <a:srgbClr val="00B050"/>
                </a:solidFill>
                <a:latin typeface="Century Gothic" pitchFamily="34" charset="0"/>
              </a:rPr>
              <a:t>Negative Correlation</a:t>
            </a:r>
            <a:endParaRPr lang="en-US" sz="3200" dirty="0">
              <a:solidFill>
                <a:srgbClr val="00B050"/>
              </a:solidFill>
              <a:latin typeface="Century Gothic" pitchFamily="34" charset="0"/>
            </a:endParaRPr>
          </a:p>
        </p:txBody>
      </p:sp>
      <p:sp>
        <p:nvSpPr>
          <p:cNvPr id="2" name="TextBox 1"/>
          <p:cNvSpPr txBox="1"/>
          <p:nvPr/>
        </p:nvSpPr>
        <p:spPr>
          <a:xfrm>
            <a:off x="820092" y="765909"/>
            <a:ext cx="7620000" cy="954107"/>
          </a:xfrm>
          <a:prstGeom prst="rect">
            <a:avLst/>
          </a:prstGeom>
          <a:noFill/>
        </p:spPr>
        <p:txBody>
          <a:bodyPr wrap="square" rtlCol="0">
            <a:spAutoFit/>
          </a:bodyPr>
          <a:lstStyle/>
          <a:p>
            <a:r>
              <a:rPr lang="en-US" sz="2800" dirty="0" smtClean="0"/>
              <a:t>Scatterplots help us determine whether there is a relationship between two variables.</a:t>
            </a:r>
            <a:endParaRPr lang="en-US" sz="2800" dirty="0"/>
          </a:p>
        </p:txBody>
      </p:sp>
      <p:graphicFrame>
        <p:nvGraphicFramePr>
          <p:cNvPr id="3" name="Object 2"/>
          <p:cNvGraphicFramePr>
            <a:graphicFrameLocks noChangeAspect="1"/>
          </p:cNvGraphicFramePr>
          <p:nvPr>
            <p:extLst>
              <p:ext uri="{D42A27DB-BD31-4B8C-83A1-F6EECF244321}">
                <p14:modId xmlns:p14="http://schemas.microsoft.com/office/powerpoint/2010/main" val="3996396409"/>
              </p:ext>
            </p:extLst>
          </p:nvPr>
        </p:nvGraphicFramePr>
        <p:xfrm>
          <a:off x="2945754" y="1929321"/>
          <a:ext cx="5494338" cy="3197225"/>
        </p:xfrm>
        <a:graphic>
          <a:graphicData uri="http://schemas.openxmlformats.org/presentationml/2006/ole">
            <mc:AlternateContent xmlns:mc="http://schemas.openxmlformats.org/markup-compatibility/2006">
              <mc:Choice xmlns:v="urn:schemas-microsoft-com:vml" Requires="v">
                <p:oleObj spid="_x0000_s1031" name="Document" r:id="rId9" imgW="5494170" imgH="3198008" progId="Word.Document.12">
                  <p:embed/>
                </p:oleObj>
              </mc:Choice>
              <mc:Fallback>
                <p:oleObj name="Document" r:id="rId9" imgW="5494170" imgH="3198008" progId="Word.Document.12">
                  <p:embed/>
                  <p:pic>
                    <p:nvPicPr>
                      <p:cNvPr id="0" name=""/>
                      <p:cNvPicPr/>
                      <p:nvPr/>
                    </p:nvPicPr>
                    <p:blipFill>
                      <a:blip r:embed="rId10"/>
                      <a:stretch>
                        <a:fillRect/>
                      </a:stretch>
                    </p:blipFill>
                    <p:spPr>
                      <a:xfrm>
                        <a:off x="2945754" y="1929321"/>
                        <a:ext cx="5494338" cy="3197225"/>
                      </a:xfrm>
                      <a:prstGeom prst="rect">
                        <a:avLst/>
                      </a:prstGeom>
                    </p:spPr>
                  </p:pic>
                </p:oleObj>
              </mc:Fallback>
            </mc:AlternateContent>
          </a:graphicData>
        </a:graphic>
      </p:graphicFrame>
      <p:cxnSp>
        <p:nvCxnSpPr>
          <p:cNvPr id="6" name="Straight Arrow Connector 5"/>
          <p:cNvCxnSpPr/>
          <p:nvPr/>
        </p:nvCxnSpPr>
        <p:spPr>
          <a:xfrm>
            <a:off x="3124200" y="2352715"/>
            <a:ext cx="2971800" cy="237168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86014921"/>
      </p:ext>
    </p:extLst>
  </p:cSld>
  <p:clrMapOvr>
    <a:masterClrMapping/>
  </p:clrMapOvr>
  <mc:AlternateContent xmlns:mc="http://schemas.openxmlformats.org/markup-compatibility/2006">
    <mc:Choice xmlns:p14="http://schemas.microsoft.com/office/powerpoint/2010/main" Requires="p14">
      <p:transition spd="slow" p14:dur="2000" advTm="39066"/>
    </mc:Choice>
    <mc:Fallback>
      <p:transition spd="slow" advTm="3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fade">
                                      <p:cBhvr>
                                        <p:cTn id="11" dur="2000"/>
                                        <p:tgtEl>
                                          <p:spTgt spid="4101"/>
                                        </p:tgtEl>
                                      </p:cBhvr>
                                    </p:animEffect>
                                    <p:anim calcmode="lin" valueType="num">
                                      <p:cBhvr>
                                        <p:cTn id="12" dur="2000" fill="hold"/>
                                        <p:tgtEl>
                                          <p:spTgt spid="4101"/>
                                        </p:tgtEl>
                                        <p:attrNameLst>
                                          <p:attrName>ppt_x</p:attrName>
                                        </p:attrNameLst>
                                      </p:cBhvr>
                                      <p:tavLst>
                                        <p:tav tm="0">
                                          <p:val>
                                            <p:strVal val="#ppt_x"/>
                                          </p:val>
                                        </p:tav>
                                        <p:tav tm="100000">
                                          <p:val>
                                            <p:strVal val="#ppt_x"/>
                                          </p:val>
                                        </p:tav>
                                      </p:tavLst>
                                    </p:anim>
                                    <p:anim calcmode="lin" valueType="num">
                                      <p:cBhvr>
                                        <p:cTn id="13" dur="20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2"/>
                                        </p:tgtEl>
                                      </p:cBhvr>
                                    </p:animEffect>
                                    <p:anim calcmode="lin" valueType="num">
                                      <p:cBhvr>
                                        <p:cTn id="18" dur="1000"/>
                                        <p:tgtEl>
                                          <p:spTgt spid="2"/>
                                        </p:tgtEl>
                                        <p:attrNameLst>
                                          <p:attrName>ppt_x</p:attrName>
                                        </p:attrNameLst>
                                      </p:cBhvr>
                                      <p:tavLst>
                                        <p:tav tm="0">
                                          <p:val>
                                            <p:strVal val="ppt_x"/>
                                          </p:val>
                                        </p:tav>
                                        <p:tav tm="100000">
                                          <p:val>
                                            <p:strVal val="ppt_x"/>
                                          </p:val>
                                        </p:tav>
                                      </p:tavLst>
                                    </p:anim>
                                    <p:anim calcmode="lin" valueType="num">
                                      <p:cBhvr>
                                        <p:cTn id="19" dur="1000"/>
                                        <p:tgtEl>
                                          <p:spTgt spid="2"/>
                                        </p:tgtEl>
                                        <p:attrNameLst>
                                          <p:attrName>ppt_y</p:attrName>
                                        </p:attrNameLst>
                                      </p:cBhvr>
                                      <p:tavLst>
                                        <p:tav tm="0">
                                          <p:val>
                                            <p:strVal val="ppt_y"/>
                                          </p:val>
                                        </p:tav>
                                        <p:tav tm="100000">
                                          <p:val>
                                            <p:strVal val="ppt_y+.1"/>
                                          </p:val>
                                        </p:tav>
                                      </p:tavLst>
                                    </p:anim>
                                    <p:set>
                                      <p:cBhvr>
                                        <p:cTn id="20" dur="1" fill="hold">
                                          <p:stCondLst>
                                            <p:cond delay="9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 calcmode="lin" valueType="num">
                                      <p:cBhvr additive="base">
                                        <p:cTn id="25" dur="2000" fill="hold"/>
                                        <p:tgtEl>
                                          <p:spTgt spid="4102"/>
                                        </p:tgtEl>
                                        <p:attrNameLst>
                                          <p:attrName>ppt_x</p:attrName>
                                        </p:attrNameLst>
                                      </p:cBhvr>
                                      <p:tavLst>
                                        <p:tav tm="0">
                                          <p:val>
                                            <p:strVal val="#ppt_x"/>
                                          </p:val>
                                        </p:tav>
                                        <p:tav tm="100000">
                                          <p:val>
                                            <p:strVal val="#ppt_x"/>
                                          </p:val>
                                        </p:tav>
                                      </p:tavLst>
                                    </p:anim>
                                    <p:anim calcmode="lin" valueType="num">
                                      <p:cBhvr additive="base">
                                        <p:cTn id="26" dur="20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ircle(in)">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16"/>
                </p:tgtEl>
              </p:cMediaNode>
            </p:audio>
          </p:childTnLst>
        </p:cTn>
      </p:par>
    </p:tnLst>
    <p:bldLst>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pic>
        <p:nvPicPr>
          <p:cNvPr id="5124" name="Picture 4" descr="C:\Documents and Settings\csu\Local Settings\Temporary Internet Files\Content.IE5\VZPE5Q86\MP90043084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5009"/>
            <a:ext cx="9144000" cy="670798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1832458"/>
      </p:ext>
    </p:extLst>
  </p:cSld>
  <p:clrMapOvr>
    <a:masterClrMapping/>
  </p:clrMapOvr>
  <mc:AlternateContent xmlns:mc="http://schemas.openxmlformats.org/markup-compatibility/2006" xmlns:p14="http://schemas.microsoft.com/office/powerpoint/2010/main">
    <mc:Choice Requires="p14">
      <p:transition spd="slow" p14:dur="2000" advTm="6552"/>
    </mc:Choice>
    <mc:Fallback xmlns="">
      <p:transition spd="slow" advTm="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csu\Local Settings\Temporary Internet Files\Content.IE5\GGU54XE2\MP90040975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11" y="-1"/>
            <a:ext cx="2128289" cy="32002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Documents and Settings\csu\Local Settings\Temporary Internet Files\Content.IE5\FPVEXJOC\MP90043939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9400" y="580136"/>
            <a:ext cx="3354104" cy="223926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Documents and Settings\csu\Local Settings\Temporary Internet Files\Content.IE5\A7PKCZYK\MP900427825[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898" y="50320"/>
            <a:ext cx="2830102" cy="25421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75" y="3374231"/>
            <a:ext cx="3019425" cy="2264569"/>
          </a:xfrm>
          <a:prstGeom prst="rect">
            <a:avLst/>
          </a:prstGeom>
        </p:spPr>
      </p:pic>
      <p:pic>
        <p:nvPicPr>
          <p:cNvPr id="1032" name="Picture 8" descr="C:\Documents and Settings\csu\Local Settings\Temporary Internet Files\Content.IE5\WFK3RAHX\MP900407121[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1000" y="3657600"/>
            <a:ext cx="1982504" cy="297230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Documents and Settings\csu\Local Settings\Temporary Internet Files\Content.IE5\L130KU9O\MP900439333[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1497" y="3168118"/>
            <a:ext cx="2181503" cy="308028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
        <p:nvSpPr>
          <p:cNvPr id="2" name="Rectangle 1"/>
          <p:cNvSpPr/>
          <p:nvPr/>
        </p:nvSpPr>
        <p:spPr>
          <a:xfrm rot="19860316">
            <a:off x="2388125" y="2733839"/>
            <a:ext cx="4474369" cy="949494"/>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Relationships</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ustDataLst>
      <p:tags r:id="rId1"/>
    </p:custDataLst>
    <p:extLst>
      <p:ext uri="{BB962C8B-B14F-4D97-AF65-F5344CB8AC3E}">
        <p14:creationId xmlns:p14="http://schemas.microsoft.com/office/powerpoint/2010/main" val="2188734741"/>
      </p:ext>
    </p:extLst>
  </p:cSld>
  <p:clrMapOvr>
    <a:masterClrMapping/>
  </p:clrMapOvr>
  <mc:AlternateContent xmlns:mc="http://schemas.openxmlformats.org/markup-compatibility/2006" xmlns:p14="http://schemas.microsoft.com/office/powerpoint/2010/main">
    <mc:Choice Requires="p14">
      <p:transition spd="slow" p14:dur="2000" advTm="20801"/>
    </mc:Choice>
    <mc:Fallback xmlns="">
      <p:transition spd="slow" advTm="2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6" presetClass="emph" presetSubtype="0" fill="hold" grpId="0" nodeType="withEffect">
                                  <p:stCondLst>
                                    <p:cond delay="0"/>
                                  </p:stCondLst>
                                  <p:childTnLst>
                                    <p:animScale>
                                      <p:cBhvr>
                                        <p:cTn id="8" dur="2000" fill="hold"/>
                                        <p:tgtEl>
                                          <p:spTgt spid="2"/>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290">
                                          <p:stCondLst>
                                            <p:cond delay="0"/>
                                          </p:stCondLst>
                                        </p:cTn>
                                        <p:tgtEl>
                                          <p:spTgt spid="1028"/>
                                        </p:tgtEl>
                                      </p:cBhvr>
                                    </p:animEffect>
                                    <p:anim calcmode="lin" valueType="num">
                                      <p:cBhvr>
                                        <p:cTn id="14" dur="911"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028"/>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028"/>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028"/>
                                        </p:tgtEl>
                                        <p:attrNameLst>
                                          <p:attrName>ppt_y</p:attrName>
                                        </p:attrNameLst>
                                      </p:cBhvr>
                                      <p:tavLst>
                                        <p:tav tm="0" fmla="#ppt_y-sin(pi*$)/81">
                                          <p:val>
                                            <p:fltVal val="0"/>
                                          </p:val>
                                        </p:tav>
                                        <p:tav tm="100000">
                                          <p:val>
                                            <p:fltVal val="1"/>
                                          </p:val>
                                        </p:tav>
                                      </p:tavLst>
                                    </p:anim>
                                    <p:animScale>
                                      <p:cBhvr>
                                        <p:cTn id="19" dur="13">
                                          <p:stCondLst>
                                            <p:cond delay="325"/>
                                          </p:stCondLst>
                                        </p:cTn>
                                        <p:tgtEl>
                                          <p:spTgt spid="1028"/>
                                        </p:tgtEl>
                                      </p:cBhvr>
                                      <p:to x="100000" y="60000"/>
                                    </p:animScale>
                                    <p:animScale>
                                      <p:cBhvr>
                                        <p:cTn id="20" dur="83" decel="50000">
                                          <p:stCondLst>
                                            <p:cond delay="338"/>
                                          </p:stCondLst>
                                        </p:cTn>
                                        <p:tgtEl>
                                          <p:spTgt spid="1028"/>
                                        </p:tgtEl>
                                      </p:cBhvr>
                                      <p:to x="100000" y="100000"/>
                                    </p:animScale>
                                    <p:animScale>
                                      <p:cBhvr>
                                        <p:cTn id="21" dur="13">
                                          <p:stCondLst>
                                            <p:cond delay="656"/>
                                          </p:stCondLst>
                                        </p:cTn>
                                        <p:tgtEl>
                                          <p:spTgt spid="1028"/>
                                        </p:tgtEl>
                                      </p:cBhvr>
                                      <p:to x="100000" y="80000"/>
                                    </p:animScale>
                                    <p:animScale>
                                      <p:cBhvr>
                                        <p:cTn id="22" dur="83" decel="50000">
                                          <p:stCondLst>
                                            <p:cond delay="669"/>
                                          </p:stCondLst>
                                        </p:cTn>
                                        <p:tgtEl>
                                          <p:spTgt spid="1028"/>
                                        </p:tgtEl>
                                      </p:cBhvr>
                                      <p:to x="100000" y="100000"/>
                                    </p:animScale>
                                    <p:animScale>
                                      <p:cBhvr>
                                        <p:cTn id="23" dur="13">
                                          <p:stCondLst>
                                            <p:cond delay="821"/>
                                          </p:stCondLst>
                                        </p:cTn>
                                        <p:tgtEl>
                                          <p:spTgt spid="1028"/>
                                        </p:tgtEl>
                                      </p:cBhvr>
                                      <p:to x="100000" y="90000"/>
                                    </p:animScale>
                                    <p:animScale>
                                      <p:cBhvr>
                                        <p:cTn id="24" dur="83" decel="50000">
                                          <p:stCondLst>
                                            <p:cond delay="834"/>
                                          </p:stCondLst>
                                        </p:cTn>
                                        <p:tgtEl>
                                          <p:spTgt spid="1028"/>
                                        </p:tgtEl>
                                      </p:cBhvr>
                                      <p:to x="100000" y="100000"/>
                                    </p:animScale>
                                    <p:animScale>
                                      <p:cBhvr>
                                        <p:cTn id="25" dur="13">
                                          <p:stCondLst>
                                            <p:cond delay="904"/>
                                          </p:stCondLst>
                                        </p:cTn>
                                        <p:tgtEl>
                                          <p:spTgt spid="1028"/>
                                        </p:tgtEl>
                                      </p:cBhvr>
                                      <p:to x="100000" y="95000"/>
                                    </p:animScale>
                                    <p:animScale>
                                      <p:cBhvr>
                                        <p:cTn id="26" dur="83" decel="50000">
                                          <p:stCondLst>
                                            <p:cond delay="917"/>
                                          </p:stCondLst>
                                        </p:cTn>
                                        <p:tgtEl>
                                          <p:spTgt spid="1028"/>
                                        </p:tgtEl>
                                      </p:cBhvr>
                                      <p:to x="100000" y="100000"/>
                                    </p:animScale>
                                  </p:childTnLst>
                                </p:cTn>
                              </p:par>
                              <p:par>
                                <p:cTn id="27" presetID="10" presetClass="exit" presetSubtype="0" fill="hold" grpId="1" nodeType="with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80">
                                          <p:stCondLst>
                                            <p:cond delay="0"/>
                                          </p:stCondLst>
                                        </p:cTn>
                                        <p:tgtEl>
                                          <p:spTgt spid="5"/>
                                        </p:tgtEl>
                                      </p:cBhvr>
                                    </p:animEffect>
                                    <p:anim calcmode="lin" valueType="num">
                                      <p:cBhvr>
                                        <p:cTn id="3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0" dur="26">
                                          <p:stCondLst>
                                            <p:cond delay="650"/>
                                          </p:stCondLst>
                                        </p:cTn>
                                        <p:tgtEl>
                                          <p:spTgt spid="5"/>
                                        </p:tgtEl>
                                      </p:cBhvr>
                                      <p:to x="100000" y="60000"/>
                                    </p:animScale>
                                    <p:animScale>
                                      <p:cBhvr>
                                        <p:cTn id="41" dur="166" decel="50000">
                                          <p:stCondLst>
                                            <p:cond delay="676"/>
                                          </p:stCondLst>
                                        </p:cTn>
                                        <p:tgtEl>
                                          <p:spTgt spid="5"/>
                                        </p:tgtEl>
                                      </p:cBhvr>
                                      <p:to x="100000" y="100000"/>
                                    </p:animScale>
                                    <p:animScale>
                                      <p:cBhvr>
                                        <p:cTn id="42" dur="26">
                                          <p:stCondLst>
                                            <p:cond delay="1312"/>
                                          </p:stCondLst>
                                        </p:cTn>
                                        <p:tgtEl>
                                          <p:spTgt spid="5"/>
                                        </p:tgtEl>
                                      </p:cBhvr>
                                      <p:to x="100000" y="80000"/>
                                    </p:animScale>
                                    <p:animScale>
                                      <p:cBhvr>
                                        <p:cTn id="43" dur="166" decel="50000">
                                          <p:stCondLst>
                                            <p:cond delay="1338"/>
                                          </p:stCondLst>
                                        </p:cTn>
                                        <p:tgtEl>
                                          <p:spTgt spid="5"/>
                                        </p:tgtEl>
                                      </p:cBhvr>
                                      <p:to x="100000" y="100000"/>
                                    </p:animScale>
                                    <p:animScale>
                                      <p:cBhvr>
                                        <p:cTn id="44" dur="26">
                                          <p:stCondLst>
                                            <p:cond delay="1642"/>
                                          </p:stCondLst>
                                        </p:cTn>
                                        <p:tgtEl>
                                          <p:spTgt spid="5"/>
                                        </p:tgtEl>
                                      </p:cBhvr>
                                      <p:to x="100000" y="90000"/>
                                    </p:animScale>
                                    <p:animScale>
                                      <p:cBhvr>
                                        <p:cTn id="45" dur="166" decel="50000">
                                          <p:stCondLst>
                                            <p:cond delay="1668"/>
                                          </p:stCondLst>
                                        </p:cTn>
                                        <p:tgtEl>
                                          <p:spTgt spid="5"/>
                                        </p:tgtEl>
                                      </p:cBhvr>
                                      <p:to x="100000" y="100000"/>
                                    </p:animScale>
                                    <p:animScale>
                                      <p:cBhvr>
                                        <p:cTn id="46" dur="26">
                                          <p:stCondLst>
                                            <p:cond delay="1808"/>
                                          </p:stCondLst>
                                        </p:cTn>
                                        <p:tgtEl>
                                          <p:spTgt spid="5"/>
                                        </p:tgtEl>
                                      </p:cBhvr>
                                      <p:to x="100000" y="95000"/>
                                    </p:animScale>
                                    <p:animScale>
                                      <p:cBhvr>
                                        <p:cTn id="47" dur="166" decel="50000">
                                          <p:stCondLst>
                                            <p:cond delay="1834"/>
                                          </p:stCondLst>
                                        </p:cTn>
                                        <p:tgtEl>
                                          <p:spTgt spid="5"/>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029"/>
                                        </p:tgtEl>
                                        <p:attrNameLst>
                                          <p:attrName>style.visibility</p:attrName>
                                        </p:attrNameLst>
                                      </p:cBhvr>
                                      <p:to>
                                        <p:strVal val="visible"/>
                                      </p:to>
                                    </p:set>
                                    <p:animEffect transition="in" filter="wipe(down)">
                                      <p:cBhvr>
                                        <p:cTn id="52" dur="580">
                                          <p:stCondLst>
                                            <p:cond delay="0"/>
                                          </p:stCondLst>
                                        </p:cTn>
                                        <p:tgtEl>
                                          <p:spTgt spid="1029"/>
                                        </p:tgtEl>
                                      </p:cBhvr>
                                    </p:animEffect>
                                    <p:anim calcmode="lin" valueType="num">
                                      <p:cBhvr>
                                        <p:cTn id="53" dur="1822" tmFilter="0,0; 0.14,0.36; 0.43,0.73; 0.71,0.91; 1.0,1.0">
                                          <p:stCondLst>
                                            <p:cond delay="0"/>
                                          </p:stCondLst>
                                        </p:cTn>
                                        <p:tgtEl>
                                          <p:spTgt spid="1029"/>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029"/>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029"/>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029"/>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029"/>
                                        </p:tgtEl>
                                        <p:attrNameLst>
                                          <p:attrName>ppt_y</p:attrName>
                                        </p:attrNameLst>
                                      </p:cBhvr>
                                      <p:tavLst>
                                        <p:tav tm="0" fmla="#ppt_y-sin(pi*$)/81">
                                          <p:val>
                                            <p:fltVal val="0"/>
                                          </p:val>
                                        </p:tav>
                                        <p:tav tm="100000">
                                          <p:val>
                                            <p:fltVal val="1"/>
                                          </p:val>
                                        </p:tav>
                                      </p:tavLst>
                                    </p:anim>
                                    <p:animScale>
                                      <p:cBhvr>
                                        <p:cTn id="58" dur="26">
                                          <p:stCondLst>
                                            <p:cond delay="650"/>
                                          </p:stCondLst>
                                        </p:cTn>
                                        <p:tgtEl>
                                          <p:spTgt spid="1029"/>
                                        </p:tgtEl>
                                      </p:cBhvr>
                                      <p:to x="100000" y="60000"/>
                                    </p:animScale>
                                    <p:animScale>
                                      <p:cBhvr>
                                        <p:cTn id="59" dur="166" decel="50000">
                                          <p:stCondLst>
                                            <p:cond delay="676"/>
                                          </p:stCondLst>
                                        </p:cTn>
                                        <p:tgtEl>
                                          <p:spTgt spid="1029"/>
                                        </p:tgtEl>
                                      </p:cBhvr>
                                      <p:to x="100000" y="100000"/>
                                    </p:animScale>
                                    <p:animScale>
                                      <p:cBhvr>
                                        <p:cTn id="60" dur="26">
                                          <p:stCondLst>
                                            <p:cond delay="1312"/>
                                          </p:stCondLst>
                                        </p:cTn>
                                        <p:tgtEl>
                                          <p:spTgt spid="1029"/>
                                        </p:tgtEl>
                                      </p:cBhvr>
                                      <p:to x="100000" y="80000"/>
                                    </p:animScale>
                                    <p:animScale>
                                      <p:cBhvr>
                                        <p:cTn id="61" dur="166" decel="50000">
                                          <p:stCondLst>
                                            <p:cond delay="1338"/>
                                          </p:stCondLst>
                                        </p:cTn>
                                        <p:tgtEl>
                                          <p:spTgt spid="1029"/>
                                        </p:tgtEl>
                                      </p:cBhvr>
                                      <p:to x="100000" y="100000"/>
                                    </p:animScale>
                                    <p:animScale>
                                      <p:cBhvr>
                                        <p:cTn id="62" dur="26">
                                          <p:stCondLst>
                                            <p:cond delay="1642"/>
                                          </p:stCondLst>
                                        </p:cTn>
                                        <p:tgtEl>
                                          <p:spTgt spid="1029"/>
                                        </p:tgtEl>
                                      </p:cBhvr>
                                      <p:to x="100000" y="90000"/>
                                    </p:animScale>
                                    <p:animScale>
                                      <p:cBhvr>
                                        <p:cTn id="63" dur="166" decel="50000">
                                          <p:stCondLst>
                                            <p:cond delay="1668"/>
                                          </p:stCondLst>
                                        </p:cTn>
                                        <p:tgtEl>
                                          <p:spTgt spid="1029"/>
                                        </p:tgtEl>
                                      </p:cBhvr>
                                      <p:to x="100000" y="100000"/>
                                    </p:animScale>
                                    <p:animScale>
                                      <p:cBhvr>
                                        <p:cTn id="64" dur="26">
                                          <p:stCondLst>
                                            <p:cond delay="1808"/>
                                          </p:stCondLst>
                                        </p:cTn>
                                        <p:tgtEl>
                                          <p:spTgt spid="1029"/>
                                        </p:tgtEl>
                                      </p:cBhvr>
                                      <p:to x="100000" y="95000"/>
                                    </p:animScale>
                                    <p:animScale>
                                      <p:cBhvr>
                                        <p:cTn id="65" dur="166" decel="50000">
                                          <p:stCondLst>
                                            <p:cond delay="1834"/>
                                          </p:stCondLst>
                                        </p:cTn>
                                        <p:tgtEl>
                                          <p:spTgt spid="1029"/>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1030"/>
                                        </p:tgtEl>
                                        <p:attrNameLst>
                                          <p:attrName>style.visibility</p:attrName>
                                        </p:attrNameLst>
                                      </p:cBhvr>
                                      <p:to>
                                        <p:strVal val="visible"/>
                                      </p:to>
                                    </p:set>
                                    <p:animEffect transition="in" filter="wipe(down)">
                                      <p:cBhvr>
                                        <p:cTn id="70" dur="580">
                                          <p:stCondLst>
                                            <p:cond delay="0"/>
                                          </p:stCondLst>
                                        </p:cTn>
                                        <p:tgtEl>
                                          <p:spTgt spid="1030"/>
                                        </p:tgtEl>
                                      </p:cBhvr>
                                    </p:animEffect>
                                    <p:anim calcmode="lin" valueType="num">
                                      <p:cBhvr>
                                        <p:cTn id="71"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76" dur="26">
                                          <p:stCondLst>
                                            <p:cond delay="650"/>
                                          </p:stCondLst>
                                        </p:cTn>
                                        <p:tgtEl>
                                          <p:spTgt spid="1030"/>
                                        </p:tgtEl>
                                      </p:cBhvr>
                                      <p:to x="100000" y="60000"/>
                                    </p:animScale>
                                    <p:animScale>
                                      <p:cBhvr>
                                        <p:cTn id="77" dur="166" decel="50000">
                                          <p:stCondLst>
                                            <p:cond delay="676"/>
                                          </p:stCondLst>
                                        </p:cTn>
                                        <p:tgtEl>
                                          <p:spTgt spid="1030"/>
                                        </p:tgtEl>
                                      </p:cBhvr>
                                      <p:to x="100000" y="100000"/>
                                    </p:animScale>
                                    <p:animScale>
                                      <p:cBhvr>
                                        <p:cTn id="78" dur="26">
                                          <p:stCondLst>
                                            <p:cond delay="1312"/>
                                          </p:stCondLst>
                                        </p:cTn>
                                        <p:tgtEl>
                                          <p:spTgt spid="1030"/>
                                        </p:tgtEl>
                                      </p:cBhvr>
                                      <p:to x="100000" y="80000"/>
                                    </p:animScale>
                                    <p:animScale>
                                      <p:cBhvr>
                                        <p:cTn id="79" dur="166" decel="50000">
                                          <p:stCondLst>
                                            <p:cond delay="1338"/>
                                          </p:stCondLst>
                                        </p:cTn>
                                        <p:tgtEl>
                                          <p:spTgt spid="1030"/>
                                        </p:tgtEl>
                                      </p:cBhvr>
                                      <p:to x="100000" y="100000"/>
                                    </p:animScale>
                                    <p:animScale>
                                      <p:cBhvr>
                                        <p:cTn id="80" dur="26">
                                          <p:stCondLst>
                                            <p:cond delay="1642"/>
                                          </p:stCondLst>
                                        </p:cTn>
                                        <p:tgtEl>
                                          <p:spTgt spid="1030"/>
                                        </p:tgtEl>
                                      </p:cBhvr>
                                      <p:to x="100000" y="90000"/>
                                    </p:animScale>
                                    <p:animScale>
                                      <p:cBhvr>
                                        <p:cTn id="81" dur="166" decel="50000">
                                          <p:stCondLst>
                                            <p:cond delay="1668"/>
                                          </p:stCondLst>
                                        </p:cTn>
                                        <p:tgtEl>
                                          <p:spTgt spid="1030"/>
                                        </p:tgtEl>
                                      </p:cBhvr>
                                      <p:to x="100000" y="100000"/>
                                    </p:animScale>
                                    <p:animScale>
                                      <p:cBhvr>
                                        <p:cTn id="82" dur="26">
                                          <p:stCondLst>
                                            <p:cond delay="1808"/>
                                          </p:stCondLst>
                                        </p:cTn>
                                        <p:tgtEl>
                                          <p:spTgt spid="1030"/>
                                        </p:tgtEl>
                                      </p:cBhvr>
                                      <p:to x="100000" y="95000"/>
                                    </p:animScale>
                                    <p:animScale>
                                      <p:cBhvr>
                                        <p:cTn id="83" dur="166" decel="50000">
                                          <p:stCondLst>
                                            <p:cond delay="1834"/>
                                          </p:stCondLst>
                                        </p:cTn>
                                        <p:tgtEl>
                                          <p:spTgt spid="1030"/>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26" presetClass="entr" presetSubtype="0" fill="hold" nodeType="clickEffect">
                                  <p:stCondLst>
                                    <p:cond delay="0"/>
                                  </p:stCondLst>
                                  <p:childTnLst>
                                    <p:set>
                                      <p:cBhvr>
                                        <p:cTn id="87" dur="1" fill="hold">
                                          <p:stCondLst>
                                            <p:cond delay="0"/>
                                          </p:stCondLst>
                                        </p:cTn>
                                        <p:tgtEl>
                                          <p:spTgt spid="1032"/>
                                        </p:tgtEl>
                                        <p:attrNameLst>
                                          <p:attrName>style.visibility</p:attrName>
                                        </p:attrNameLst>
                                      </p:cBhvr>
                                      <p:to>
                                        <p:strVal val="visible"/>
                                      </p:to>
                                    </p:set>
                                    <p:animEffect transition="in" filter="wipe(down)">
                                      <p:cBhvr>
                                        <p:cTn id="88" dur="580">
                                          <p:stCondLst>
                                            <p:cond delay="0"/>
                                          </p:stCondLst>
                                        </p:cTn>
                                        <p:tgtEl>
                                          <p:spTgt spid="1032"/>
                                        </p:tgtEl>
                                      </p:cBhvr>
                                    </p:animEffect>
                                    <p:anim calcmode="lin" valueType="num">
                                      <p:cBhvr>
                                        <p:cTn id="89"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94" dur="26">
                                          <p:stCondLst>
                                            <p:cond delay="650"/>
                                          </p:stCondLst>
                                        </p:cTn>
                                        <p:tgtEl>
                                          <p:spTgt spid="1032"/>
                                        </p:tgtEl>
                                      </p:cBhvr>
                                      <p:to x="100000" y="60000"/>
                                    </p:animScale>
                                    <p:animScale>
                                      <p:cBhvr>
                                        <p:cTn id="95" dur="166" decel="50000">
                                          <p:stCondLst>
                                            <p:cond delay="676"/>
                                          </p:stCondLst>
                                        </p:cTn>
                                        <p:tgtEl>
                                          <p:spTgt spid="1032"/>
                                        </p:tgtEl>
                                      </p:cBhvr>
                                      <p:to x="100000" y="100000"/>
                                    </p:animScale>
                                    <p:animScale>
                                      <p:cBhvr>
                                        <p:cTn id="96" dur="26">
                                          <p:stCondLst>
                                            <p:cond delay="1312"/>
                                          </p:stCondLst>
                                        </p:cTn>
                                        <p:tgtEl>
                                          <p:spTgt spid="1032"/>
                                        </p:tgtEl>
                                      </p:cBhvr>
                                      <p:to x="100000" y="80000"/>
                                    </p:animScale>
                                    <p:animScale>
                                      <p:cBhvr>
                                        <p:cTn id="97" dur="166" decel="50000">
                                          <p:stCondLst>
                                            <p:cond delay="1338"/>
                                          </p:stCondLst>
                                        </p:cTn>
                                        <p:tgtEl>
                                          <p:spTgt spid="1032"/>
                                        </p:tgtEl>
                                      </p:cBhvr>
                                      <p:to x="100000" y="100000"/>
                                    </p:animScale>
                                    <p:animScale>
                                      <p:cBhvr>
                                        <p:cTn id="98" dur="26">
                                          <p:stCondLst>
                                            <p:cond delay="1642"/>
                                          </p:stCondLst>
                                        </p:cTn>
                                        <p:tgtEl>
                                          <p:spTgt spid="1032"/>
                                        </p:tgtEl>
                                      </p:cBhvr>
                                      <p:to x="100000" y="90000"/>
                                    </p:animScale>
                                    <p:animScale>
                                      <p:cBhvr>
                                        <p:cTn id="99" dur="166" decel="50000">
                                          <p:stCondLst>
                                            <p:cond delay="1668"/>
                                          </p:stCondLst>
                                        </p:cTn>
                                        <p:tgtEl>
                                          <p:spTgt spid="1032"/>
                                        </p:tgtEl>
                                      </p:cBhvr>
                                      <p:to x="100000" y="100000"/>
                                    </p:animScale>
                                    <p:animScale>
                                      <p:cBhvr>
                                        <p:cTn id="100" dur="26">
                                          <p:stCondLst>
                                            <p:cond delay="1808"/>
                                          </p:stCondLst>
                                        </p:cTn>
                                        <p:tgtEl>
                                          <p:spTgt spid="1032"/>
                                        </p:tgtEl>
                                      </p:cBhvr>
                                      <p:to x="100000" y="95000"/>
                                    </p:animScale>
                                    <p:animScale>
                                      <p:cBhvr>
                                        <p:cTn id="101" dur="166" decel="50000">
                                          <p:stCondLst>
                                            <p:cond delay="1834"/>
                                          </p:stCondLst>
                                        </p:cTn>
                                        <p:tgtEl>
                                          <p:spTgt spid="1032"/>
                                        </p:tgtEl>
                                      </p:cBhvr>
                                      <p:to x="100000" y="100000"/>
                                    </p:animScale>
                                  </p:childTnLst>
                                </p:cTn>
                              </p:par>
                            </p:childTnLst>
                          </p:cTn>
                        </p:par>
                      </p:childTnLst>
                    </p:cTn>
                  </p:par>
                  <p:par>
                    <p:cTn id="102" fill="hold">
                      <p:stCondLst>
                        <p:cond delay="indefinite"/>
                      </p:stCondLst>
                      <p:childTnLst>
                        <p:par>
                          <p:cTn id="103" fill="hold">
                            <p:stCondLst>
                              <p:cond delay="0"/>
                            </p:stCondLst>
                            <p:childTnLst>
                              <p:par>
                                <p:cTn id="104" presetID="26" presetClass="entr" presetSubtype="0" fill="hold" nodeType="clickEffect">
                                  <p:stCondLst>
                                    <p:cond delay="0"/>
                                  </p:stCondLst>
                                  <p:childTnLst>
                                    <p:set>
                                      <p:cBhvr>
                                        <p:cTn id="105" dur="1" fill="hold">
                                          <p:stCondLst>
                                            <p:cond delay="0"/>
                                          </p:stCondLst>
                                        </p:cTn>
                                        <p:tgtEl>
                                          <p:spTgt spid="1037"/>
                                        </p:tgtEl>
                                        <p:attrNameLst>
                                          <p:attrName>style.visibility</p:attrName>
                                        </p:attrNameLst>
                                      </p:cBhvr>
                                      <p:to>
                                        <p:strVal val="visible"/>
                                      </p:to>
                                    </p:set>
                                    <p:animEffect transition="in" filter="wipe(down)">
                                      <p:cBhvr>
                                        <p:cTn id="106" dur="580">
                                          <p:stCondLst>
                                            <p:cond delay="0"/>
                                          </p:stCondLst>
                                        </p:cTn>
                                        <p:tgtEl>
                                          <p:spTgt spid="1037"/>
                                        </p:tgtEl>
                                      </p:cBhvr>
                                    </p:animEffect>
                                    <p:anim calcmode="lin" valueType="num">
                                      <p:cBhvr>
                                        <p:cTn id="107" dur="1822" tmFilter="0,0; 0.14,0.36; 0.43,0.73; 0.71,0.91; 1.0,1.0">
                                          <p:stCondLst>
                                            <p:cond delay="0"/>
                                          </p:stCondLst>
                                        </p:cTn>
                                        <p:tgtEl>
                                          <p:spTgt spid="1037"/>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1037"/>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1037"/>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1037"/>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1037"/>
                                        </p:tgtEl>
                                        <p:attrNameLst>
                                          <p:attrName>ppt_y</p:attrName>
                                        </p:attrNameLst>
                                      </p:cBhvr>
                                      <p:tavLst>
                                        <p:tav tm="0" fmla="#ppt_y-sin(pi*$)/81">
                                          <p:val>
                                            <p:fltVal val="0"/>
                                          </p:val>
                                        </p:tav>
                                        <p:tav tm="100000">
                                          <p:val>
                                            <p:fltVal val="1"/>
                                          </p:val>
                                        </p:tav>
                                      </p:tavLst>
                                    </p:anim>
                                    <p:animScale>
                                      <p:cBhvr>
                                        <p:cTn id="112" dur="26">
                                          <p:stCondLst>
                                            <p:cond delay="650"/>
                                          </p:stCondLst>
                                        </p:cTn>
                                        <p:tgtEl>
                                          <p:spTgt spid="1037"/>
                                        </p:tgtEl>
                                      </p:cBhvr>
                                      <p:to x="100000" y="60000"/>
                                    </p:animScale>
                                    <p:animScale>
                                      <p:cBhvr>
                                        <p:cTn id="113" dur="166" decel="50000">
                                          <p:stCondLst>
                                            <p:cond delay="676"/>
                                          </p:stCondLst>
                                        </p:cTn>
                                        <p:tgtEl>
                                          <p:spTgt spid="1037"/>
                                        </p:tgtEl>
                                      </p:cBhvr>
                                      <p:to x="100000" y="100000"/>
                                    </p:animScale>
                                    <p:animScale>
                                      <p:cBhvr>
                                        <p:cTn id="114" dur="26">
                                          <p:stCondLst>
                                            <p:cond delay="1312"/>
                                          </p:stCondLst>
                                        </p:cTn>
                                        <p:tgtEl>
                                          <p:spTgt spid="1037"/>
                                        </p:tgtEl>
                                      </p:cBhvr>
                                      <p:to x="100000" y="80000"/>
                                    </p:animScale>
                                    <p:animScale>
                                      <p:cBhvr>
                                        <p:cTn id="115" dur="166" decel="50000">
                                          <p:stCondLst>
                                            <p:cond delay="1338"/>
                                          </p:stCondLst>
                                        </p:cTn>
                                        <p:tgtEl>
                                          <p:spTgt spid="1037"/>
                                        </p:tgtEl>
                                      </p:cBhvr>
                                      <p:to x="100000" y="100000"/>
                                    </p:animScale>
                                    <p:animScale>
                                      <p:cBhvr>
                                        <p:cTn id="116" dur="26">
                                          <p:stCondLst>
                                            <p:cond delay="1642"/>
                                          </p:stCondLst>
                                        </p:cTn>
                                        <p:tgtEl>
                                          <p:spTgt spid="1037"/>
                                        </p:tgtEl>
                                      </p:cBhvr>
                                      <p:to x="100000" y="90000"/>
                                    </p:animScale>
                                    <p:animScale>
                                      <p:cBhvr>
                                        <p:cTn id="117" dur="166" decel="50000">
                                          <p:stCondLst>
                                            <p:cond delay="1668"/>
                                          </p:stCondLst>
                                        </p:cTn>
                                        <p:tgtEl>
                                          <p:spTgt spid="1037"/>
                                        </p:tgtEl>
                                      </p:cBhvr>
                                      <p:to x="100000" y="100000"/>
                                    </p:animScale>
                                    <p:animScale>
                                      <p:cBhvr>
                                        <p:cTn id="118" dur="26">
                                          <p:stCondLst>
                                            <p:cond delay="1808"/>
                                          </p:stCondLst>
                                        </p:cTn>
                                        <p:tgtEl>
                                          <p:spTgt spid="1037"/>
                                        </p:tgtEl>
                                      </p:cBhvr>
                                      <p:to x="100000" y="95000"/>
                                    </p:animScale>
                                    <p:animScale>
                                      <p:cBhvr>
                                        <p:cTn id="119" dur="166" decel="50000">
                                          <p:stCondLst>
                                            <p:cond delay="1834"/>
                                          </p:stCondLst>
                                        </p:cTn>
                                        <p:tgtEl>
                                          <p:spTgt spid="10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uppy Eating Cupcake - Download Stock Video Footage Now.wmv">
            <a:hlinkClick r:id="" action="ppaction://media"/>
          </p:cNvPr>
          <p:cNvPicPr>
            <a:picLocks noGrp="1" noChangeAspect="1"/>
          </p:cNvPicPr>
          <p:nvPr>
            <p:ph idx="1"/>
            <a:videoFile r:link="rId1"/>
            <p:extLst>
              <p:ext uri="{DAA4B4D4-6D71-4841-9C94-3DE7FCFB9230}">
                <p14:media xmlns:p14="http://schemas.microsoft.com/office/powerpoint/2010/main" r:embed="rId2">
                  <p14:trim st="10248.5728" end="10725.2512"/>
                </p14:media>
              </p:ext>
            </p:extLst>
          </p:nvPr>
        </p:nvPicPr>
        <p:blipFill>
          <a:blip r:embed="rId7"/>
          <a:stretch>
            <a:fillRect/>
          </a:stretch>
        </p:blipFill>
        <p:spPr>
          <a:xfrm>
            <a:off x="1600200" y="1143000"/>
            <a:ext cx="5957872" cy="3276600"/>
          </a:xfrm>
          <a:prstGeom prst="roundRect">
            <a:avLst>
              <a:gd name="adj" fmla="val 5299"/>
            </a:avLst>
          </a:prstGeom>
          <a:ln>
            <a:noFill/>
          </a:ln>
          <a:effectLst>
            <a:reflection blurRad="6350" stA="50000" endA="300" endPos="55000" dir="5400000" sy="-100000" algn="bl" rotWithShape="0"/>
          </a:effectLst>
          <a:scene3d>
            <a:camera prst="orthographicFront"/>
            <a:lightRig rig="balanced" dir="t"/>
          </a:scene3d>
          <a:sp3d prstMaterial="plastic">
            <a:bevelT/>
            <a:contourClr>
              <a:srgbClr val="FFFFFF"/>
            </a:contourClr>
          </a:sp3d>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0640322"/>
      </p:ext>
    </p:extLst>
  </p:cSld>
  <p:clrMapOvr>
    <a:masterClrMapping/>
  </p:clrMapOvr>
  <mc:AlternateContent xmlns:mc="http://schemas.openxmlformats.org/markup-compatibility/2006" xmlns:p14="http://schemas.microsoft.com/office/powerpoint/2010/main">
    <mc:Choice Requires="p14">
      <p:transition spd="slow" p14:dur="2000" advClick="0" advTm="5108"/>
    </mc:Choice>
    <mc:Fallback xmlns="">
      <p:transition spd="slow" advClick="0" advTm="5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4"/>
        <p14:stopEvt time="4067"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33400" y="365194"/>
            <a:ext cx="3243199" cy="2364422"/>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2" name="Picture 1"/>
          <p:cNvPicPr>
            <a:picLocks noChangeAspect="1"/>
          </p:cNvPicPr>
          <p:nvPr/>
        </p:nvPicPr>
        <p:blipFill rotWithShape="1">
          <a:blip r:embed="rId7"/>
          <a:srcRect l="15904" t="4297" r="14115" b="3895"/>
          <a:stretch/>
        </p:blipFill>
        <p:spPr>
          <a:xfrm>
            <a:off x="6324600" y="224334"/>
            <a:ext cx="2667000" cy="3758045"/>
          </a:xfrm>
          <a:prstGeom prst="rect">
            <a:avLst/>
          </a:prstGeom>
        </p:spPr>
      </p:pic>
      <p:sp>
        <p:nvSpPr>
          <p:cNvPr id="6" name="TextBox 5"/>
          <p:cNvSpPr txBox="1"/>
          <p:nvPr/>
        </p:nvSpPr>
        <p:spPr>
          <a:xfrm>
            <a:off x="533400" y="5219336"/>
            <a:ext cx="7848600" cy="1384995"/>
          </a:xfrm>
          <a:prstGeom prst="rect">
            <a:avLst/>
          </a:prstGeom>
          <a:noFill/>
        </p:spPr>
        <p:txBody>
          <a:bodyPr wrap="square" rtlCol="0">
            <a:spAutoFit/>
          </a:bodyPr>
          <a:lstStyle/>
          <a:p>
            <a:r>
              <a:rPr lang="en-US" sz="2800" dirty="0" smtClean="0">
                <a:solidFill>
                  <a:schemeClr val="accent5"/>
                </a:solidFill>
              </a:rPr>
              <a:t>Is there a relationship between </a:t>
            </a:r>
            <a:r>
              <a:rPr lang="en-US" sz="2800" dirty="0">
                <a:solidFill>
                  <a:schemeClr val="accent5"/>
                </a:solidFill>
              </a:rPr>
              <a:t>the weight of </a:t>
            </a:r>
            <a:r>
              <a:rPr lang="en-US" sz="2800" dirty="0" smtClean="0">
                <a:solidFill>
                  <a:schemeClr val="accent5"/>
                </a:solidFill>
              </a:rPr>
              <a:t>a dog and the amount of food recommended on a bag of dog food?</a:t>
            </a:r>
            <a:endParaRPr lang="en-US" sz="2800" dirty="0">
              <a:solidFill>
                <a:schemeClr val="accent5"/>
              </a:solidFill>
            </a:endParaRPr>
          </a:p>
        </p:txBody>
      </p:sp>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9612" t="4797" r="9105" b="3709"/>
          <a:stretch/>
        </p:blipFill>
        <p:spPr>
          <a:xfrm>
            <a:off x="2973016" y="2260022"/>
            <a:ext cx="2894384" cy="2185555"/>
          </a:xfrm>
          <a:prstGeom prst="rect">
            <a:avLst/>
          </a:prstGeom>
        </p:spPr>
      </p:pic>
    </p:spTree>
    <p:extLst>
      <p:ext uri="{BB962C8B-B14F-4D97-AF65-F5344CB8AC3E}">
        <p14:creationId xmlns:p14="http://schemas.microsoft.com/office/powerpoint/2010/main" val="50658368"/>
      </p:ext>
    </p:extLst>
  </p:cSld>
  <p:clrMapOvr>
    <a:masterClrMapping/>
  </p:clrMapOvr>
  <mc:AlternateContent xmlns:mc="http://schemas.openxmlformats.org/markup-compatibility/2006" xmlns:p14="http://schemas.microsoft.com/office/powerpoint/2010/main">
    <mc:Choice Requires="p14">
      <p:transition spd="slow" p14:dur="2000" advTm="16360"/>
    </mc:Choice>
    <mc:Fallback xmlns="">
      <p:transition spd="slow" advTm="1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41" y="0"/>
            <a:ext cx="8229600" cy="1143000"/>
          </a:xfrm>
        </p:spPr>
        <p:txBody>
          <a:bodyPr/>
          <a:lstStyle/>
          <a:p>
            <a:r>
              <a:rPr lang="en-US" dirty="0" smtClean="0">
                <a:solidFill>
                  <a:srgbClr val="0070C0"/>
                </a:solidFill>
                <a:latin typeface="Century Gothic" pitchFamily="34" charset="0"/>
              </a:rPr>
              <a:t>Representations</a:t>
            </a:r>
            <a:endParaRPr lang="en-US" dirty="0">
              <a:solidFill>
                <a:srgbClr val="0070C0"/>
              </a:solidFill>
              <a:latin typeface="Century Gothic"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09945100"/>
              </p:ext>
            </p:extLst>
          </p:nvPr>
        </p:nvGraphicFramePr>
        <p:xfrm>
          <a:off x="457200" y="1600200"/>
          <a:ext cx="3200400" cy="4495800"/>
        </p:xfrm>
        <a:graphic>
          <a:graphicData uri="http://schemas.openxmlformats.org/drawingml/2006/table">
            <a:tbl>
              <a:tblPr firstRow="1" bandRow="1">
                <a:tableStyleId>{5C22544A-7EE6-4342-B048-85BDC9FD1C3A}</a:tableStyleId>
              </a:tblPr>
              <a:tblGrid>
                <a:gridCol w="1600200">
                  <a:extLst>
                    <a:ext uri="{9D8B030D-6E8A-4147-A177-3AD203B41FA5}">
                      <a16:colId xmlns="" xmlns:a16="http://schemas.microsoft.com/office/drawing/2014/main" val="20000"/>
                    </a:ext>
                  </a:extLst>
                </a:gridCol>
                <a:gridCol w="1600200">
                  <a:extLst>
                    <a:ext uri="{9D8B030D-6E8A-4147-A177-3AD203B41FA5}">
                      <a16:colId xmlns="" xmlns:a16="http://schemas.microsoft.com/office/drawing/2014/main" val="20001"/>
                    </a:ext>
                  </a:extLst>
                </a:gridCol>
              </a:tblGrid>
              <a:tr h="749300">
                <a:tc>
                  <a:txBody>
                    <a:bodyPr/>
                    <a:lstStyle/>
                    <a:p>
                      <a:endParaRPr lang="en-US" dirty="0"/>
                    </a:p>
                  </a:txBody>
                  <a:tcPr>
                    <a:solidFill>
                      <a:schemeClr val="bg2">
                        <a:lumMod val="40000"/>
                        <a:lumOff val="60000"/>
                      </a:schemeClr>
                    </a:solidFill>
                  </a:tcPr>
                </a:tc>
                <a:tc>
                  <a:txBody>
                    <a:bodyPr/>
                    <a:lstStyle/>
                    <a:p>
                      <a:endParaRPr lang="en-US" dirty="0"/>
                    </a:p>
                  </a:txBody>
                  <a:tcPr>
                    <a:solidFill>
                      <a:schemeClr val="bg2">
                        <a:lumMod val="40000"/>
                        <a:lumOff val="60000"/>
                      </a:schemeClr>
                    </a:solidFill>
                  </a:tcPr>
                </a:tc>
                <a:extLst>
                  <a:ext uri="{0D108BD9-81ED-4DB2-BD59-A6C34878D82A}">
                    <a16:rowId xmlns="" xmlns:a16="http://schemas.microsoft.com/office/drawing/2014/main" val="10000"/>
                  </a:ext>
                </a:extLst>
              </a:tr>
              <a:tr h="749300">
                <a:tc>
                  <a:txBody>
                    <a:bodyPr/>
                    <a:lstStyle/>
                    <a:p>
                      <a:endParaRPr lang="en-US" dirty="0"/>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 xmlns:a16="http://schemas.microsoft.com/office/drawing/2014/main" val="10001"/>
                  </a:ext>
                </a:extLst>
              </a:tr>
              <a:tr h="749300">
                <a:tc>
                  <a:txBody>
                    <a:bodyPr/>
                    <a:lstStyle/>
                    <a:p>
                      <a:endParaRPr lang="en-US" dirty="0"/>
                    </a:p>
                  </a:txBody>
                  <a:tcPr>
                    <a:solidFill>
                      <a:schemeClr val="bg2">
                        <a:lumMod val="40000"/>
                        <a:lumOff val="60000"/>
                      </a:schemeClr>
                    </a:solidFill>
                  </a:tcPr>
                </a:tc>
                <a:tc>
                  <a:txBody>
                    <a:bodyPr/>
                    <a:lstStyle/>
                    <a:p>
                      <a:endParaRPr lang="en-US" dirty="0"/>
                    </a:p>
                  </a:txBody>
                  <a:tcPr>
                    <a:solidFill>
                      <a:schemeClr val="bg2">
                        <a:lumMod val="40000"/>
                        <a:lumOff val="60000"/>
                      </a:schemeClr>
                    </a:solidFill>
                  </a:tcPr>
                </a:tc>
                <a:extLst>
                  <a:ext uri="{0D108BD9-81ED-4DB2-BD59-A6C34878D82A}">
                    <a16:rowId xmlns="" xmlns:a16="http://schemas.microsoft.com/office/drawing/2014/main" val="10002"/>
                  </a:ext>
                </a:extLst>
              </a:tr>
              <a:tr h="749300">
                <a:tc>
                  <a:txBody>
                    <a:bodyPr/>
                    <a:lstStyle/>
                    <a:p>
                      <a:endParaRPr lang="en-US"/>
                    </a:p>
                  </a:txBody>
                  <a:tcPr>
                    <a:solidFill>
                      <a:schemeClr val="bg2">
                        <a:lumMod val="40000"/>
                        <a:lumOff val="60000"/>
                      </a:schemeClr>
                    </a:solidFill>
                  </a:tcPr>
                </a:tc>
                <a:tc>
                  <a:txBody>
                    <a:bodyPr/>
                    <a:lstStyle/>
                    <a:p>
                      <a:endParaRPr lang="en-US" dirty="0"/>
                    </a:p>
                  </a:txBody>
                  <a:tcPr>
                    <a:solidFill>
                      <a:schemeClr val="bg2">
                        <a:lumMod val="40000"/>
                        <a:lumOff val="60000"/>
                      </a:schemeClr>
                    </a:solidFill>
                  </a:tcPr>
                </a:tc>
                <a:extLst>
                  <a:ext uri="{0D108BD9-81ED-4DB2-BD59-A6C34878D82A}">
                    <a16:rowId xmlns="" xmlns:a16="http://schemas.microsoft.com/office/drawing/2014/main" val="10003"/>
                  </a:ext>
                </a:extLst>
              </a:tr>
              <a:tr h="749300">
                <a:tc>
                  <a:txBody>
                    <a:bodyPr/>
                    <a:lstStyle/>
                    <a:p>
                      <a:endParaRPr lang="en-US"/>
                    </a:p>
                  </a:txBody>
                  <a:tcPr>
                    <a:solidFill>
                      <a:schemeClr val="bg2">
                        <a:lumMod val="40000"/>
                        <a:lumOff val="60000"/>
                      </a:schemeClr>
                    </a:solidFill>
                  </a:tcPr>
                </a:tc>
                <a:tc>
                  <a:txBody>
                    <a:bodyPr/>
                    <a:lstStyle/>
                    <a:p>
                      <a:endParaRPr lang="en-US" dirty="0"/>
                    </a:p>
                  </a:txBody>
                  <a:tcPr>
                    <a:solidFill>
                      <a:schemeClr val="bg2">
                        <a:lumMod val="40000"/>
                        <a:lumOff val="60000"/>
                      </a:schemeClr>
                    </a:solidFill>
                  </a:tcPr>
                </a:tc>
                <a:extLst>
                  <a:ext uri="{0D108BD9-81ED-4DB2-BD59-A6C34878D82A}">
                    <a16:rowId xmlns="" xmlns:a16="http://schemas.microsoft.com/office/drawing/2014/main" val="10004"/>
                  </a:ext>
                </a:extLst>
              </a:tr>
              <a:tr h="749300">
                <a:tc>
                  <a:txBody>
                    <a:bodyPr/>
                    <a:lstStyle/>
                    <a:p>
                      <a:endParaRPr lang="en-US"/>
                    </a:p>
                  </a:txBody>
                  <a:tcPr>
                    <a:solidFill>
                      <a:schemeClr val="bg2">
                        <a:lumMod val="40000"/>
                        <a:lumOff val="60000"/>
                      </a:schemeClr>
                    </a:solidFill>
                  </a:tcPr>
                </a:tc>
                <a:tc>
                  <a:txBody>
                    <a:bodyPr/>
                    <a:lstStyle/>
                    <a:p>
                      <a:endParaRPr lang="en-US" dirty="0"/>
                    </a:p>
                  </a:txBody>
                  <a:tcPr>
                    <a:solidFill>
                      <a:schemeClr val="bg2">
                        <a:lumMod val="40000"/>
                        <a:lumOff val="60000"/>
                      </a:schemeClr>
                    </a:solidFill>
                  </a:tcPr>
                </a:tc>
                <a:extLst>
                  <a:ext uri="{0D108BD9-81ED-4DB2-BD59-A6C34878D82A}">
                    <a16:rowId xmlns="" xmlns:a16="http://schemas.microsoft.com/office/drawing/2014/main" val="10005"/>
                  </a:ext>
                </a:extLst>
              </a:tr>
            </a:tbl>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pic>
        <p:nvPicPr>
          <p:cNvPr id="6" name="Picture 5"/>
          <p:cNvPicPr>
            <a:picLocks noChangeAspect="1"/>
          </p:cNvPicPr>
          <p:nvPr/>
        </p:nvPicPr>
        <p:blipFill rotWithShape="1">
          <a:blip r:embed="rId7"/>
          <a:srcRect l="3258" t="17140" r="3258" b="17140"/>
          <a:stretch/>
        </p:blipFill>
        <p:spPr>
          <a:xfrm>
            <a:off x="4419600" y="1571625"/>
            <a:ext cx="3962400" cy="3962400"/>
          </a:xfrm>
          <a:prstGeom prst="rect">
            <a:avLst/>
          </a:prstGeom>
        </p:spPr>
      </p:pic>
    </p:spTree>
    <p:custDataLst>
      <p:tags r:id="rId1"/>
    </p:custDataLst>
    <p:extLst>
      <p:ext uri="{BB962C8B-B14F-4D97-AF65-F5344CB8AC3E}">
        <p14:creationId xmlns:p14="http://schemas.microsoft.com/office/powerpoint/2010/main" val="1020458772"/>
      </p:ext>
    </p:extLst>
  </p:cSld>
  <p:clrMapOvr>
    <a:masterClrMapping/>
  </p:clrMapOvr>
  <mc:AlternateContent xmlns:mc="http://schemas.openxmlformats.org/markup-compatibility/2006" xmlns:p14="http://schemas.microsoft.com/office/powerpoint/2010/main">
    <mc:Choice Requires="p14">
      <p:transition spd="slow" p14:dur="2000" advTm="12417"/>
    </mc:Choice>
    <mc:Fallback xmlns="">
      <p:transition spd="slow" advTm="1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02068649"/>
              </p:ext>
            </p:extLst>
          </p:nvPr>
        </p:nvGraphicFramePr>
        <p:xfrm>
          <a:off x="457200" y="609600"/>
          <a:ext cx="7924800" cy="4419597"/>
        </p:xfrm>
        <a:graphic>
          <a:graphicData uri="http://schemas.openxmlformats.org/drawingml/2006/table">
            <a:tbl>
              <a:tblPr firstRow="1" bandRow="1">
                <a:tableStyleId>{5C22544A-7EE6-4342-B048-85BDC9FD1C3A}</a:tableStyleId>
              </a:tblPr>
              <a:tblGrid>
                <a:gridCol w="3962400">
                  <a:extLst>
                    <a:ext uri="{9D8B030D-6E8A-4147-A177-3AD203B41FA5}">
                      <a16:colId xmlns="" xmlns:a16="http://schemas.microsoft.com/office/drawing/2014/main" val="20000"/>
                    </a:ext>
                  </a:extLst>
                </a:gridCol>
                <a:gridCol w="3962400">
                  <a:extLst>
                    <a:ext uri="{9D8B030D-6E8A-4147-A177-3AD203B41FA5}">
                      <a16:colId xmlns="" xmlns:a16="http://schemas.microsoft.com/office/drawing/2014/main" val="20001"/>
                    </a:ext>
                  </a:extLst>
                </a:gridCol>
              </a:tblGrid>
              <a:tr h="631371">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0"/>
                  </a:ext>
                </a:extLst>
              </a:tr>
              <a:tr h="631371">
                <a:tc>
                  <a:txBody>
                    <a:bodyPr/>
                    <a:lstStyle/>
                    <a:p>
                      <a:endParaRPr lang="en-US" dirty="0"/>
                    </a:p>
                  </a:txBody>
                  <a:tcPr/>
                </a:tc>
                <a:tc>
                  <a:txBody>
                    <a:bodyPr/>
                    <a:lstStyle/>
                    <a:p>
                      <a:endParaRPr lang="en-US"/>
                    </a:p>
                  </a:txBody>
                  <a:tcPr/>
                </a:tc>
                <a:extLst>
                  <a:ext uri="{0D108BD9-81ED-4DB2-BD59-A6C34878D82A}">
                    <a16:rowId xmlns="" xmlns:a16="http://schemas.microsoft.com/office/drawing/2014/main" val="10001"/>
                  </a:ext>
                </a:extLst>
              </a:tr>
              <a:tr h="631371">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2"/>
                  </a:ext>
                </a:extLst>
              </a:tr>
              <a:tr h="631371">
                <a:tc>
                  <a:txBody>
                    <a:bodyPr/>
                    <a:lstStyle/>
                    <a:p>
                      <a:endParaRPr lang="en-US"/>
                    </a:p>
                  </a:txBody>
                  <a:tcPr/>
                </a:tc>
                <a:tc>
                  <a:txBody>
                    <a:bodyPr/>
                    <a:lstStyle/>
                    <a:p>
                      <a:endParaRPr lang="en-US"/>
                    </a:p>
                  </a:txBody>
                  <a:tcPr/>
                </a:tc>
                <a:extLst>
                  <a:ext uri="{0D108BD9-81ED-4DB2-BD59-A6C34878D82A}">
                    <a16:rowId xmlns="" xmlns:a16="http://schemas.microsoft.com/office/drawing/2014/main" val="10003"/>
                  </a:ext>
                </a:extLst>
              </a:tr>
              <a:tr h="631371">
                <a:tc>
                  <a:txBody>
                    <a:bodyPr/>
                    <a:lstStyle/>
                    <a:p>
                      <a:endParaRPr lang="en-US"/>
                    </a:p>
                  </a:txBody>
                  <a:tcPr/>
                </a:tc>
                <a:tc>
                  <a:txBody>
                    <a:bodyPr/>
                    <a:lstStyle/>
                    <a:p>
                      <a:endParaRPr lang="en-US"/>
                    </a:p>
                  </a:txBody>
                  <a:tcPr/>
                </a:tc>
                <a:extLst>
                  <a:ext uri="{0D108BD9-81ED-4DB2-BD59-A6C34878D82A}">
                    <a16:rowId xmlns="" xmlns:a16="http://schemas.microsoft.com/office/drawing/2014/main" val="10004"/>
                  </a:ext>
                </a:extLst>
              </a:tr>
              <a:tr h="631371">
                <a:tc>
                  <a:txBody>
                    <a:bodyPr/>
                    <a:lstStyle/>
                    <a:p>
                      <a:endParaRPr lang="en-US"/>
                    </a:p>
                  </a:txBody>
                  <a:tcPr/>
                </a:tc>
                <a:tc>
                  <a:txBody>
                    <a:bodyPr/>
                    <a:lstStyle/>
                    <a:p>
                      <a:endParaRPr lang="en-US"/>
                    </a:p>
                  </a:txBody>
                  <a:tcPr/>
                </a:tc>
                <a:extLst>
                  <a:ext uri="{0D108BD9-81ED-4DB2-BD59-A6C34878D82A}">
                    <a16:rowId xmlns="" xmlns:a16="http://schemas.microsoft.com/office/drawing/2014/main" val="10005"/>
                  </a:ext>
                </a:extLst>
              </a:tr>
              <a:tr h="631371">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6"/>
                  </a:ext>
                </a:extLst>
              </a:tr>
            </a:tbl>
          </a:graphicData>
        </a:graphic>
      </p:graphicFrame>
      <p:sp>
        <p:nvSpPr>
          <p:cNvPr id="6" name="TextBox 5"/>
          <p:cNvSpPr txBox="1"/>
          <p:nvPr/>
        </p:nvSpPr>
        <p:spPr>
          <a:xfrm>
            <a:off x="685800" y="697633"/>
            <a:ext cx="1981200" cy="584775"/>
          </a:xfrm>
          <a:prstGeom prst="rect">
            <a:avLst/>
          </a:prstGeom>
          <a:noFill/>
        </p:spPr>
        <p:txBody>
          <a:bodyPr wrap="square" rtlCol="0">
            <a:spAutoFit/>
          </a:bodyPr>
          <a:lstStyle/>
          <a:p>
            <a:r>
              <a:rPr lang="en-US" sz="3200" b="1" dirty="0" smtClean="0">
                <a:solidFill>
                  <a:srgbClr val="002060"/>
                </a:solidFill>
                <a:latin typeface="Century Gothic" pitchFamily="34" charset="0"/>
              </a:rPr>
              <a:t>Weight</a:t>
            </a:r>
            <a:endParaRPr lang="en-US" sz="3200" b="1" dirty="0">
              <a:solidFill>
                <a:srgbClr val="002060"/>
              </a:solidFill>
              <a:latin typeface="Century Gothic" pitchFamily="34" charset="0"/>
            </a:endParaRPr>
          </a:p>
        </p:txBody>
      </p:sp>
      <p:sp>
        <p:nvSpPr>
          <p:cNvPr id="7" name="TextBox 6"/>
          <p:cNvSpPr txBox="1"/>
          <p:nvPr/>
        </p:nvSpPr>
        <p:spPr>
          <a:xfrm>
            <a:off x="2286000" y="685800"/>
            <a:ext cx="1752600" cy="584775"/>
          </a:xfrm>
          <a:prstGeom prst="rect">
            <a:avLst/>
          </a:prstGeom>
          <a:noFill/>
        </p:spPr>
        <p:txBody>
          <a:bodyPr wrap="square" rtlCol="0">
            <a:spAutoFit/>
          </a:bodyPr>
          <a:lstStyle/>
          <a:p>
            <a:r>
              <a:rPr lang="en-US" sz="3200" b="1" dirty="0" smtClean="0">
                <a:solidFill>
                  <a:schemeClr val="accent6"/>
                </a:solidFill>
              </a:rPr>
              <a:t>(Pounds)</a:t>
            </a:r>
            <a:endParaRPr lang="en-US" sz="3200" b="1" dirty="0">
              <a:solidFill>
                <a:schemeClr val="accent6"/>
              </a:solidFill>
            </a:endParaRPr>
          </a:p>
        </p:txBody>
      </p:sp>
      <p:sp>
        <p:nvSpPr>
          <p:cNvPr id="8" name="TextBox 7"/>
          <p:cNvSpPr txBox="1"/>
          <p:nvPr/>
        </p:nvSpPr>
        <p:spPr>
          <a:xfrm>
            <a:off x="4953000" y="685799"/>
            <a:ext cx="1752600" cy="584775"/>
          </a:xfrm>
          <a:prstGeom prst="rect">
            <a:avLst/>
          </a:prstGeom>
          <a:noFill/>
        </p:spPr>
        <p:txBody>
          <a:bodyPr wrap="square" rtlCol="0">
            <a:spAutoFit/>
          </a:bodyPr>
          <a:lstStyle/>
          <a:p>
            <a:r>
              <a:rPr lang="en-US" sz="3200" b="1" dirty="0" smtClean="0">
                <a:solidFill>
                  <a:srgbClr val="002060"/>
                </a:solidFill>
                <a:latin typeface="Century Gothic" pitchFamily="34" charset="0"/>
              </a:rPr>
              <a:t>Food</a:t>
            </a:r>
            <a:endParaRPr lang="en-US" sz="3200" b="1" dirty="0">
              <a:solidFill>
                <a:srgbClr val="002060"/>
              </a:solidFill>
              <a:latin typeface="Century Gothic" pitchFamily="34" charset="0"/>
            </a:endParaRPr>
          </a:p>
        </p:txBody>
      </p:sp>
      <p:sp>
        <p:nvSpPr>
          <p:cNvPr id="9" name="TextBox 8"/>
          <p:cNvSpPr txBox="1"/>
          <p:nvPr/>
        </p:nvSpPr>
        <p:spPr>
          <a:xfrm>
            <a:off x="6019800" y="685800"/>
            <a:ext cx="1539815" cy="584775"/>
          </a:xfrm>
          <a:prstGeom prst="rect">
            <a:avLst/>
          </a:prstGeom>
          <a:noFill/>
        </p:spPr>
        <p:txBody>
          <a:bodyPr wrap="square" rtlCol="0">
            <a:spAutoFit/>
          </a:bodyPr>
          <a:lstStyle/>
          <a:p>
            <a:pPr algn="ctr"/>
            <a:r>
              <a:rPr lang="en-US" sz="3200" b="1" dirty="0" smtClean="0">
                <a:solidFill>
                  <a:schemeClr val="accent6"/>
                </a:solidFill>
                <a:latin typeface="Century Gothic" pitchFamily="34" charset="0"/>
              </a:rPr>
              <a:t>(Cups)</a:t>
            </a:r>
            <a:endParaRPr lang="en-US" sz="3200" b="1" dirty="0">
              <a:solidFill>
                <a:schemeClr val="accent6"/>
              </a:solidFill>
              <a:latin typeface="Century Gothic"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4412529"/>
      </p:ext>
    </p:extLst>
  </p:cSld>
  <p:clrMapOvr>
    <a:masterClrMapping/>
  </p:clrMapOvr>
  <mc:AlternateContent xmlns:mc="http://schemas.openxmlformats.org/markup-compatibility/2006" xmlns:p14="http://schemas.microsoft.com/office/powerpoint/2010/main">
    <mc:Choice Requires="p14">
      <p:transition spd="slow" p14:dur="2000" advTm="29909"/>
    </mc:Choice>
    <mc:Fallback xmlns="">
      <p:transition spd="slow" advTm="2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anim calcmode="lin" valueType="num">
                                      <p:cBhvr>
                                        <p:cTn id="19" dur="2000" fill="hold"/>
                                        <p:tgtEl>
                                          <p:spTgt spid="7"/>
                                        </p:tgtEl>
                                        <p:attrNameLst>
                                          <p:attrName>ppt_w</p:attrName>
                                        </p:attrNameLst>
                                      </p:cBhvr>
                                      <p:tavLst>
                                        <p:tav tm="0" fmla="#ppt_w*sin(2.5*pi*$)">
                                          <p:val>
                                            <p:fltVal val="0"/>
                                          </p:val>
                                        </p:tav>
                                        <p:tav tm="100000">
                                          <p:val>
                                            <p:fltVal val="1"/>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anim calcmode="lin" valueType="num">
                                      <p:cBhvr>
                                        <p:cTn id="33" dur="2000" fill="hold"/>
                                        <p:tgtEl>
                                          <p:spTgt spid="9"/>
                                        </p:tgtEl>
                                        <p:attrNameLst>
                                          <p:attrName>ppt_w</p:attrName>
                                        </p:attrNameLst>
                                      </p:cBhvr>
                                      <p:tavLst>
                                        <p:tav tm="0" fmla="#ppt_w*sin(2.5*pi*$)">
                                          <p:val>
                                            <p:fltVal val="0"/>
                                          </p:val>
                                        </p:tav>
                                        <p:tav tm="100000">
                                          <p:val>
                                            <p:fltVal val="1"/>
                                          </p:val>
                                        </p:tav>
                                      </p:tavLst>
                                    </p:anim>
                                    <p:anim calcmode="lin" valueType="num">
                                      <p:cBhvr>
                                        <p:cTn id="34"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40324638"/>
              </p:ext>
            </p:extLst>
          </p:nvPr>
        </p:nvGraphicFramePr>
        <p:xfrm>
          <a:off x="304800" y="457200"/>
          <a:ext cx="8610600" cy="6095999"/>
        </p:xfrm>
        <a:graphic>
          <a:graphicData uri="http://schemas.openxmlformats.org/drawingml/2006/table">
            <a:tbl>
              <a:tblPr firstRow="1" bandRow="1">
                <a:tableStyleId>{5C22544A-7EE6-4342-B048-85BDC9FD1C3A}</a:tableStyleId>
              </a:tblPr>
              <a:tblGrid>
                <a:gridCol w="4305300">
                  <a:extLst>
                    <a:ext uri="{9D8B030D-6E8A-4147-A177-3AD203B41FA5}">
                      <a16:colId xmlns="" xmlns:a16="http://schemas.microsoft.com/office/drawing/2014/main" val="20000"/>
                    </a:ext>
                  </a:extLst>
                </a:gridCol>
                <a:gridCol w="4305300">
                  <a:extLst>
                    <a:ext uri="{9D8B030D-6E8A-4147-A177-3AD203B41FA5}">
                      <a16:colId xmlns="" xmlns:a16="http://schemas.microsoft.com/office/drawing/2014/main" val="20001"/>
                    </a:ext>
                  </a:extLst>
                </a:gridCol>
              </a:tblGrid>
              <a:tr h="870857">
                <a:tc>
                  <a:txBody>
                    <a:bodyPr/>
                    <a:lstStyle/>
                    <a:p>
                      <a:pPr algn="ctr"/>
                      <a:r>
                        <a:rPr lang="en-US" sz="3200" dirty="0" smtClean="0">
                          <a:solidFill>
                            <a:srgbClr val="002060"/>
                          </a:solidFill>
                          <a:latin typeface="Century Gothic" pitchFamily="34" charset="0"/>
                        </a:rPr>
                        <a:t>Weight </a:t>
                      </a:r>
                      <a:r>
                        <a:rPr lang="en-US" sz="3200" dirty="0" smtClean="0">
                          <a:solidFill>
                            <a:schemeClr val="accent6"/>
                          </a:solidFill>
                          <a:latin typeface="Century Gothic" pitchFamily="34" charset="0"/>
                        </a:rPr>
                        <a:t>(pounds)</a:t>
                      </a:r>
                      <a:endParaRPr lang="en-US" sz="3200" dirty="0">
                        <a:solidFill>
                          <a:schemeClr val="accent6"/>
                        </a:solidFill>
                        <a:latin typeface="Century Gothic" pitchFamily="34" charset="0"/>
                      </a:endParaRPr>
                    </a:p>
                  </a:txBody>
                  <a:tcPr/>
                </a:tc>
                <a:tc>
                  <a:txBody>
                    <a:bodyPr/>
                    <a:lstStyle/>
                    <a:p>
                      <a:pPr algn="ctr"/>
                      <a:r>
                        <a:rPr lang="en-US" sz="3200" dirty="0" smtClean="0">
                          <a:solidFill>
                            <a:srgbClr val="002060"/>
                          </a:solidFill>
                          <a:latin typeface="Century Gothic" pitchFamily="34" charset="0"/>
                        </a:rPr>
                        <a:t>Food </a:t>
                      </a:r>
                      <a:r>
                        <a:rPr lang="en-US" sz="3200" dirty="0" smtClean="0">
                          <a:solidFill>
                            <a:schemeClr val="accent6"/>
                          </a:solidFill>
                          <a:latin typeface="Century Gothic" pitchFamily="34" charset="0"/>
                        </a:rPr>
                        <a:t>(cups)</a:t>
                      </a:r>
                      <a:endParaRPr lang="en-US" sz="3200" dirty="0">
                        <a:solidFill>
                          <a:schemeClr val="accent6"/>
                        </a:solidFill>
                        <a:latin typeface="Century Gothic" pitchFamily="34" charset="0"/>
                      </a:endParaRPr>
                    </a:p>
                  </a:txBody>
                  <a:tcPr/>
                </a:tc>
                <a:extLst>
                  <a:ext uri="{0D108BD9-81ED-4DB2-BD59-A6C34878D82A}">
                    <a16:rowId xmlns="" xmlns:a16="http://schemas.microsoft.com/office/drawing/2014/main" val="10000"/>
                  </a:ext>
                </a:extLst>
              </a:tr>
              <a:tr h="870857">
                <a:tc>
                  <a:txBody>
                    <a:bodyPr/>
                    <a:lstStyle/>
                    <a:p>
                      <a:pPr algn="ctr"/>
                      <a:endParaRPr lang="en-US" sz="2400" b="1" dirty="0" smtClean="0">
                        <a:solidFill>
                          <a:srgbClr val="002060"/>
                        </a:solidFill>
                        <a:latin typeface="Century Gothic" pitchFamily="34" charset="0"/>
                      </a:endParaRPr>
                    </a:p>
                    <a:p>
                      <a:pPr algn="ctr"/>
                      <a:r>
                        <a:rPr lang="en-US" sz="2400" b="1" dirty="0" smtClean="0">
                          <a:solidFill>
                            <a:srgbClr val="002060"/>
                          </a:solidFill>
                          <a:latin typeface="Century Gothic" pitchFamily="34" charset="0"/>
                        </a:rPr>
                        <a:t>7.5</a:t>
                      </a:r>
                      <a:endParaRPr lang="en-US" sz="2400" b="1" dirty="0">
                        <a:solidFill>
                          <a:srgbClr val="002060"/>
                        </a:solidFill>
                        <a:latin typeface="Century Gothic" pitchFamily="34" charset="0"/>
                      </a:endParaRPr>
                    </a:p>
                  </a:txBody>
                  <a:tcPr/>
                </a:tc>
                <a:tc>
                  <a:txBody>
                    <a:bodyPr/>
                    <a:lstStyle/>
                    <a:p>
                      <a:pPr algn="ctr"/>
                      <a:endParaRPr lang="en-US" sz="2400" b="1" dirty="0" smtClean="0">
                        <a:solidFill>
                          <a:schemeClr val="accent6"/>
                        </a:solidFill>
                        <a:latin typeface="Century Gothic" pitchFamily="34" charset="0"/>
                      </a:endParaRPr>
                    </a:p>
                    <a:p>
                      <a:pPr algn="ctr"/>
                      <a:r>
                        <a:rPr lang="en-US" sz="2400" b="1" dirty="0" smtClean="0">
                          <a:solidFill>
                            <a:schemeClr val="accent6"/>
                          </a:solidFill>
                          <a:latin typeface="Century Gothic" pitchFamily="34" charset="0"/>
                        </a:rPr>
                        <a:t>1</a:t>
                      </a:r>
                      <a:endParaRPr lang="en-US" sz="2400" b="1" dirty="0">
                        <a:solidFill>
                          <a:schemeClr val="accent6"/>
                        </a:solidFill>
                        <a:latin typeface="Century Gothic" pitchFamily="34" charset="0"/>
                      </a:endParaRPr>
                    </a:p>
                  </a:txBody>
                  <a:tcPr/>
                </a:tc>
                <a:extLst>
                  <a:ext uri="{0D108BD9-81ED-4DB2-BD59-A6C34878D82A}">
                    <a16:rowId xmlns="" xmlns:a16="http://schemas.microsoft.com/office/drawing/2014/main" val="10001"/>
                  </a:ext>
                </a:extLst>
              </a:tr>
              <a:tr h="870857">
                <a:tc>
                  <a:txBody>
                    <a:bodyPr/>
                    <a:lstStyle/>
                    <a:p>
                      <a:pPr algn="ctr"/>
                      <a:endParaRPr lang="en-US" sz="2400" b="1" dirty="0" smtClean="0">
                        <a:solidFill>
                          <a:srgbClr val="002060"/>
                        </a:solidFill>
                        <a:latin typeface="Century Gothic" pitchFamily="34" charset="0"/>
                      </a:endParaRPr>
                    </a:p>
                    <a:p>
                      <a:pPr algn="ctr"/>
                      <a:r>
                        <a:rPr lang="en-US" sz="2400" b="1" dirty="0" smtClean="0">
                          <a:solidFill>
                            <a:srgbClr val="002060"/>
                          </a:solidFill>
                          <a:latin typeface="Century Gothic" pitchFamily="34" charset="0"/>
                        </a:rPr>
                        <a:t>16.5</a:t>
                      </a:r>
                      <a:endParaRPr lang="en-US" sz="2400" b="1" dirty="0">
                        <a:solidFill>
                          <a:srgbClr val="002060"/>
                        </a:solidFill>
                        <a:latin typeface="Century Gothic" pitchFamily="34" charset="0"/>
                      </a:endParaRPr>
                    </a:p>
                  </a:txBody>
                  <a:tcPr/>
                </a:tc>
                <a:tc>
                  <a:txBody>
                    <a:bodyPr/>
                    <a:lstStyle/>
                    <a:p>
                      <a:pPr algn="ctr"/>
                      <a:endParaRPr lang="en-US" sz="2400" b="1" dirty="0" smtClean="0">
                        <a:solidFill>
                          <a:schemeClr val="accent6"/>
                        </a:solidFill>
                        <a:latin typeface="Century Gothic" pitchFamily="34" charset="0"/>
                      </a:endParaRPr>
                    </a:p>
                    <a:p>
                      <a:pPr algn="ctr"/>
                      <a:r>
                        <a:rPr lang="en-US" sz="2400" b="1" dirty="0" smtClean="0">
                          <a:solidFill>
                            <a:schemeClr val="accent6"/>
                          </a:solidFill>
                          <a:latin typeface="Century Gothic" pitchFamily="34" charset="0"/>
                        </a:rPr>
                        <a:t>2</a:t>
                      </a:r>
                      <a:endParaRPr lang="en-US" sz="2400" b="1" dirty="0">
                        <a:solidFill>
                          <a:schemeClr val="accent6"/>
                        </a:solidFill>
                        <a:latin typeface="Century Gothic" pitchFamily="34" charset="0"/>
                      </a:endParaRPr>
                    </a:p>
                  </a:txBody>
                  <a:tcPr/>
                </a:tc>
                <a:extLst>
                  <a:ext uri="{0D108BD9-81ED-4DB2-BD59-A6C34878D82A}">
                    <a16:rowId xmlns="" xmlns:a16="http://schemas.microsoft.com/office/drawing/2014/main" val="10002"/>
                  </a:ext>
                </a:extLst>
              </a:tr>
              <a:tr h="870857">
                <a:tc>
                  <a:txBody>
                    <a:bodyPr/>
                    <a:lstStyle/>
                    <a:p>
                      <a:pPr algn="ctr"/>
                      <a:endParaRPr lang="en-US" sz="2400" b="1" dirty="0" smtClean="0">
                        <a:solidFill>
                          <a:srgbClr val="002060"/>
                        </a:solidFill>
                        <a:latin typeface="Century Gothic" pitchFamily="34" charset="0"/>
                      </a:endParaRPr>
                    </a:p>
                    <a:p>
                      <a:pPr algn="ctr"/>
                      <a:r>
                        <a:rPr lang="en-US" sz="2400" b="1" dirty="0" smtClean="0">
                          <a:solidFill>
                            <a:srgbClr val="002060"/>
                          </a:solidFill>
                          <a:latin typeface="Century Gothic" pitchFamily="34" charset="0"/>
                        </a:rPr>
                        <a:t>35.5</a:t>
                      </a:r>
                      <a:endParaRPr lang="en-US" sz="2400" b="1" dirty="0">
                        <a:solidFill>
                          <a:srgbClr val="002060"/>
                        </a:solidFill>
                        <a:latin typeface="Century Gothic" pitchFamily="34" charset="0"/>
                      </a:endParaRPr>
                    </a:p>
                  </a:txBody>
                  <a:tcPr/>
                </a:tc>
                <a:tc>
                  <a:txBody>
                    <a:bodyPr/>
                    <a:lstStyle/>
                    <a:p>
                      <a:pPr algn="ctr"/>
                      <a:endParaRPr lang="en-US" sz="2400" b="1" dirty="0" smtClean="0">
                        <a:solidFill>
                          <a:schemeClr val="accent6"/>
                        </a:solidFill>
                        <a:latin typeface="Century Gothic" pitchFamily="34" charset="0"/>
                      </a:endParaRPr>
                    </a:p>
                    <a:p>
                      <a:pPr algn="ctr"/>
                      <a:r>
                        <a:rPr lang="en-US" sz="2400" b="1" dirty="0" smtClean="0">
                          <a:solidFill>
                            <a:schemeClr val="accent6"/>
                          </a:solidFill>
                          <a:latin typeface="Century Gothic" pitchFamily="34" charset="0"/>
                        </a:rPr>
                        <a:t>3.5</a:t>
                      </a:r>
                      <a:endParaRPr lang="en-US" sz="2400" b="1" dirty="0">
                        <a:solidFill>
                          <a:schemeClr val="accent6"/>
                        </a:solidFill>
                        <a:latin typeface="Century Gothic" pitchFamily="34" charset="0"/>
                      </a:endParaRPr>
                    </a:p>
                  </a:txBody>
                  <a:tcPr/>
                </a:tc>
                <a:extLst>
                  <a:ext uri="{0D108BD9-81ED-4DB2-BD59-A6C34878D82A}">
                    <a16:rowId xmlns="" xmlns:a16="http://schemas.microsoft.com/office/drawing/2014/main" val="10003"/>
                  </a:ext>
                </a:extLst>
              </a:tr>
              <a:tr h="870857">
                <a:tc>
                  <a:txBody>
                    <a:bodyPr/>
                    <a:lstStyle/>
                    <a:p>
                      <a:pPr algn="ctr"/>
                      <a:endParaRPr lang="en-US" sz="2400" b="1" dirty="0" smtClean="0">
                        <a:solidFill>
                          <a:srgbClr val="002060"/>
                        </a:solidFill>
                        <a:latin typeface="Century Gothic" pitchFamily="34" charset="0"/>
                      </a:endParaRPr>
                    </a:p>
                    <a:p>
                      <a:pPr algn="ctr"/>
                      <a:r>
                        <a:rPr lang="en-US" sz="2400" b="1" dirty="0" smtClean="0">
                          <a:solidFill>
                            <a:srgbClr val="002060"/>
                          </a:solidFill>
                          <a:latin typeface="Century Gothic" pitchFamily="34" charset="0"/>
                        </a:rPr>
                        <a:t>75</a:t>
                      </a:r>
                      <a:endParaRPr lang="en-US" sz="2400" b="1" dirty="0">
                        <a:solidFill>
                          <a:srgbClr val="002060"/>
                        </a:solidFill>
                        <a:latin typeface="Century Gothic" pitchFamily="34" charset="0"/>
                      </a:endParaRPr>
                    </a:p>
                  </a:txBody>
                  <a:tcPr/>
                </a:tc>
                <a:tc>
                  <a:txBody>
                    <a:bodyPr/>
                    <a:lstStyle/>
                    <a:p>
                      <a:pPr algn="ctr"/>
                      <a:endParaRPr lang="en-US" sz="2400" b="1" dirty="0" smtClean="0">
                        <a:solidFill>
                          <a:schemeClr val="accent6"/>
                        </a:solidFill>
                        <a:latin typeface="Century Gothic" pitchFamily="34" charset="0"/>
                      </a:endParaRPr>
                    </a:p>
                    <a:p>
                      <a:pPr algn="ctr"/>
                      <a:r>
                        <a:rPr lang="en-US" sz="2400" b="1" dirty="0" smtClean="0">
                          <a:solidFill>
                            <a:schemeClr val="accent6"/>
                          </a:solidFill>
                          <a:latin typeface="Century Gothic" pitchFamily="34" charset="0"/>
                        </a:rPr>
                        <a:t>6</a:t>
                      </a:r>
                      <a:endParaRPr lang="en-US" sz="2400" b="1" dirty="0">
                        <a:solidFill>
                          <a:schemeClr val="accent6"/>
                        </a:solidFill>
                        <a:latin typeface="Century Gothic" pitchFamily="34" charset="0"/>
                      </a:endParaRPr>
                    </a:p>
                  </a:txBody>
                  <a:tcPr/>
                </a:tc>
                <a:extLst>
                  <a:ext uri="{0D108BD9-81ED-4DB2-BD59-A6C34878D82A}">
                    <a16:rowId xmlns="" xmlns:a16="http://schemas.microsoft.com/office/drawing/2014/main" val="10004"/>
                  </a:ext>
                </a:extLst>
              </a:tr>
              <a:tr h="870857">
                <a:tc>
                  <a:txBody>
                    <a:bodyPr/>
                    <a:lstStyle/>
                    <a:p>
                      <a:pPr algn="ctr"/>
                      <a:endParaRPr lang="en-US" sz="2400" b="1" dirty="0" smtClean="0">
                        <a:solidFill>
                          <a:srgbClr val="002060"/>
                        </a:solidFill>
                        <a:latin typeface="Century Gothic" pitchFamily="34" charset="0"/>
                      </a:endParaRPr>
                    </a:p>
                    <a:p>
                      <a:pPr algn="ctr"/>
                      <a:r>
                        <a:rPr lang="en-US" sz="2400" b="1" dirty="0" smtClean="0">
                          <a:solidFill>
                            <a:srgbClr val="002060"/>
                          </a:solidFill>
                          <a:latin typeface="Century Gothic" pitchFamily="34" charset="0"/>
                        </a:rPr>
                        <a:t>100</a:t>
                      </a:r>
                      <a:endParaRPr lang="en-US" sz="2400" b="1" dirty="0">
                        <a:solidFill>
                          <a:srgbClr val="002060"/>
                        </a:solidFill>
                        <a:latin typeface="Century Gothic" pitchFamily="34" charset="0"/>
                      </a:endParaRPr>
                    </a:p>
                  </a:txBody>
                  <a:tcPr/>
                </a:tc>
                <a:tc>
                  <a:txBody>
                    <a:bodyPr/>
                    <a:lstStyle/>
                    <a:p>
                      <a:pPr algn="ctr"/>
                      <a:endParaRPr lang="en-US" sz="2400" b="1" dirty="0" smtClean="0">
                        <a:solidFill>
                          <a:schemeClr val="accent6"/>
                        </a:solidFill>
                        <a:latin typeface="Century Gothic" pitchFamily="34" charset="0"/>
                      </a:endParaRPr>
                    </a:p>
                    <a:p>
                      <a:pPr algn="ctr"/>
                      <a:r>
                        <a:rPr lang="en-US" sz="2400" b="1" dirty="0" smtClean="0">
                          <a:solidFill>
                            <a:schemeClr val="accent6"/>
                          </a:solidFill>
                          <a:latin typeface="Century Gothic" pitchFamily="34" charset="0"/>
                        </a:rPr>
                        <a:t>7.5</a:t>
                      </a:r>
                      <a:endParaRPr lang="en-US" sz="2400" b="1" dirty="0">
                        <a:solidFill>
                          <a:schemeClr val="accent6"/>
                        </a:solidFill>
                        <a:latin typeface="Century Gothic" pitchFamily="34" charset="0"/>
                      </a:endParaRPr>
                    </a:p>
                  </a:txBody>
                  <a:tcPr/>
                </a:tc>
                <a:extLst>
                  <a:ext uri="{0D108BD9-81ED-4DB2-BD59-A6C34878D82A}">
                    <a16:rowId xmlns="" xmlns:a16="http://schemas.microsoft.com/office/drawing/2014/main" val="10005"/>
                  </a:ext>
                </a:extLst>
              </a:tr>
              <a:tr h="870857">
                <a:tc>
                  <a:txBody>
                    <a:bodyPr/>
                    <a:lstStyle/>
                    <a:p>
                      <a:pPr algn="ctr"/>
                      <a:endParaRPr lang="en-US" sz="2400" b="1" dirty="0" smtClean="0">
                        <a:solidFill>
                          <a:srgbClr val="002060"/>
                        </a:solidFill>
                        <a:latin typeface="Century Gothic" pitchFamily="34" charset="0"/>
                      </a:endParaRPr>
                    </a:p>
                    <a:p>
                      <a:pPr algn="ctr"/>
                      <a:r>
                        <a:rPr lang="en-US" sz="2400" b="1" dirty="0" smtClean="0">
                          <a:solidFill>
                            <a:srgbClr val="002060"/>
                          </a:solidFill>
                          <a:latin typeface="Century Gothic" pitchFamily="34" charset="0"/>
                        </a:rPr>
                        <a:t>140</a:t>
                      </a:r>
                      <a:endParaRPr lang="en-US" sz="2400" b="1" dirty="0">
                        <a:solidFill>
                          <a:srgbClr val="002060"/>
                        </a:solidFill>
                        <a:latin typeface="Century Gothic" pitchFamily="34" charset="0"/>
                      </a:endParaRPr>
                    </a:p>
                  </a:txBody>
                  <a:tcPr/>
                </a:tc>
                <a:tc>
                  <a:txBody>
                    <a:bodyPr/>
                    <a:lstStyle/>
                    <a:p>
                      <a:pPr algn="ctr"/>
                      <a:endParaRPr lang="en-US" sz="2400" b="1" dirty="0" smtClean="0">
                        <a:solidFill>
                          <a:schemeClr val="accent6"/>
                        </a:solidFill>
                        <a:latin typeface="Century Gothic" pitchFamily="34" charset="0"/>
                      </a:endParaRPr>
                    </a:p>
                    <a:p>
                      <a:pPr algn="ctr"/>
                      <a:r>
                        <a:rPr lang="en-US" sz="2400" b="1" dirty="0" smtClean="0">
                          <a:solidFill>
                            <a:schemeClr val="accent6"/>
                          </a:solidFill>
                          <a:latin typeface="Century Gothic" pitchFamily="34" charset="0"/>
                        </a:rPr>
                        <a:t>10</a:t>
                      </a:r>
                      <a:endParaRPr lang="en-US" sz="2400" b="1" dirty="0">
                        <a:solidFill>
                          <a:schemeClr val="accent6"/>
                        </a:solidFill>
                        <a:latin typeface="Century Gothic" pitchFamily="34" charset="0"/>
                      </a:endParaRPr>
                    </a:p>
                  </a:txBody>
                  <a:tcPr/>
                </a:tc>
                <a:extLst>
                  <a:ext uri="{0D108BD9-81ED-4DB2-BD59-A6C34878D82A}">
                    <a16:rowId xmlns="" xmlns:a16="http://schemas.microsoft.com/office/drawing/2014/main" val="10006"/>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4623606"/>
      </p:ext>
    </p:extLst>
  </p:cSld>
  <p:clrMapOvr>
    <a:masterClrMapping/>
  </p:clrMapOvr>
  <mc:AlternateContent xmlns:mc="http://schemas.openxmlformats.org/markup-compatibility/2006" xmlns:p14="http://schemas.microsoft.com/office/powerpoint/2010/main">
    <mc:Choice Requires="p14">
      <p:transition spd="slow" p14:dur="2000" advTm="25911"/>
    </mc:Choice>
    <mc:Fallback xmlns="">
      <p:transition spd="slow" advTm="25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Documents and Settings\csu\Local Settings\Temporary Internet Files\Content.IE5\ITQ1A2TN\MP90017805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01206"/>
            <a:ext cx="4000500" cy="2667000"/>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5562600" y="327085"/>
            <a:ext cx="76200" cy="2209800"/>
          </a:xfrm>
          <a:prstGeom prst="straightConnector1">
            <a:avLst/>
          </a:prstGeom>
          <a:ln w="133350">
            <a:solidFill>
              <a:schemeClr val="bg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100" name="Picture 4" descr="C:\Documents and Settings\csu\Local Settings\Temporary Internet Files\Content.IE5\A7PKCZYK\MP900314409[1].jpg"/>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743200" y="3345180"/>
            <a:ext cx="4000500" cy="298704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flipV="1">
            <a:off x="7391400" y="3733800"/>
            <a:ext cx="76200" cy="2209800"/>
          </a:xfrm>
          <a:prstGeom prst="straightConnector1">
            <a:avLst/>
          </a:prstGeom>
          <a:ln w="1333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35641695"/>
      </p:ext>
    </p:extLst>
  </p:cSld>
  <p:clrMapOvr>
    <a:masterClrMapping/>
  </p:clrMapOvr>
  <mc:AlternateContent xmlns:mc="http://schemas.openxmlformats.org/markup-compatibility/2006" xmlns:p14="http://schemas.microsoft.com/office/powerpoint/2010/main">
    <mc:Choice Requires="p14">
      <p:transition spd="slow" p14:dur="2000" advTm="13407"/>
    </mc:Choice>
    <mc:Fallback xmlns="">
      <p:transition spd="slow" advTm="1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anim calcmode="lin" valueType="num">
                                      <p:cBhvr>
                                        <p:cTn id="11" dur="500" fill="hold"/>
                                        <p:tgtEl>
                                          <p:spTgt spid="4099"/>
                                        </p:tgtEl>
                                        <p:attrNameLst>
                                          <p:attrName>ppt_w</p:attrName>
                                        </p:attrNameLst>
                                      </p:cBhvr>
                                      <p:tavLst>
                                        <p:tav tm="0">
                                          <p:val>
                                            <p:fltVal val="0"/>
                                          </p:val>
                                        </p:tav>
                                        <p:tav tm="100000">
                                          <p:val>
                                            <p:strVal val="#ppt_w"/>
                                          </p:val>
                                        </p:tav>
                                      </p:tavLst>
                                    </p:anim>
                                    <p:anim calcmode="lin" valueType="num">
                                      <p:cBhvr>
                                        <p:cTn id="12" dur="500" fill="hold"/>
                                        <p:tgtEl>
                                          <p:spTgt spid="4099"/>
                                        </p:tgtEl>
                                        <p:attrNameLst>
                                          <p:attrName>ppt_h</p:attrName>
                                        </p:attrNameLst>
                                      </p:cBhvr>
                                      <p:tavLst>
                                        <p:tav tm="0">
                                          <p:val>
                                            <p:fltVal val="0"/>
                                          </p:val>
                                        </p:tav>
                                        <p:tav tm="100000">
                                          <p:val>
                                            <p:strVal val="#ppt_h"/>
                                          </p:val>
                                        </p:tav>
                                      </p:tavLst>
                                    </p:anim>
                                    <p:animEffect transition="in" filter="fade">
                                      <p:cBhvr>
                                        <p:cTn id="13" dur="500"/>
                                        <p:tgtEl>
                                          <p:spTgt spid="4099"/>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anim calcmode="lin" valueType="num">
                                      <p:cBhvr>
                                        <p:cTn id="23" dur="500" fill="hold"/>
                                        <p:tgtEl>
                                          <p:spTgt spid="4100"/>
                                        </p:tgtEl>
                                        <p:attrNameLst>
                                          <p:attrName>ppt_w</p:attrName>
                                        </p:attrNameLst>
                                      </p:cBhvr>
                                      <p:tavLst>
                                        <p:tav tm="0">
                                          <p:val>
                                            <p:fltVal val="0"/>
                                          </p:val>
                                        </p:tav>
                                        <p:tav tm="100000">
                                          <p:val>
                                            <p:strVal val="#ppt_w"/>
                                          </p:val>
                                        </p:tav>
                                      </p:tavLst>
                                    </p:anim>
                                    <p:anim calcmode="lin" valueType="num">
                                      <p:cBhvr>
                                        <p:cTn id="24" dur="500" fill="hold"/>
                                        <p:tgtEl>
                                          <p:spTgt spid="4100"/>
                                        </p:tgtEl>
                                        <p:attrNameLst>
                                          <p:attrName>ppt_h</p:attrName>
                                        </p:attrNameLst>
                                      </p:cBhvr>
                                      <p:tavLst>
                                        <p:tav tm="0">
                                          <p:val>
                                            <p:fltVal val="0"/>
                                          </p:val>
                                        </p:tav>
                                        <p:tav tm="100000">
                                          <p:val>
                                            <p:strVal val="#ppt_h"/>
                                          </p:val>
                                        </p:tav>
                                      </p:tavLst>
                                    </p:anim>
                                    <p:animEffect transition="in" filter="fade">
                                      <p:cBhvr>
                                        <p:cTn id="25" dur="500"/>
                                        <p:tgtEl>
                                          <p:spTgt spid="410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193596"/>
            <a:ext cx="2057400" cy="1107996"/>
          </a:xfrm>
          <a:prstGeom prst="rect">
            <a:avLst/>
          </a:prstGeom>
          <a:noFill/>
        </p:spPr>
        <p:txBody>
          <a:bodyPr wrap="square" rtlCol="0">
            <a:spAutoFit/>
          </a:bodyPr>
          <a:lstStyle/>
          <a:p>
            <a:pPr algn="ctr"/>
            <a:r>
              <a:rPr lang="en-US" sz="6600" b="1" dirty="0" smtClean="0">
                <a:solidFill>
                  <a:srgbClr val="FFFF00"/>
                </a:solidFill>
                <a:latin typeface="Century Gothic" pitchFamily="34" charset="0"/>
              </a:rPr>
              <a:t>X</a:t>
            </a:r>
            <a:endParaRPr lang="en-US" sz="6600" b="1" dirty="0">
              <a:solidFill>
                <a:srgbClr val="FFFF00"/>
              </a:solidFill>
              <a:latin typeface="Century Gothic" pitchFamily="34" charset="0"/>
            </a:endParaRPr>
          </a:p>
        </p:txBody>
      </p:sp>
      <p:sp>
        <p:nvSpPr>
          <p:cNvPr id="5" name="TextBox 4"/>
          <p:cNvSpPr txBox="1"/>
          <p:nvPr/>
        </p:nvSpPr>
        <p:spPr>
          <a:xfrm>
            <a:off x="5943600" y="-193596"/>
            <a:ext cx="1066800" cy="1107996"/>
          </a:xfrm>
          <a:prstGeom prst="rect">
            <a:avLst/>
          </a:prstGeom>
          <a:noFill/>
        </p:spPr>
        <p:txBody>
          <a:bodyPr wrap="square" rtlCol="0">
            <a:spAutoFit/>
          </a:bodyPr>
          <a:lstStyle/>
          <a:p>
            <a:r>
              <a:rPr lang="en-US" sz="6600" b="1" dirty="0" smtClean="0">
                <a:solidFill>
                  <a:srgbClr val="FFFF00"/>
                </a:solidFill>
                <a:latin typeface="Century Gothic" pitchFamily="34" charset="0"/>
              </a:rPr>
              <a:t>Y</a:t>
            </a:r>
            <a:endParaRPr lang="en-US" sz="6600" b="1" dirty="0">
              <a:solidFill>
                <a:srgbClr val="FFFF00"/>
              </a:solidFill>
              <a:latin typeface="Century Gothic" pitchFamily="34" charset="0"/>
            </a:endParaRPr>
          </a:p>
        </p:txBody>
      </p:sp>
      <p:sp>
        <p:nvSpPr>
          <p:cNvPr id="6" name="TextBox 5"/>
          <p:cNvSpPr txBox="1"/>
          <p:nvPr/>
        </p:nvSpPr>
        <p:spPr>
          <a:xfrm>
            <a:off x="3276600" y="5562600"/>
            <a:ext cx="2920992" cy="1107996"/>
          </a:xfrm>
          <a:prstGeom prst="rect">
            <a:avLst/>
          </a:prstGeom>
          <a:noFill/>
        </p:spPr>
        <p:txBody>
          <a:bodyPr wrap="none" rtlCol="0">
            <a:spAutoFit/>
          </a:bodyPr>
          <a:lstStyle/>
          <a:p>
            <a:r>
              <a:rPr lang="en-US" sz="6600" dirty="0" smtClean="0">
                <a:solidFill>
                  <a:srgbClr val="FFFF00"/>
                </a:solidFill>
                <a:latin typeface="Century Gothic" pitchFamily="34" charset="0"/>
              </a:rPr>
              <a:t>(7.5, 1)</a:t>
            </a:r>
            <a:endParaRPr lang="en-US" sz="6600" dirty="0">
              <a:solidFill>
                <a:srgbClr val="FFFF00"/>
              </a:solidFill>
              <a:latin typeface="Century Gothic"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pic>
        <p:nvPicPr>
          <p:cNvPr id="7" name="Content Placeholder 6"/>
          <p:cNvPicPr>
            <a:picLocks noGrp="1" noChangeAspect="1"/>
          </p:cNvPicPr>
          <p:nvPr>
            <p:ph idx="1"/>
          </p:nvPr>
        </p:nvPicPr>
        <p:blipFill>
          <a:blip r:embed="rId7"/>
          <a:stretch>
            <a:fillRect/>
          </a:stretch>
        </p:blipFill>
        <p:spPr>
          <a:xfrm>
            <a:off x="1447800" y="1049078"/>
            <a:ext cx="6247414" cy="4525963"/>
          </a:xfrm>
          <a:prstGeom prst="rect">
            <a:avLst/>
          </a:prstGeom>
        </p:spPr>
      </p:pic>
    </p:spTree>
    <p:custDataLst>
      <p:tags r:id="rId1"/>
    </p:custDataLst>
    <p:extLst>
      <p:ext uri="{BB962C8B-B14F-4D97-AF65-F5344CB8AC3E}">
        <p14:creationId xmlns:p14="http://schemas.microsoft.com/office/powerpoint/2010/main" val="2458599810"/>
      </p:ext>
    </p:extLst>
  </p:cSld>
  <p:clrMapOvr>
    <a:masterClrMapping/>
  </p:clrMapOvr>
  <mc:AlternateContent xmlns:mc="http://schemas.openxmlformats.org/markup-compatibility/2006" xmlns:p14="http://schemas.microsoft.com/office/powerpoint/2010/main">
    <mc:Choice Requires="p14">
      <p:transition spd="slow" p14:dur="2000" advTm="18868"/>
    </mc:Choice>
    <mc:Fallback xmlns="">
      <p:transition spd="slow" advTm="1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1.9|4.3|1.5|2.9|1.9"/>
</p:tagLst>
</file>

<file path=ppt/tags/tag10.xml><?xml version="1.0" encoding="utf-8"?>
<p:tagLst xmlns:a="http://schemas.openxmlformats.org/drawingml/2006/main" xmlns:r="http://schemas.openxmlformats.org/officeDocument/2006/relationships" xmlns:p="http://schemas.openxmlformats.org/presentationml/2006/main">
  <p:tag name="TIMING" val="|9.8|2.7|1.4|5.3|11.3|3.9"/>
</p:tagLst>
</file>

<file path=ppt/tags/tag2.xml><?xml version="1.0" encoding="utf-8"?>
<p:tagLst xmlns:a="http://schemas.openxmlformats.org/drawingml/2006/main" xmlns:r="http://schemas.openxmlformats.org/officeDocument/2006/relationships" xmlns:p="http://schemas.openxmlformats.org/presentationml/2006/main">
  <p:tag name="TIMING" val="|6|1.4"/>
</p:tagLst>
</file>

<file path=ppt/tags/tag3.xml><?xml version="1.0" encoding="utf-8"?>
<p:tagLst xmlns:a="http://schemas.openxmlformats.org/drawingml/2006/main" xmlns:r="http://schemas.openxmlformats.org/officeDocument/2006/relationships" xmlns:p="http://schemas.openxmlformats.org/presentationml/2006/main">
  <p:tag name="TIMING" val="|18.2|3.7|1.6|1.8"/>
</p:tagLst>
</file>

<file path=ppt/tags/tag4.xml><?xml version="1.0" encoding="utf-8"?>
<p:tagLst xmlns:a="http://schemas.openxmlformats.org/drawingml/2006/main" xmlns:r="http://schemas.openxmlformats.org/officeDocument/2006/relationships" xmlns:p="http://schemas.openxmlformats.org/presentationml/2006/main">
  <p:tag name="TIMING" val="|4.9|3.4|1.2"/>
</p:tagLst>
</file>

<file path=ppt/tags/tag5.xml><?xml version="1.0" encoding="utf-8"?>
<p:tagLst xmlns:a="http://schemas.openxmlformats.org/drawingml/2006/main" xmlns:r="http://schemas.openxmlformats.org/officeDocument/2006/relationships" xmlns:p="http://schemas.openxmlformats.org/presentationml/2006/main">
  <p:tag name="TIMING" val="|6.3|3.6|4.6"/>
</p:tagLst>
</file>

<file path=ppt/tags/tag6.xml><?xml version="1.0" encoding="utf-8"?>
<p:tagLst xmlns:a="http://schemas.openxmlformats.org/drawingml/2006/main" xmlns:r="http://schemas.openxmlformats.org/officeDocument/2006/relationships" xmlns:p="http://schemas.openxmlformats.org/presentationml/2006/main">
  <p:tag name="TIMING" val="|6.7"/>
</p:tagLst>
</file>

<file path=ppt/tags/tag7.xml><?xml version="1.0" encoding="utf-8"?>
<p:tagLst xmlns:a="http://schemas.openxmlformats.org/drawingml/2006/main" xmlns:r="http://schemas.openxmlformats.org/officeDocument/2006/relationships" xmlns:p="http://schemas.openxmlformats.org/presentationml/2006/main">
  <p:tag name="TIMING" val="|13.3|32.3"/>
</p:tagLst>
</file>

<file path=ppt/tags/tag8.xml><?xml version="1.0" encoding="utf-8"?>
<p:tagLst xmlns:a="http://schemas.openxmlformats.org/drawingml/2006/main" xmlns:r="http://schemas.openxmlformats.org/officeDocument/2006/relationships" xmlns:p="http://schemas.openxmlformats.org/presentationml/2006/main">
  <p:tag name="TIMING" val="|9.3|0.9|0.9|2.5|6.2|10.8|5.1"/>
</p:tagLst>
</file>

<file path=ppt/tags/tag9.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TotalTime>
  <Words>964</Words>
  <Application>Microsoft Office PowerPoint</Application>
  <PresentationFormat>On-screen Show (4:3)</PresentationFormat>
  <Paragraphs>94</Paragraphs>
  <Slides>15</Slides>
  <Notes>15</Notes>
  <HiddenSlides>0</HiddenSlides>
  <MMClips>15</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0" baseType="lpstr">
      <vt:lpstr>Arial</vt:lpstr>
      <vt:lpstr>Calibri</vt:lpstr>
      <vt:lpstr>Century Gothic</vt:lpstr>
      <vt:lpstr>Office Theme</vt:lpstr>
      <vt:lpstr>Microsoft Word Document</vt:lpstr>
      <vt:lpstr>Scatterplots</vt:lpstr>
      <vt:lpstr>PowerPoint Presentation</vt:lpstr>
      <vt:lpstr>PowerPoint Presentation</vt:lpstr>
      <vt:lpstr>PowerPoint Presentation</vt:lpstr>
      <vt:lpstr>Representations</vt:lpstr>
      <vt:lpstr>PowerPoint Presentation</vt:lpstr>
      <vt:lpstr>PowerPoint Presentation</vt:lpstr>
      <vt:lpstr>PowerPoint Presentation</vt:lpstr>
      <vt:lpstr>PowerPoint Presentation</vt:lpstr>
      <vt:lpstr>       Scatterplot</vt:lpstr>
      <vt:lpstr>Relationship between Size of a Dog and Amount of Food it Needs</vt:lpstr>
      <vt:lpstr>Positive Correlation</vt:lpstr>
      <vt:lpstr>Relationship between Size of a Dog and Amount of Food it Needs</vt:lpstr>
      <vt:lpstr>Negative Correlation</vt:lpstr>
      <vt:lpstr>PowerPoint Presentation</vt:lpstr>
    </vt:vector>
  </TitlesOfParts>
  <Company>Columbus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csu</dc:creator>
  <cp:lastModifiedBy>Nancy Mims</cp:lastModifiedBy>
  <cp:revision>86</cp:revision>
  <cp:lastPrinted>2012-09-22T17:29:20Z</cp:lastPrinted>
  <dcterms:created xsi:type="dcterms:W3CDTF">2012-09-11T16:25:31Z</dcterms:created>
  <dcterms:modified xsi:type="dcterms:W3CDTF">2017-04-18T15:50:51Z</dcterms:modified>
</cp:coreProperties>
</file>