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2" r:id="rId2"/>
    <p:sldId id="261" r:id="rId3"/>
    <p:sldId id="259" r:id="rId4"/>
    <p:sldId id="263" r:id="rId5"/>
    <p:sldId id="264" r:id="rId6"/>
    <p:sldId id="262" r:id="rId7"/>
    <p:sldId id="260" r:id="rId8"/>
    <p:sldId id="265" r:id="rId9"/>
    <p:sldId id="266" r:id="rId10"/>
    <p:sldId id="267" r:id="rId11"/>
    <p:sldId id="268" r:id="rId12"/>
    <p:sldId id="269" r:id="rId13"/>
    <p:sldId id="270" r:id="rId14"/>
    <p:sldId id="271" r:id="rId1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895"/>
    <a:srgbClr val="1A27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826" autoAdjust="0"/>
  </p:normalViewPr>
  <p:slideViewPr>
    <p:cSldViewPr>
      <p:cViewPr varScale="1">
        <p:scale>
          <a:sx n="62" d="100"/>
          <a:sy n="62" d="100"/>
        </p:scale>
        <p:origin x="1728"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7620F22-2B82-4625-BA40-6247028C837B}" type="datetimeFigureOut">
              <a:rPr lang="en-US" smtClean="0"/>
              <a:t>12/6/2016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0C2F915-E3CA-4F6F-8262-9B2B0227EB59}" type="slidenum">
              <a:rPr lang="en-US" smtClean="0"/>
              <a:t>‹#›</a:t>
            </a:fld>
            <a:endParaRPr lang="en-US"/>
          </a:p>
        </p:txBody>
      </p:sp>
    </p:spTree>
    <p:extLst>
      <p:ext uri="{BB962C8B-B14F-4D97-AF65-F5344CB8AC3E}">
        <p14:creationId xmlns:p14="http://schemas.microsoft.com/office/powerpoint/2010/main" val="379986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It is so easy to think that math happens only in your textbook.  Yet, math surrounds you in your daily life (click 4 times).  Some places where you find it seem obvious, but some are less obvious.  </a:t>
            </a:r>
          </a:p>
          <a:p>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2</a:t>
            </a:fld>
            <a:endParaRPr lang="en-US"/>
          </a:p>
        </p:txBody>
      </p:sp>
    </p:spTree>
    <p:extLst>
      <p:ext uri="{BB962C8B-B14F-4D97-AF65-F5344CB8AC3E}">
        <p14:creationId xmlns:p14="http://schemas.microsoft.com/office/powerpoint/2010/main" val="305937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If each step’s rise (click) is 6 in., the total rise is 24 inches (click).  If each step’s run (click) is 11.5 in., the total run is 46 inches.  Simplifying this ratio tells us that for every one inch of run, there is 0.52 inches of rise (click).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11</a:t>
            </a:fld>
            <a:endParaRPr lang="en-US"/>
          </a:p>
        </p:txBody>
      </p:sp>
    </p:spTree>
    <p:extLst>
      <p:ext uri="{BB962C8B-B14F-4D97-AF65-F5344CB8AC3E}">
        <p14:creationId xmlns:p14="http://schemas.microsoft.com/office/powerpoint/2010/main" val="3199764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If we approximate the steepness of our staircase to 0.5 to one, we can more clearly see that for every 1 inch (click) of riser, there is approximately one-half (click) inch of tread. </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12</a:t>
            </a:fld>
            <a:endParaRPr lang="en-US"/>
          </a:p>
        </p:txBody>
      </p:sp>
    </p:spTree>
    <p:extLst>
      <p:ext uri="{BB962C8B-B14F-4D97-AF65-F5344CB8AC3E}">
        <p14:creationId xmlns:p14="http://schemas.microsoft.com/office/powerpoint/2010/main" val="2565338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 good rule of thumb (click) for stair dimensions is that the height of the riser plus the width of the tread should </a:t>
            </a:r>
            <a:r>
              <a:rPr lang="en-US" dirty="0" smtClean="0"/>
              <a:t>be greater than or equal to 17 </a:t>
            </a:r>
            <a:r>
              <a:rPr lang="en-US" dirty="0"/>
              <a:t>and </a:t>
            </a:r>
            <a:r>
              <a:rPr lang="en-US" dirty="0" smtClean="0"/>
              <a:t>less than or equal to 17.5 </a:t>
            </a:r>
            <a:r>
              <a:rPr lang="en-US" dirty="0"/>
              <a:t>inches (click).  We can write an inequality to express this guideline.  </a:t>
            </a:r>
          </a:p>
          <a:p>
            <a:pPr defTabSz="933237">
              <a:defRPr/>
            </a:pPr>
            <a:endParaRPr lang="en-US" dirty="0"/>
          </a:p>
          <a:p>
            <a:pPr defTabSz="933237">
              <a:defRPr/>
            </a:pPr>
            <a:r>
              <a:rPr lang="en-US" dirty="0"/>
              <a:t>The sum of our riser and tread is 17. </a:t>
            </a:r>
            <a:r>
              <a:rPr lang="en-US" dirty="0" smtClean="0"/>
              <a:t>5.   </a:t>
            </a:r>
            <a:r>
              <a:rPr lang="en-US" dirty="0"/>
              <a:t>Our staircase would be a safe one.</a:t>
            </a:r>
          </a:p>
          <a:p>
            <a:pPr defTabSz="933237">
              <a:defRPr/>
            </a:pPr>
            <a:endParaRPr lang="en-US" dirty="0"/>
          </a:p>
          <a:p>
            <a:pPr defTabSz="933237">
              <a:defRPr/>
            </a:pPr>
            <a:r>
              <a:rPr lang="en-US" dirty="0"/>
              <a:t>We would only need to post this sign (click)…..not this one (click).</a:t>
            </a:r>
          </a:p>
          <a:p>
            <a:pPr defTabSz="933237">
              <a:defRPr/>
            </a:pPr>
            <a:endParaRPr lang="en-US" dirty="0"/>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13</a:t>
            </a:fld>
            <a:endParaRPr lang="en-US"/>
          </a:p>
        </p:txBody>
      </p:sp>
    </p:spTree>
    <p:extLst>
      <p:ext uri="{BB962C8B-B14F-4D97-AF65-F5344CB8AC3E}">
        <p14:creationId xmlns:p14="http://schemas.microsoft.com/office/powerpoint/2010/main" val="1184087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more you know about math, the more you view the world as a whole new place!</a:t>
            </a:r>
          </a:p>
          <a:p>
            <a:endParaRPr lang="en-US" dirty="0" smtClean="0"/>
          </a:p>
          <a:p>
            <a:endParaRPr lang="en-US" smtClean="0"/>
          </a:p>
          <a:p>
            <a:r>
              <a:rPr lang="en-US" smtClean="0"/>
              <a:t>INSERT </a:t>
            </a:r>
            <a:r>
              <a:rPr lang="en-US" dirty="0" smtClean="0"/>
              <a:t>video footage</a:t>
            </a:r>
            <a:r>
              <a:rPr lang="en-US" baseline="0" dirty="0" smtClean="0"/>
              <a:t> </a:t>
            </a:r>
            <a:r>
              <a:rPr lang="en-US" baseline="0" smtClean="0"/>
              <a:t>from website</a:t>
            </a:r>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14</a:t>
            </a:fld>
            <a:endParaRPr lang="en-US"/>
          </a:p>
        </p:txBody>
      </p:sp>
    </p:spTree>
    <p:extLst>
      <p:ext uri="{BB962C8B-B14F-4D97-AF65-F5344CB8AC3E}">
        <p14:creationId xmlns:p14="http://schemas.microsoft.com/office/powerpoint/2010/main" val="384608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(prefer a video clip from website but don’t know how to do it…)</a:t>
            </a:r>
          </a:p>
          <a:p>
            <a:pPr lvl="0"/>
            <a:endParaRPr lang="en-US" dirty="0"/>
          </a:p>
          <a:p>
            <a:pPr lvl="0"/>
            <a:r>
              <a:rPr lang="en-US" dirty="0"/>
              <a:t>If you’ve ever climbed a set of stairs, you can thank the carpenter who knew the behind-the-scenes mathematics.</a:t>
            </a:r>
          </a:p>
          <a:p>
            <a:r>
              <a:rPr lang="en-US" dirty="0"/>
              <a:t> </a:t>
            </a:r>
          </a:p>
          <a:p>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3</a:t>
            </a:fld>
            <a:endParaRPr lang="en-US"/>
          </a:p>
        </p:txBody>
      </p:sp>
    </p:spTree>
    <p:extLst>
      <p:ext uri="{BB962C8B-B14F-4D97-AF65-F5344CB8AC3E}">
        <p14:creationId xmlns:p14="http://schemas.microsoft.com/office/powerpoint/2010/main" val="27931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When you learned about slope in your math class, you may not have realized how slope is in the world of building construction.</a:t>
            </a:r>
          </a:p>
          <a:p>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4</a:t>
            </a:fld>
            <a:endParaRPr lang="en-US"/>
          </a:p>
        </p:txBody>
      </p:sp>
    </p:spTree>
    <p:extLst>
      <p:ext uri="{BB962C8B-B14F-4D97-AF65-F5344CB8AC3E}">
        <p14:creationId xmlns:p14="http://schemas.microsoft.com/office/powerpoint/2010/main" val="89388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that the</a:t>
            </a:r>
            <a:r>
              <a:rPr lang="en-US" baseline="0" dirty="0" smtClean="0"/>
              <a:t> slope of a line is defined as a measure of its steepness.  It is calculated by dividing the vertical change (click) by the horizontal change (click), or the ratio of rise to run (click).</a:t>
            </a:r>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5</a:t>
            </a:fld>
            <a:endParaRPr lang="en-US"/>
          </a:p>
        </p:txBody>
      </p:sp>
    </p:spTree>
    <p:extLst>
      <p:ext uri="{BB962C8B-B14F-4D97-AF65-F5344CB8AC3E}">
        <p14:creationId xmlns:p14="http://schemas.microsoft.com/office/powerpoint/2010/main" val="1226376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Carpenters must determine the rise and run of a staircase in order to build it.  In their business, however, these vocabulary terms become “riser” and “tread.”</a:t>
            </a:r>
          </a:p>
          <a:p>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6</a:t>
            </a:fld>
            <a:endParaRPr lang="en-US"/>
          </a:p>
        </p:txBody>
      </p:sp>
    </p:spTree>
    <p:extLst>
      <p:ext uri="{BB962C8B-B14F-4D97-AF65-F5344CB8AC3E}">
        <p14:creationId xmlns:p14="http://schemas.microsoft.com/office/powerpoint/2010/main" val="61980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“riser” is the vertical distance or height (click) from one step to another. The carpentry term “riser” is similar to the mathematical word “rise”.  If the riser is too high or too low, climbing stairs would be difficult.  </a:t>
            </a:r>
          </a:p>
          <a:p>
            <a:pPr defTabSz="933237">
              <a:defRPr/>
            </a:pPr>
            <a:endParaRPr lang="en-US" dirty="0"/>
          </a:p>
          <a:p>
            <a:pPr defTabSz="933237">
              <a:defRPr/>
            </a:pPr>
            <a:r>
              <a:rPr lang="en-US" dirty="0"/>
              <a:t>The “tread” (click) is the actual step width.  It’s where your foot (click, click, click) goes! </a:t>
            </a:r>
          </a:p>
        </p:txBody>
      </p:sp>
      <p:sp>
        <p:nvSpPr>
          <p:cNvPr id="4" name="Slide Number Placeholder 3"/>
          <p:cNvSpPr>
            <a:spLocks noGrp="1"/>
          </p:cNvSpPr>
          <p:nvPr>
            <p:ph type="sldNum" sz="quarter" idx="10"/>
          </p:nvPr>
        </p:nvSpPr>
        <p:spPr/>
        <p:txBody>
          <a:bodyPr/>
          <a:lstStyle/>
          <a:p>
            <a:fld id="{C0C2F915-E3CA-4F6F-8262-9B2B0227EB59}" type="slidenum">
              <a:rPr lang="en-US" smtClean="0"/>
              <a:t>7</a:t>
            </a:fld>
            <a:endParaRPr lang="en-US"/>
          </a:p>
        </p:txBody>
      </p:sp>
    </p:spTree>
    <p:extLst>
      <p:ext uri="{BB962C8B-B14F-4D97-AF65-F5344CB8AC3E}">
        <p14:creationId xmlns:p14="http://schemas.microsoft.com/office/powerpoint/2010/main" val="2218924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width of the tread is very important.  If the tread is too long, climbing stairs becomes tricky (click). If it’s too short…well (click), you might fall.  </a:t>
            </a:r>
          </a:p>
        </p:txBody>
      </p:sp>
      <p:sp>
        <p:nvSpPr>
          <p:cNvPr id="4" name="Slide Number Placeholder 3"/>
          <p:cNvSpPr>
            <a:spLocks noGrp="1"/>
          </p:cNvSpPr>
          <p:nvPr>
            <p:ph type="sldNum" sz="quarter" idx="10"/>
          </p:nvPr>
        </p:nvSpPr>
        <p:spPr/>
        <p:txBody>
          <a:bodyPr/>
          <a:lstStyle/>
          <a:p>
            <a:fld id="{C0C2F915-E3CA-4F6F-8262-9B2B0227EB59}" type="slidenum">
              <a:rPr lang="en-US" smtClean="0"/>
              <a:t>8</a:t>
            </a:fld>
            <a:endParaRPr lang="en-US"/>
          </a:p>
        </p:txBody>
      </p:sp>
    </p:spTree>
    <p:extLst>
      <p:ext uri="{BB962C8B-B14F-4D97-AF65-F5344CB8AC3E}">
        <p14:creationId xmlns:p14="http://schemas.microsoft.com/office/powerpoint/2010/main" val="330576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Another important factor in stair design is determining the steepness.  In fact, steepness is a major safety issue.  Think of the accidents that can happen on stairs! </a:t>
            </a:r>
            <a:r>
              <a:rPr lang="en-US" i="1" dirty="0"/>
              <a:t>Steepness</a:t>
            </a:r>
            <a:r>
              <a:rPr lang="en-US" dirty="0"/>
              <a:t> is such serious business that there are guidelines that inform builders how staircases should be constructed.</a:t>
            </a:r>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fld id="{C0C2F915-E3CA-4F6F-8262-9B2B0227EB59}" type="slidenum">
              <a:rPr lang="en-US" smtClean="0"/>
              <a:t>9</a:t>
            </a:fld>
            <a:endParaRPr lang="en-US"/>
          </a:p>
        </p:txBody>
      </p:sp>
    </p:spTree>
    <p:extLst>
      <p:ext uri="{BB962C8B-B14F-4D97-AF65-F5344CB8AC3E}">
        <p14:creationId xmlns:p14="http://schemas.microsoft.com/office/powerpoint/2010/main" val="122546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Since each step has a rise and a run, or riser and tread, the staircase, itself, must have a slope.  Of course, in the construction business carpenters talk about a the “steepness” of a staircase (click).  </a:t>
            </a:r>
          </a:p>
          <a:p>
            <a:r>
              <a:rPr lang="en-US" dirty="0"/>
              <a:t> </a:t>
            </a:r>
          </a:p>
          <a:p>
            <a:pPr lvl="0"/>
            <a:r>
              <a:rPr lang="en-US" dirty="0"/>
              <a:t>We can find the steepness of our staircase, mathematically, by determining its slope.  </a:t>
            </a:r>
          </a:p>
          <a:p>
            <a:r>
              <a:rPr lang="en-US" dirty="0"/>
              <a:t> </a:t>
            </a:r>
          </a:p>
          <a:p>
            <a:pPr lvl="0"/>
            <a:r>
              <a:rPr lang="en-US" dirty="0"/>
              <a:t>First, we must determine the vertical distance or “rise” of each step.  The rise is the height of each step (click, click, click, click).  The total rise, then, is the sum of the individual rises of each step (click).  </a:t>
            </a:r>
          </a:p>
          <a:p>
            <a:pPr lvl="0"/>
            <a:endParaRPr lang="en-US" dirty="0"/>
          </a:p>
          <a:p>
            <a:pPr lvl="0"/>
            <a:r>
              <a:rPr lang="en-US" dirty="0"/>
              <a:t>Now, we must determine the horizontal distance or “run” of each step (click, click, click, click).  The total run, then, is the sum of the individual widths of each step (click).  </a:t>
            </a:r>
          </a:p>
        </p:txBody>
      </p:sp>
      <p:sp>
        <p:nvSpPr>
          <p:cNvPr id="4" name="Slide Number Placeholder 3"/>
          <p:cNvSpPr>
            <a:spLocks noGrp="1"/>
          </p:cNvSpPr>
          <p:nvPr>
            <p:ph type="sldNum" sz="quarter" idx="10"/>
          </p:nvPr>
        </p:nvSpPr>
        <p:spPr/>
        <p:txBody>
          <a:bodyPr/>
          <a:lstStyle/>
          <a:p>
            <a:fld id="{C0C2F915-E3CA-4F6F-8262-9B2B0227EB59}" type="slidenum">
              <a:rPr lang="en-US" smtClean="0"/>
              <a:t>10</a:t>
            </a:fld>
            <a:endParaRPr lang="en-US"/>
          </a:p>
        </p:txBody>
      </p:sp>
    </p:spTree>
    <p:extLst>
      <p:ext uri="{BB962C8B-B14F-4D97-AF65-F5344CB8AC3E}">
        <p14:creationId xmlns:p14="http://schemas.microsoft.com/office/powerpoint/2010/main" val="2749029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724F10-710B-4D7B-83BE-B7714D9C4B1C}"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293994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24F10-710B-4D7B-83BE-B7714D9C4B1C}"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919132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24F10-710B-4D7B-83BE-B7714D9C4B1C}"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257571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24F10-710B-4D7B-83BE-B7714D9C4B1C}"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239497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724F10-710B-4D7B-83BE-B7714D9C4B1C}"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311898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724F10-710B-4D7B-83BE-B7714D9C4B1C}" type="datetimeFigureOut">
              <a:rPr lang="en-US" smtClean="0"/>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1678698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724F10-710B-4D7B-83BE-B7714D9C4B1C}" type="datetimeFigureOut">
              <a:rPr lang="en-US" smtClean="0"/>
              <a:t>12/6/2016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16734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724F10-710B-4D7B-83BE-B7714D9C4B1C}" type="datetimeFigureOut">
              <a:rPr lang="en-US" smtClean="0"/>
              <a:t>12/6/2016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319859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24F10-710B-4D7B-83BE-B7714D9C4B1C}" type="datetimeFigureOut">
              <a:rPr lang="en-US" smtClean="0"/>
              <a:t>12/6/2016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144318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724F10-710B-4D7B-83BE-B7714D9C4B1C}" type="datetimeFigureOut">
              <a:rPr lang="en-US" smtClean="0"/>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297957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724F10-710B-4D7B-83BE-B7714D9C4B1C}" type="datetimeFigureOut">
              <a:rPr lang="en-US" smtClean="0"/>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6420B-262F-438B-AE19-0948652E9C0C}" type="slidenum">
              <a:rPr lang="en-US" smtClean="0"/>
              <a:t>‹#›</a:t>
            </a:fld>
            <a:endParaRPr lang="en-US"/>
          </a:p>
        </p:txBody>
      </p:sp>
    </p:spTree>
    <p:extLst>
      <p:ext uri="{BB962C8B-B14F-4D97-AF65-F5344CB8AC3E}">
        <p14:creationId xmlns:p14="http://schemas.microsoft.com/office/powerpoint/2010/main" val="2235245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24F10-710B-4D7B-83BE-B7714D9C4B1C}" type="datetimeFigureOut">
              <a:rPr lang="en-US" smtClean="0"/>
              <a:t>12/6/2016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6420B-262F-438B-AE19-0948652E9C0C}" type="slidenum">
              <a:rPr lang="en-US" smtClean="0"/>
              <a:t>‹#›</a:t>
            </a:fld>
            <a:endParaRPr lang="en-US"/>
          </a:p>
        </p:txBody>
      </p:sp>
    </p:spTree>
    <p:extLst>
      <p:ext uri="{BB962C8B-B14F-4D97-AF65-F5344CB8AC3E}">
        <p14:creationId xmlns:p14="http://schemas.microsoft.com/office/powerpoint/2010/main" val="163400710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5.png"/><Relationship Id="rId2" Type="http://schemas.microsoft.com/office/2007/relationships/media" Target="../media/media10.wav"/><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1.wav"/><Relationship Id="rId7" Type="http://schemas.openxmlformats.org/officeDocument/2006/relationships/image" Target="../media/image25.png"/><Relationship Id="rId2" Type="http://schemas.microsoft.com/office/2007/relationships/media" Target="../media/media11.wav"/><Relationship Id="rId1" Type="http://schemas.openxmlformats.org/officeDocument/2006/relationships/tags" Target="../tags/tag7.xml"/><Relationship Id="rId6" Type="http://schemas.openxmlformats.org/officeDocument/2006/relationships/image" Target="../media/image230.pn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5.png"/><Relationship Id="rId2" Type="http://schemas.microsoft.com/office/2007/relationships/media" Target="../media/media12.wav"/><Relationship Id="rId1" Type="http://schemas.openxmlformats.org/officeDocument/2006/relationships/tags" Target="../tags/tag8.xml"/><Relationship Id="rId6" Type="http://schemas.openxmlformats.org/officeDocument/2006/relationships/image" Target="../media/image260.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media13.wav"/><Relationship Id="rId7" Type="http://schemas.openxmlformats.org/officeDocument/2006/relationships/image" Target="../media/image28.png"/><Relationship Id="rId2" Type="http://schemas.microsoft.com/office/2007/relationships/media" Target="../media/media13.wav"/><Relationship Id="rId1" Type="http://schemas.openxmlformats.org/officeDocument/2006/relationships/tags" Target="../tags/tag9.xml"/><Relationship Id="rId6" Type="http://schemas.openxmlformats.org/officeDocument/2006/relationships/image" Target="../media/image23.jpeg"/><Relationship Id="rId5" Type="http://schemas.openxmlformats.org/officeDocument/2006/relationships/notesSlide" Target="../notesSlides/notesSlide1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5.jp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5.wav"/><Relationship Id="rId7" Type="http://schemas.openxmlformats.org/officeDocument/2006/relationships/image" Target="../media/image26.png"/><Relationship Id="rId2" Type="http://schemas.microsoft.com/office/2007/relationships/media" Target="../media/media14.wmv"/><Relationship Id="rId1" Type="http://schemas.openxmlformats.org/officeDocument/2006/relationships/video" Target="NULL" TargetMode="Externa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15.wav"/></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1.wav"/><Relationship Id="rId7" Type="http://schemas.openxmlformats.org/officeDocument/2006/relationships/image" Target="../media/image2.jpe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wav"/><Relationship Id="rId7" Type="http://schemas.openxmlformats.org/officeDocument/2006/relationships/image" Target="../media/image6.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audio" Target="../media/media5.wav"/><Relationship Id="rId7" Type="http://schemas.microsoft.com/office/2007/relationships/hdphoto" Target="../media/hdphoto1.wdp"/><Relationship Id="rId2" Type="http://schemas.microsoft.com/office/2007/relationships/media" Target="../media/media5.wav"/><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5.png"/><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image" Target="../media/image12.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wav"/><Relationship Id="rId7" Type="http://schemas.openxmlformats.org/officeDocument/2006/relationships/image" Target="../media/image14.wmf"/><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8.wav"/><Relationship Id="rId7" Type="http://schemas.openxmlformats.org/officeDocument/2006/relationships/image" Target="../media/image16.jpeg"/><Relationship Id="rId2" Type="http://schemas.microsoft.com/office/2007/relationships/media" Target="../media/media8.wav"/><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0.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Stairs: Slope in the Real World</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0860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9600"/>
            <a:ext cx="6380733" cy="4186238"/>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rot="19285008">
            <a:off x="3250602" y="2327812"/>
            <a:ext cx="3048000" cy="646331"/>
          </a:xfrm>
          <a:prstGeom prst="rect">
            <a:avLst/>
          </a:prstGeom>
          <a:noFill/>
        </p:spPr>
        <p:txBody>
          <a:bodyPr wrap="square" rtlCol="0">
            <a:spAutoFit/>
          </a:bodyPr>
          <a:lstStyle/>
          <a:p>
            <a:pPr algn="ctr"/>
            <a:r>
              <a:rPr lang="en-US" sz="3600" dirty="0" smtClean="0">
                <a:solidFill>
                  <a:srgbClr val="FF0000"/>
                </a:solidFill>
              </a:rPr>
              <a:t>STEEPNESS</a:t>
            </a:r>
            <a:endParaRPr lang="en-US" sz="3600" dirty="0">
              <a:solidFill>
                <a:srgbClr val="FF0000"/>
              </a:solidFill>
            </a:endParaRPr>
          </a:p>
        </p:txBody>
      </p:sp>
      <p:cxnSp>
        <p:nvCxnSpPr>
          <p:cNvPr id="14" name="Straight Connector 13"/>
          <p:cNvCxnSpPr/>
          <p:nvPr/>
        </p:nvCxnSpPr>
        <p:spPr>
          <a:xfrm>
            <a:off x="5181600" y="762000"/>
            <a:ext cx="0" cy="87035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67000" y="2650977"/>
            <a:ext cx="0" cy="87868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62400" y="1752600"/>
            <a:ext cx="0" cy="8382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47800" y="3581400"/>
            <a:ext cx="0" cy="102275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629400" y="762000"/>
            <a:ext cx="0" cy="373380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76400" y="3429000"/>
            <a:ext cx="990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828800" y="3581400"/>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848343" y="25146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114800" y="16002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00200" y="4724400"/>
            <a:ext cx="4953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600200" y="4648200"/>
            <a:ext cx="4953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34000" y="730045"/>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695365" y="1644649"/>
            <a:ext cx="2514600" cy="646331"/>
          </a:xfrm>
          <a:prstGeom prst="rect">
            <a:avLst/>
          </a:prstGeom>
          <a:noFill/>
        </p:spPr>
        <p:txBody>
          <a:bodyPr wrap="square" rtlCol="0">
            <a:spAutoFit/>
          </a:bodyPr>
          <a:lstStyle/>
          <a:p>
            <a:r>
              <a:rPr lang="en-US" sz="3600" dirty="0" smtClean="0">
                <a:solidFill>
                  <a:srgbClr val="00B050"/>
                </a:solidFill>
              </a:rPr>
              <a:t>TOTAL RISE</a:t>
            </a:r>
            <a:endParaRPr lang="en-US" sz="3600" dirty="0">
              <a:solidFill>
                <a:srgbClr val="00B050"/>
              </a:solidFill>
            </a:endParaRPr>
          </a:p>
        </p:txBody>
      </p:sp>
      <p:sp>
        <p:nvSpPr>
          <p:cNvPr id="4" name="TextBox 3"/>
          <p:cNvSpPr txBox="1"/>
          <p:nvPr/>
        </p:nvSpPr>
        <p:spPr>
          <a:xfrm>
            <a:off x="3124200" y="4795838"/>
            <a:ext cx="2362200" cy="646331"/>
          </a:xfrm>
          <a:prstGeom prst="rect">
            <a:avLst/>
          </a:prstGeom>
          <a:noFill/>
        </p:spPr>
        <p:txBody>
          <a:bodyPr wrap="square" rtlCol="0">
            <a:spAutoFit/>
          </a:bodyPr>
          <a:lstStyle/>
          <a:p>
            <a:r>
              <a:rPr lang="en-US" sz="3600" dirty="0" smtClean="0">
                <a:solidFill>
                  <a:srgbClr val="FF0000"/>
                </a:solidFill>
              </a:rPr>
              <a:t>TOTAL RUN</a:t>
            </a:r>
            <a:endParaRPr lang="en-US" sz="3600"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28893052"/>
      </p:ext>
    </p:extLst>
  </p:cSld>
  <p:clrMapOvr>
    <a:masterClrMapping/>
  </p:clrMapOvr>
  <mc:AlternateContent xmlns:mc="http://schemas.openxmlformats.org/markup-compatibility/2006" xmlns:p14="http://schemas.microsoft.com/office/powerpoint/2010/main">
    <mc:Choice Requires="p14">
      <p:transition spd="slow" p14:dur="2000" advTm="52407"/>
    </mc:Choice>
    <mc:Fallback xmlns="">
      <p:transition spd="slow" advTm="5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ircle(in)">
                                      <p:cBhvr>
                                        <p:cTn id="46" dur="20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ircle(in)">
                                      <p:cBhvr>
                                        <p:cTn id="51" dur="20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circle(in)">
                                      <p:cBhvr>
                                        <p:cTn id="56" dur="20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ircle(in)">
                                      <p:cBhvr>
                                        <p:cTn id="61" dur="20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circle(in)">
                                      <p:cBhvr>
                                        <p:cTn id="66" dur="20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circle(in)">
                                      <p:cBhvr>
                                        <p:cTn id="71" dur="2000"/>
                                        <p:tgtEl>
                                          <p:spTgt spid="15"/>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6"/>
                </p:tgtEl>
              </p:cMediaNode>
            </p:audio>
          </p:childTnLst>
        </p:cTn>
      </p:par>
    </p:tnLst>
    <p:bldLst>
      <p:bldP spid="1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228600" y="914400"/>
                <a:ext cx="2988382" cy="1166986"/>
              </a:xfrm>
              <a:prstGeom prst="rect">
                <a:avLst/>
              </a:prstGeom>
              <a:noFill/>
            </p:spPr>
            <p:txBody>
              <a:bodyPr wrap="none" rtlCol="0">
                <a:spAutoFit/>
              </a:bodyPr>
              <a:lstStyle/>
              <a:p>
                <a14:m>
                  <m:oMath xmlns:m="http://schemas.openxmlformats.org/officeDocument/2006/math">
                    <m:f>
                      <m:fPr>
                        <m:ctrlPr>
                          <a:rPr lang="en-US" sz="4800" i="1" smtClean="0">
                            <a:solidFill>
                              <a:srgbClr val="92D050"/>
                            </a:solidFill>
                            <a:latin typeface="Cambria Math" panose="02040503050406030204" pitchFamily="18" charset="0"/>
                          </a:rPr>
                        </m:ctrlPr>
                      </m:fPr>
                      <m:num>
                        <m:r>
                          <a:rPr lang="en-US" sz="4800" b="0" i="1" smtClean="0">
                            <a:solidFill>
                              <a:srgbClr val="92D050"/>
                            </a:solidFill>
                            <a:latin typeface="Cambria Math"/>
                          </a:rPr>
                          <m:t>𝑇𝑜𝑡𝑎𝑙</m:t>
                        </m:r>
                        <m:r>
                          <a:rPr lang="en-US" sz="4800" b="0" i="1" smtClean="0">
                            <a:solidFill>
                              <a:srgbClr val="92D050"/>
                            </a:solidFill>
                            <a:latin typeface="Cambria Math"/>
                          </a:rPr>
                          <m:t> </m:t>
                        </m:r>
                        <m:r>
                          <a:rPr lang="en-US" sz="4800" b="0" i="1" smtClean="0">
                            <a:solidFill>
                              <a:srgbClr val="92D050"/>
                            </a:solidFill>
                            <a:latin typeface="Cambria Math"/>
                          </a:rPr>
                          <m:t>𝑅𝑖𝑠𝑒</m:t>
                        </m:r>
                      </m:num>
                      <m:den>
                        <m:r>
                          <a:rPr lang="en-US" sz="4800" b="0" i="1" smtClean="0">
                            <a:solidFill>
                              <a:srgbClr val="92D050"/>
                            </a:solidFill>
                            <a:latin typeface="Cambria Math"/>
                          </a:rPr>
                          <m:t>𝑇𝑜𝑡𝑎𝑙</m:t>
                        </m:r>
                        <m:r>
                          <a:rPr lang="en-US" sz="4800" b="0" i="1" smtClean="0">
                            <a:solidFill>
                              <a:srgbClr val="92D050"/>
                            </a:solidFill>
                            <a:latin typeface="Cambria Math"/>
                          </a:rPr>
                          <m:t> </m:t>
                        </m:r>
                        <m:r>
                          <a:rPr lang="en-US" sz="4800" b="0" i="1" smtClean="0">
                            <a:solidFill>
                              <a:srgbClr val="92D050"/>
                            </a:solidFill>
                            <a:latin typeface="Cambria Math"/>
                          </a:rPr>
                          <m:t>𝑅𝑢𝑛</m:t>
                        </m:r>
                      </m:den>
                    </m:f>
                  </m:oMath>
                </a14:m>
                <a:r>
                  <a:rPr lang="en-US" sz="4800" dirty="0" smtClean="0">
                    <a:solidFill>
                      <a:srgbClr val="92D050"/>
                    </a:solidFill>
                  </a:rPr>
                  <a:t> = </a:t>
                </a:r>
                <a:endParaRPr lang="en-US" sz="4800" dirty="0">
                  <a:solidFill>
                    <a:srgbClr val="92D05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28600" y="914400"/>
                <a:ext cx="2988382" cy="1166986"/>
              </a:xfrm>
              <a:prstGeom prst="rect">
                <a:avLst/>
              </a:prstGeom>
              <a:blipFill rotWithShape="1">
                <a:blip r:embed="rId6"/>
                <a:stretch>
                  <a:fillRect r="-8163" b="-14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638800" y="978077"/>
                <a:ext cx="2895600" cy="1166923"/>
              </a:xfrm>
              <a:prstGeom prst="rect">
                <a:avLst/>
              </a:prstGeom>
              <a:noFill/>
            </p:spPr>
            <p:txBody>
              <a:bodyPr wrap="square" rtlCol="0">
                <a:spAutoFit/>
              </a:bodyPr>
              <a:lstStyle/>
              <a:p>
                <a:r>
                  <a:rPr lang="en-US" sz="4800" dirty="0" smtClean="0">
                    <a:solidFill>
                      <a:srgbClr val="92D050"/>
                    </a:solidFill>
                  </a:rPr>
                  <a:t>=  </a:t>
                </a:r>
                <a14:m>
                  <m:oMath xmlns:m="http://schemas.openxmlformats.org/officeDocument/2006/math">
                    <m:f>
                      <m:fPr>
                        <m:ctrlPr>
                          <a:rPr lang="en-US" sz="4800" i="1" smtClean="0">
                            <a:solidFill>
                              <a:srgbClr val="92D050"/>
                            </a:solidFill>
                            <a:latin typeface="Cambria Math" panose="02040503050406030204" pitchFamily="18" charset="0"/>
                          </a:rPr>
                        </m:ctrlPr>
                      </m:fPr>
                      <m:num>
                        <m:r>
                          <a:rPr lang="en-US" sz="4800" b="0" i="1" smtClean="0">
                            <a:solidFill>
                              <a:srgbClr val="92D050"/>
                            </a:solidFill>
                            <a:latin typeface="Cambria Math"/>
                          </a:rPr>
                          <m:t> 0.52 </m:t>
                        </m:r>
                        <m:r>
                          <a:rPr lang="en-US" sz="4800" b="0" i="1" smtClean="0">
                            <a:solidFill>
                              <a:srgbClr val="92D050"/>
                            </a:solidFill>
                            <a:latin typeface="Cambria Math"/>
                          </a:rPr>
                          <m:t>𝑖𝑛𝑐h</m:t>
                        </m:r>
                        <m:r>
                          <a:rPr lang="en-US" sz="4800" b="0" i="1" smtClean="0">
                            <a:solidFill>
                              <a:srgbClr val="92D050"/>
                            </a:solidFill>
                            <a:latin typeface="Cambria Math"/>
                          </a:rPr>
                          <m:t> </m:t>
                        </m:r>
                      </m:num>
                      <m:den>
                        <m:r>
                          <a:rPr lang="en-US" sz="4800" b="0" i="1" smtClean="0">
                            <a:solidFill>
                              <a:srgbClr val="92D050"/>
                            </a:solidFill>
                            <a:latin typeface="Cambria Math"/>
                          </a:rPr>
                          <m:t>1 </m:t>
                        </m:r>
                        <m:r>
                          <a:rPr lang="en-US" sz="4800" b="0" i="1" smtClean="0">
                            <a:solidFill>
                              <a:srgbClr val="92D050"/>
                            </a:solidFill>
                            <a:latin typeface="Cambria Math"/>
                          </a:rPr>
                          <m:t>𝑖𝑛𝑐h</m:t>
                        </m:r>
                        <m:r>
                          <a:rPr lang="en-US" sz="4800" b="0" i="1" smtClean="0">
                            <a:solidFill>
                              <a:srgbClr val="92D050"/>
                            </a:solidFill>
                            <a:latin typeface="Cambria Math"/>
                          </a:rPr>
                          <m:t> </m:t>
                        </m:r>
                      </m:den>
                    </m:f>
                  </m:oMath>
                </a14:m>
                <a:endParaRPr lang="en-US" sz="4800" dirty="0">
                  <a:solidFill>
                    <a:srgbClr val="92D05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638800" y="978077"/>
                <a:ext cx="2895600" cy="1166923"/>
              </a:xfrm>
              <a:prstGeom prst="rect">
                <a:avLst/>
              </a:prstGeom>
              <a:blipFill rotWithShape="1">
                <a:blip r:embed="rId7"/>
                <a:stretch>
                  <a:fillRect l="-9474" b="-14063"/>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9012" y="2424112"/>
            <a:ext cx="3615388" cy="30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4919012" y="5410200"/>
            <a:ext cx="36153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58200" y="2798345"/>
            <a:ext cx="0" cy="261185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81600" y="2362200"/>
            <a:ext cx="1553398" cy="584775"/>
          </a:xfrm>
          <a:prstGeom prst="rect">
            <a:avLst/>
          </a:prstGeom>
          <a:noFill/>
        </p:spPr>
        <p:txBody>
          <a:bodyPr wrap="square" rtlCol="0">
            <a:spAutoFit/>
          </a:bodyPr>
          <a:lstStyle/>
          <a:p>
            <a:r>
              <a:rPr lang="en-US" sz="3200" dirty="0" smtClean="0">
                <a:solidFill>
                  <a:srgbClr val="00B050"/>
                </a:solidFill>
              </a:rPr>
              <a:t>6 inches</a:t>
            </a:r>
            <a:endParaRPr lang="en-US" sz="3200" dirty="0">
              <a:solidFill>
                <a:srgbClr val="00B050"/>
              </a:solidFill>
            </a:endParaRPr>
          </a:p>
        </p:txBody>
      </p:sp>
      <p:cxnSp>
        <p:nvCxnSpPr>
          <p:cNvPr id="15" name="Straight Arrow Connector 14"/>
          <p:cNvCxnSpPr/>
          <p:nvPr/>
        </p:nvCxnSpPr>
        <p:spPr>
          <a:xfrm>
            <a:off x="6679001" y="2772007"/>
            <a:ext cx="933689" cy="3296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76800" y="3408740"/>
            <a:ext cx="2396187" cy="553998"/>
          </a:xfrm>
          <a:prstGeom prst="rect">
            <a:avLst/>
          </a:prstGeom>
          <a:noFill/>
        </p:spPr>
        <p:txBody>
          <a:bodyPr wrap="square" rtlCol="0">
            <a:spAutoFit/>
          </a:bodyPr>
          <a:lstStyle/>
          <a:p>
            <a:r>
              <a:rPr lang="en-US" sz="2900" dirty="0" smtClean="0">
                <a:solidFill>
                  <a:srgbClr val="FF0000"/>
                </a:solidFill>
              </a:rPr>
              <a:t>11.5 inches</a:t>
            </a:r>
            <a:endParaRPr lang="en-US" sz="2900" dirty="0">
              <a:solidFill>
                <a:srgbClr val="FF0000"/>
              </a:solidFill>
            </a:endParaRPr>
          </a:p>
        </p:txBody>
      </p:sp>
      <p:cxnSp>
        <p:nvCxnSpPr>
          <p:cNvPr id="20" name="Straight Arrow Connector 19"/>
          <p:cNvCxnSpPr/>
          <p:nvPr/>
        </p:nvCxnSpPr>
        <p:spPr>
          <a:xfrm>
            <a:off x="5486400" y="4059652"/>
            <a:ext cx="0" cy="66474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00400" y="914400"/>
            <a:ext cx="2438400" cy="707886"/>
          </a:xfrm>
          <a:prstGeom prst="rect">
            <a:avLst/>
          </a:prstGeom>
          <a:noFill/>
        </p:spPr>
        <p:txBody>
          <a:bodyPr wrap="square" rtlCol="0">
            <a:spAutoFit/>
          </a:bodyPr>
          <a:lstStyle/>
          <a:p>
            <a:r>
              <a:rPr lang="en-US" sz="4000" dirty="0" smtClean="0">
                <a:solidFill>
                  <a:srgbClr val="92D050"/>
                </a:solidFill>
              </a:rPr>
              <a:t>24 inches</a:t>
            </a:r>
            <a:endParaRPr lang="en-US" sz="4000" dirty="0">
              <a:solidFill>
                <a:srgbClr val="92D050"/>
              </a:solidFill>
            </a:endParaRPr>
          </a:p>
        </p:txBody>
      </p:sp>
      <p:cxnSp>
        <p:nvCxnSpPr>
          <p:cNvPr id="23" name="Straight Connector 22"/>
          <p:cNvCxnSpPr/>
          <p:nvPr/>
        </p:nvCxnSpPr>
        <p:spPr>
          <a:xfrm>
            <a:off x="3276600" y="1558498"/>
            <a:ext cx="1905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76600" y="1600200"/>
            <a:ext cx="2362200" cy="707886"/>
          </a:xfrm>
          <a:prstGeom prst="rect">
            <a:avLst/>
          </a:prstGeom>
          <a:noFill/>
        </p:spPr>
        <p:txBody>
          <a:bodyPr wrap="square" rtlCol="0">
            <a:spAutoFit/>
          </a:bodyPr>
          <a:lstStyle/>
          <a:p>
            <a:r>
              <a:rPr lang="en-US" sz="4000" dirty="0" smtClean="0">
                <a:solidFill>
                  <a:srgbClr val="92D050"/>
                </a:solidFill>
              </a:rPr>
              <a:t>46 inches</a:t>
            </a:r>
            <a:endParaRPr lang="en-US" sz="4000" dirty="0">
              <a:solidFill>
                <a:srgbClr val="92D050"/>
              </a:solidFill>
            </a:endParaRPr>
          </a:p>
        </p:txBody>
      </p:sp>
      <p:cxnSp>
        <p:nvCxnSpPr>
          <p:cNvPr id="28" name="Straight Connector 27"/>
          <p:cNvCxnSpPr/>
          <p:nvPr/>
        </p:nvCxnSpPr>
        <p:spPr>
          <a:xfrm flipV="1">
            <a:off x="4919012" y="2772007"/>
            <a:ext cx="3539188" cy="26381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34998" y="978077"/>
            <a:ext cx="53798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07059414"/>
      </p:ext>
    </p:extLst>
  </p:cSld>
  <p:clrMapOvr>
    <a:masterClrMapping/>
  </p:clrMapOvr>
  <mc:AlternateContent xmlns:mc="http://schemas.openxmlformats.org/markup-compatibility/2006" xmlns:p14="http://schemas.microsoft.com/office/powerpoint/2010/main">
    <mc:Choice Requires="p14">
      <p:transition spd="slow" p14:dur="2000" advTm="27894"/>
    </mc:Choice>
    <mc:Fallback xmlns="">
      <p:transition spd="slow" advTm="27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par>
                                <p:cTn id="62" presetID="22" presetClass="entr" presetSubtype="4"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3"/>
                </p:tgtEl>
              </p:cMediaNode>
            </p:audio>
          </p:childTnLst>
        </p:cTn>
      </p:par>
    </p:tnLst>
    <p:bldLst>
      <p:bldP spid="8" grpId="0"/>
      <p:bldP spid="13" grpId="0"/>
      <p:bldP spid="17" grpId="0"/>
      <p:bldP spid="21"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946333" y="2472236"/>
                <a:ext cx="2072170" cy="12615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rgbClr val="92D050"/>
                              </a:solidFill>
                              <a:latin typeface="Cambria Math" panose="02040503050406030204" pitchFamily="18" charset="0"/>
                            </a:rPr>
                          </m:ctrlPr>
                        </m:fPr>
                        <m:num>
                          <m:r>
                            <a:rPr lang="en-US" sz="4000" b="0" i="1" smtClean="0">
                              <a:solidFill>
                                <a:srgbClr val="92D050"/>
                              </a:solidFill>
                              <a:latin typeface="Cambria Math"/>
                            </a:rPr>
                            <m:t>0.5 </m:t>
                          </m:r>
                          <m:r>
                            <a:rPr lang="en-US" sz="4000" b="0" i="1" smtClean="0">
                              <a:solidFill>
                                <a:srgbClr val="92D050"/>
                              </a:solidFill>
                              <a:latin typeface="Cambria Math"/>
                            </a:rPr>
                            <m:t>𝑖𝑛𝑐h</m:t>
                          </m:r>
                        </m:num>
                        <m:den>
                          <m:r>
                            <a:rPr lang="en-US" sz="4000" b="0" i="1" smtClean="0">
                              <a:solidFill>
                                <a:srgbClr val="92D050"/>
                              </a:solidFill>
                              <a:latin typeface="Cambria Math"/>
                            </a:rPr>
                            <m:t>1 </m:t>
                          </m:r>
                          <m:r>
                            <a:rPr lang="en-US" sz="4000" b="0" i="1" smtClean="0">
                              <a:solidFill>
                                <a:srgbClr val="92D050"/>
                              </a:solidFill>
                              <a:latin typeface="Cambria Math"/>
                            </a:rPr>
                            <m:t>𝑖𝑛𝑐h</m:t>
                          </m:r>
                        </m:den>
                      </m:f>
                    </m:oMath>
                  </m:oMathPara>
                </a14:m>
                <a:endParaRPr lang="en-US" sz="4000" dirty="0">
                  <a:solidFill>
                    <a:srgbClr val="92D05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46333" y="2472236"/>
                <a:ext cx="2072170" cy="1261564"/>
              </a:xfrm>
              <a:prstGeom prst="rect">
                <a:avLst/>
              </a:prstGeom>
              <a:blipFill rotWithShape="1">
                <a:blip r:embed="rId6"/>
                <a:stretch>
                  <a:fillRect/>
                </a:stretch>
              </a:blipFill>
            </p:spPr>
            <p:txBody>
              <a:bodyPr/>
              <a:lstStyle/>
              <a:p>
                <a:r>
                  <a:rPr lang="en-US">
                    <a:noFill/>
                  </a:rPr>
                  <a:t> </a:t>
                </a:r>
              </a:p>
            </p:txBody>
          </p:sp>
        </mc:Fallback>
      </mc:AlternateContent>
      <p:cxnSp>
        <p:nvCxnSpPr>
          <p:cNvPr id="6" name="Straight Connector 5"/>
          <p:cNvCxnSpPr/>
          <p:nvPr/>
        </p:nvCxnSpPr>
        <p:spPr>
          <a:xfrm flipV="1">
            <a:off x="5105400" y="2624636"/>
            <a:ext cx="0" cy="164256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05400" y="2590800"/>
            <a:ext cx="17526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743200" y="3581400"/>
            <a:ext cx="2133600" cy="0"/>
          </a:xfrm>
          <a:prstGeom prst="straightConnector1">
            <a:avLst/>
          </a:prstGeom>
          <a:ln w="5715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875503" y="2362200"/>
            <a:ext cx="3382297" cy="0"/>
          </a:xfrm>
          <a:prstGeom prst="straightConnector1">
            <a:avLst/>
          </a:prstGeom>
          <a:ln w="5715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858000" y="914400"/>
            <a:ext cx="17526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850626" y="948236"/>
            <a:ext cx="0" cy="164256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09889499"/>
      </p:ext>
    </p:extLst>
  </p:cSld>
  <p:clrMapOvr>
    <a:masterClrMapping/>
  </p:clrMapOvr>
  <mc:AlternateContent xmlns:mc="http://schemas.openxmlformats.org/markup-compatibility/2006" xmlns:p14="http://schemas.microsoft.com/office/powerpoint/2010/main">
    <mc:Choice Requires="p14">
      <p:transition spd="slow" p14:dur="2000" advTm="14906"/>
    </mc:Choice>
    <mc:Fallback xmlns="">
      <p:transition spd="slow" advTm="14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csu\Local Settings\Temporary Internet Files\Content.IE5\FPVEXJOC\MP91022101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381963"/>
            <a:ext cx="1524000" cy="2240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p:cNvSpPr txBox="1"/>
              <p:nvPr/>
            </p:nvSpPr>
            <p:spPr>
              <a:xfrm>
                <a:off x="1981200" y="914400"/>
                <a:ext cx="7620000" cy="830997"/>
              </a:xfrm>
              <a:prstGeom prst="rect">
                <a:avLst/>
              </a:prstGeom>
              <a:noFill/>
            </p:spPr>
            <p:txBody>
              <a:bodyPr wrap="square" rtlCol="0">
                <a:spAutoFit/>
              </a:bodyPr>
              <a:lstStyle/>
              <a:p>
                <a:r>
                  <a:rPr lang="en-US" sz="4800" dirty="0" smtClean="0">
                    <a:solidFill>
                      <a:schemeClr val="accent6">
                        <a:lumMod val="75000"/>
                      </a:schemeClr>
                    </a:solidFill>
                  </a:rPr>
                  <a:t> </a:t>
                </a:r>
                <a14:m>
                  <m:oMath xmlns:m="http://schemas.openxmlformats.org/officeDocument/2006/math">
                    <m:r>
                      <a:rPr lang="en-US" sz="4800" b="0" i="0" smtClean="0">
                        <a:solidFill>
                          <a:schemeClr val="accent6">
                            <a:lumMod val="75000"/>
                          </a:schemeClr>
                        </a:solidFill>
                        <a:latin typeface="Cambria Math"/>
                        <a:ea typeface="Cambria Math"/>
                      </a:rPr>
                      <m:t>17</m:t>
                    </m:r>
                    <m:r>
                      <a:rPr lang="en-US" sz="4800" i="1" dirty="0" smtClean="0">
                        <a:solidFill>
                          <a:schemeClr val="accent6">
                            <a:lumMod val="75000"/>
                          </a:schemeClr>
                        </a:solidFill>
                        <a:latin typeface="Cambria Math"/>
                        <a:ea typeface="Cambria Math"/>
                      </a:rPr>
                      <m:t>≤</m:t>
                    </m:r>
                  </m:oMath>
                </a14:m>
                <a:r>
                  <a:rPr lang="en-US" sz="4800" dirty="0" smtClean="0">
                    <a:solidFill>
                      <a:schemeClr val="accent6">
                        <a:lumMod val="75000"/>
                      </a:schemeClr>
                    </a:solidFill>
                  </a:rPr>
                  <a:t> Riser + Tread </a:t>
                </a:r>
                <a14:m>
                  <m:oMath xmlns:m="http://schemas.openxmlformats.org/officeDocument/2006/math">
                    <m:r>
                      <a:rPr lang="en-US" sz="4800" i="1" smtClean="0">
                        <a:solidFill>
                          <a:schemeClr val="accent6">
                            <a:lumMod val="75000"/>
                          </a:schemeClr>
                        </a:solidFill>
                        <a:latin typeface="Cambria Math"/>
                        <a:ea typeface="Cambria Math"/>
                      </a:rPr>
                      <m:t>≤</m:t>
                    </m:r>
                    <m:r>
                      <a:rPr lang="en-US" sz="4800" b="0" i="1" smtClean="0">
                        <a:solidFill>
                          <a:schemeClr val="accent6">
                            <a:lumMod val="75000"/>
                          </a:schemeClr>
                        </a:solidFill>
                        <a:latin typeface="Cambria Math"/>
                        <a:ea typeface="Cambria Math"/>
                      </a:rPr>
                      <m:t>17.5 </m:t>
                    </m:r>
                  </m:oMath>
                </a14:m>
                <a:r>
                  <a:rPr lang="en-US" sz="4800" dirty="0" smtClean="0">
                    <a:solidFill>
                      <a:schemeClr val="accent6">
                        <a:lumMod val="75000"/>
                      </a:schemeClr>
                    </a:solidFill>
                  </a:rPr>
                  <a:t> </a:t>
                </a:r>
                <a:endParaRPr lang="en-US" sz="4800" dirty="0">
                  <a:solidFill>
                    <a:schemeClr val="accent6">
                      <a:lumMod val="75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981200" y="914400"/>
                <a:ext cx="7620000" cy="830997"/>
              </a:xfrm>
              <a:prstGeom prst="rect">
                <a:avLst/>
              </a:prstGeom>
              <a:blipFill rotWithShape="1">
                <a:blip r:embed="rId7"/>
                <a:stretch>
                  <a:fillRect t="-16176" b="-38971"/>
                </a:stretch>
              </a:blipFill>
            </p:spPr>
            <p:txBody>
              <a:bodyPr/>
              <a:lstStyle/>
              <a:p>
                <a:r>
                  <a:rPr lang="en-US">
                    <a:noFill/>
                  </a:rPr>
                  <a:t> </a:t>
                </a:r>
              </a:p>
            </p:txBody>
          </p:sp>
        </mc:Fallback>
      </mc:AlternateContent>
      <p:sp>
        <p:nvSpPr>
          <p:cNvPr id="2" name="TextBox 1"/>
          <p:cNvSpPr txBox="1"/>
          <p:nvPr/>
        </p:nvSpPr>
        <p:spPr>
          <a:xfrm>
            <a:off x="1524000" y="2293203"/>
            <a:ext cx="8077200" cy="738664"/>
          </a:xfrm>
          <a:prstGeom prst="rect">
            <a:avLst/>
          </a:prstGeom>
          <a:noFill/>
        </p:spPr>
        <p:txBody>
          <a:bodyPr wrap="square" rtlCol="0">
            <a:spAutoFit/>
          </a:bodyPr>
          <a:lstStyle/>
          <a:p>
            <a:r>
              <a:rPr lang="en-US" sz="4100" dirty="0" smtClean="0">
                <a:solidFill>
                  <a:srgbClr val="FFFF00"/>
                </a:solidFill>
              </a:rPr>
              <a:t>6 inches + 11.5 inches = 17.5 inches</a:t>
            </a:r>
            <a:endParaRPr lang="en-US" sz="4100" dirty="0">
              <a:solidFill>
                <a:srgbClr val="FFFF0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2074" y="3801069"/>
            <a:ext cx="3190875" cy="2305407"/>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477" y="3753801"/>
            <a:ext cx="3333750" cy="2352675"/>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27800431"/>
      </p:ext>
    </p:extLst>
  </p:cSld>
  <p:clrMapOvr>
    <a:masterClrMapping/>
  </p:clrMapOvr>
  <mc:AlternateContent xmlns:mc="http://schemas.openxmlformats.org/markup-compatibility/2006" xmlns:p14="http://schemas.microsoft.com/office/powerpoint/2010/main">
    <mc:Choice Requires="p14">
      <p:transition spd="slow" p14:dur="2000" advTm="31399"/>
    </mc:Choice>
    <mc:Fallback xmlns="">
      <p:transition spd="slow" advTm="3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down)">
                                      <p:cBhvr>
                                        <p:cTn id="11" dur="580">
                                          <p:stCondLst>
                                            <p:cond delay="0"/>
                                          </p:stCondLst>
                                        </p:cTn>
                                        <p:tgtEl>
                                          <p:spTgt spid="2050"/>
                                        </p:tgtEl>
                                      </p:cBhvr>
                                    </p:animEffect>
                                    <p:anim calcmode="lin" valueType="num">
                                      <p:cBhvr>
                                        <p:cTn id="12"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0"/>
                                        </p:tgtEl>
                                      </p:cBhvr>
                                      <p:to x="100000" y="60000"/>
                                    </p:animScale>
                                    <p:animScale>
                                      <p:cBhvr>
                                        <p:cTn id="18" dur="166" decel="50000">
                                          <p:stCondLst>
                                            <p:cond delay="676"/>
                                          </p:stCondLst>
                                        </p:cTn>
                                        <p:tgtEl>
                                          <p:spTgt spid="2050"/>
                                        </p:tgtEl>
                                      </p:cBhvr>
                                      <p:to x="100000" y="100000"/>
                                    </p:animScale>
                                    <p:animScale>
                                      <p:cBhvr>
                                        <p:cTn id="19" dur="26">
                                          <p:stCondLst>
                                            <p:cond delay="1312"/>
                                          </p:stCondLst>
                                        </p:cTn>
                                        <p:tgtEl>
                                          <p:spTgt spid="2050"/>
                                        </p:tgtEl>
                                      </p:cBhvr>
                                      <p:to x="100000" y="80000"/>
                                    </p:animScale>
                                    <p:animScale>
                                      <p:cBhvr>
                                        <p:cTn id="20" dur="166" decel="50000">
                                          <p:stCondLst>
                                            <p:cond delay="1338"/>
                                          </p:stCondLst>
                                        </p:cTn>
                                        <p:tgtEl>
                                          <p:spTgt spid="2050"/>
                                        </p:tgtEl>
                                      </p:cBhvr>
                                      <p:to x="100000" y="100000"/>
                                    </p:animScale>
                                    <p:animScale>
                                      <p:cBhvr>
                                        <p:cTn id="21" dur="26">
                                          <p:stCondLst>
                                            <p:cond delay="1642"/>
                                          </p:stCondLst>
                                        </p:cTn>
                                        <p:tgtEl>
                                          <p:spTgt spid="2050"/>
                                        </p:tgtEl>
                                      </p:cBhvr>
                                      <p:to x="100000" y="90000"/>
                                    </p:animScale>
                                    <p:animScale>
                                      <p:cBhvr>
                                        <p:cTn id="22" dur="166" decel="50000">
                                          <p:stCondLst>
                                            <p:cond delay="1668"/>
                                          </p:stCondLst>
                                        </p:cTn>
                                        <p:tgtEl>
                                          <p:spTgt spid="2050"/>
                                        </p:tgtEl>
                                      </p:cBhvr>
                                      <p:to x="100000" y="100000"/>
                                    </p:animScale>
                                    <p:animScale>
                                      <p:cBhvr>
                                        <p:cTn id="23" dur="26">
                                          <p:stCondLst>
                                            <p:cond delay="1808"/>
                                          </p:stCondLst>
                                        </p:cTn>
                                        <p:tgtEl>
                                          <p:spTgt spid="2050"/>
                                        </p:tgtEl>
                                      </p:cBhvr>
                                      <p:to x="100000" y="95000"/>
                                    </p:animScale>
                                    <p:animScale>
                                      <p:cBhvr>
                                        <p:cTn id="24" dur="166" decel="50000">
                                          <p:stCondLst>
                                            <p:cond delay="1834"/>
                                          </p:stCondLst>
                                        </p:cTn>
                                        <p:tgtEl>
                                          <p:spTgt spid="2050"/>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1"/>
                </p:tgtEl>
              </p:cMediaNode>
            </p:audio>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0.MP4">
            <a:hlinkClick r:id="" action="ppaction://media"/>
          </p:cNvPr>
          <p:cNvPicPr>
            <a:picLocks noChangeAspect="1"/>
          </p:cNvPicPr>
          <p:nvPr>
            <a:videoFile r:link="rId1"/>
            <p:extLst>
              <p:ext uri="{DAA4B4D4-6D71-4841-9C94-3DE7FCFB9230}">
                <p14:media xmlns:p14="http://schemas.microsoft.com/office/powerpoint/2010/main" r:embed="rId2">
                  <p14:trim end="6244.7097"/>
                </p14:media>
              </p:ext>
            </p:extLst>
          </p:nvPr>
        </p:nvPicPr>
        <p:blipFill>
          <a:blip r:embed="rId7"/>
          <a:stretch>
            <a:fillRect/>
          </a:stretch>
        </p:blipFill>
        <p:spPr>
          <a:xfrm>
            <a:off x="1066800" y="685800"/>
            <a:ext cx="7391400" cy="5314950"/>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5903690"/>
      </p:ext>
    </p:extLst>
  </p:cSld>
  <p:clrMapOvr>
    <a:masterClrMapping/>
  </p:clrMapOvr>
  <mc:AlternateContent xmlns:mc="http://schemas.openxmlformats.org/markup-compatibility/2006" xmlns:p14="http://schemas.microsoft.com/office/powerpoint/2010/main">
    <mc:Choice Requires="p14">
      <p:transition spd="slow" p14:dur="2000" advTm="6758"/>
    </mc:Choice>
    <mc:Fallback xmlns="">
      <p:transition spd="slow" advTm="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5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0" objId="2"/>
        <p14:stopEvt time="6114"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DEPTDATA\CRMC\Podcast Project\Flip Slope with Staircase\Bank_tell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4233848" cy="2866144"/>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5123" name="Picture 3" descr="P:\DEPTDATA\CRMC\Podcast Project\Flip Slope with Staircase\grocery-stor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829" y="3428228"/>
            <a:ext cx="4268571" cy="3200400"/>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5124" name="Picture 4" descr="P:\DEPTDATA\CRMC\Podcast Project\Flip Slope with Staircase\Wall-Stree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576" y="3363175"/>
            <a:ext cx="4028824" cy="3266225"/>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5125" name="Picture 5" descr="P:\DEPTDATA\CRMC\Podcast Project\Flip Slope with Staircase\brid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150" y="304800"/>
            <a:ext cx="4286250" cy="2847975"/>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6206705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p:cTn id="11" dur="500" fill="hold"/>
                                        <p:tgtEl>
                                          <p:spTgt spid="5122"/>
                                        </p:tgtEl>
                                        <p:attrNameLst>
                                          <p:attrName>ppt_w</p:attrName>
                                        </p:attrNameLst>
                                      </p:cBhvr>
                                      <p:tavLst>
                                        <p:tav tm="0">
                                          <p:val>
                                            <p:fltVal val="0"/>
                                          </p:val>
                                        </p:tav>
                                        <p:tav tm="100000">
                                          <p:val>
                                            <p:strVal val="#ppt_w"/>
                                          </p:val>
                                        </p:tav>
                                      </p:tavLst>
                                    </p:anim>
                                    <p:anim calcmode="lin" valueType="num">
                                      <p:cBhvr>
                                        <p:cTn id="12" dur="500" fill="hold"/>
                                        <p:tgtEl>
                                          <p:spTgt spid="5122"/>
                                        </p:tgtEl>
                                        <p:attrNameLst>
                                          <p:attrName>ppt_h</p:attrName>
                                        </p:attrNameLst>
                                      </p:cBhvr>
                                      <p:tavLst>
                                        <p:tav tm="0">
                                          <p:val>
                                            <p:fltVal val="0"/>
                                          </p:val>
                                        </p:tav>
                                        <p:tav tm="100000">
                                          <p:val>
                                            <p:strVal val="#ppt_h"/>
                                          </p:val>
                                        </p:tav>
                                      </p:tavLst>
                                    </p:anim>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125"/>
                                        </p:tgtEl>
                                        <p:attrNameLst>
                                          <p:attrName>style.visibility</p:attrName>
                                        </p:attrNameLst>
                                      </p:cBhvr>
                                      <p:to>
                                        <p:strVal val="visible"/>
                                      </p:to>
                                    </p:set>
                                    <p:anim calcmode="lin" valueType="num">
                                      <p:cBhvr>
                                        <p:cTn id="18" dur="500" fill="hold"/>
                                        <p:tgtEl>
                                          <p:spTgt spid="5125"/>
                                        </p:tgtEl>
                                        <p:attrNameLst>
                                          <p:attrName>ppt_w</p:attrName>
                                        </p:attrNameLst>
                                      </p:cBhvr>
                                      <p:tavLst>
                                        <p:tav tm="0">
                                          <p:val>
                                            <p:fltVal val="0"/>
                                          </p:val>
                                        </p:tav>
                                        <p:tav tm="100000">
                                          <p:val>
                                            <p:strVal val="#ppt_w"/>
                                          </p:val>
                                        </p:tav>
                                      </p:tavLst>
                                    </p:anim>
                                    <p:anim calcmode="lin" valueType="num">
                                      <p:cBhvr>
                                        <p:cTn id="19" dur="500" fill="hold"/>
                                        <p:tgtEl>
                                          <p:spTgt spid="5125"/>
                                        </p:tgtEl>
                                        <p:attrNameLst>
                                          <p:attrName>ppt_h</p:attrName>
                                        </p:attrNameLst>
                                      </p:cBhvr>
                                      <p:tavLst>
                                        <p:tav tm="0">
                                          <p:val>
                                            <p:fltVal val="0"/>
                                          </p:val>
                                        </p:tav>
                                        <p:tav tm="100000">
                                          <p:val>
                                            <p:strVal val="#ppt_h"/>
                                          </p:val>
                                        </p:tav>
                                      </p:tavLst>
                                    </p:anim>
                                    <p:animEffect transition="in" filter="fade">
                                      <p:cBhvr>
                                        <p:cTn id="20" dur="500"/>
                                        <p:tgtEl>
                                          <p:spTgt spid="512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anim calcmode="lin" valueType="num">
                                      <p:cBhvr>
                                        <p:cTn id="25" dur="500" fill="hold"/>
                                        <p:tgtEl>
                                          <p:spTgt spid="5123"/>
                                        </p:tgtEl>
                                        <p:attrNameLst>
                                          <p:attrName>ppt_w</p:attrName>
                                        </p:attrNameLst>
                                      </p:cBhvr>
                                      <p:tavLst>
                                        <p:tav tm="0">
                                          <p:val>
                                            <p:fltVal val="0"/>
                                          </p:val>
                                        </p:tav>
                                        <p:tav tm="100000">
                                          <p:val>
                                            <p:strVal val="#ppt_w"/>
                                          </p:val>
                                        </p:tav>
                                      </p:tavLst>
                                    </p:anim>
                                    <p:anim calcmode="lin" valueType="num">
                                      <p:cBhvr>
                                        <p:cTn id="26" dur="500" fill="hold"/>
                                        <p:tgtEl>
                                          <p:spTgt spid="5123"/>
                                        </p:tgtEl>
                                        <p:attrNameLst>
                                          <p:attrName>ppt_h</p:attrName>
                                        </p:attrNameLst>
                                      </p:cBhvr>
                                      <p:tavLst>
                                        <p:tav tm="0">
                                          <p:val>
                                            <p:fltVal val="0"/>
                                          </p:val>
                                        </p:tav>
                                        <p:tav tm="100000">
                                          <p:val>
                                            <p:strVal val="#ppt_h"/>
                                          </p:val>
                                        </p:tav>
                                      </p:tavLst>
                                    </p:anim>
                                    <p:animEffect transition="in" filter="fade">
                                      <p:cBhvr>
                                        <p:cTn id="27" dur="500"/>
                                        <p:tgtEl>
                                          <p:spTgt spid="512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124"/>
                                        </p:tgtEl>
                                        <p:attrNameLst>
                                          <p:attrName>style.visibility</p:attrName>
                                        </p:attrNameLst>
                                      </p:cBhvr>
                                      <p:to>
                                        <p:strVal val="visible"/>
                                      </p:to>
                                    </p:set>
                                    <p:anim calcmode="lin" valueType="num">
                                      <p:cBhvr>
                                        <p:cTn id="32" dur="500" fill="hold"/>
                                        <p:tgtEl>
                                          <p:spTgt spid="5124"/>
                                        </p:tgtEl>
                                        <p:attrNameLst>
                                          <p:attrName>ppt_w</p:attrName>
                                        </p:attrNameLst>
                                      </p:cBhvr>
                                      <p:tavLst>
                                        <p:tav tm="0">
                                          <p:val>
                                            <p:fltVal val="0"/>
                                          </p:val>
                                        </p:tav>
                                        <p:tav tm="100000">
                                          <p:val>
                                            <p:strVal val="#ppt_w"/>
                                          </p:val>
                                        </p:tav>
                                      </p:tavLst>
                                    </p:anim>
                                    <p:anim calcmode="lin" valueType="num">
                                      <p:cBhvr>
                                        <p:cTn id="33" dur="500" fill="hold"/>
                                        <p:tgtEl>
                                          <p:spTgt spid="5124"/>
                                        </p:tgtEl>
                                        <p:attrNameLst>
                                          <p:attrName>ppt_h</p:attrName>
                                        </p:attrNameLst>
                                      </p:cBhvr>
                                      <p:tavLst>
                                        <p:tav tm="0">
                                          <p:val>
                                            <p:fltVal val="0"/>
                                          </p:val>
                                        </p:tav>
                                        <p:tav tm="100000">
                                          <p:val>
                                            <p:strVal val="#ppt_h"/>
                                          </p:val>
                                        </p:tav>
                                      </p:tavLst>
                                    </p:anim>
                                    <p:animEffect transition="in" filter="fade">
                                      <p:cBhvr>
                                        <p:cTn id="3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57250"/>
            <a:ext cx="9144000" cy="51435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5094568"/>
      </p:ext>
    </p:extLst>
  </p:cSld>
  <p:clrMapOvr>
    <a:masterClrMapping/>
  </p:clrMapOvr>
  <mc:AlternateContent xmlns:mc="http://schemas.openxmlformats.org/markup-compatibility/2006" xmlns:p14="http://schemas.microsoft.com/office/powerpoint/2010/main">
    <mc:Choice Requires="p14">
      <p:transition spd="slow" p14:dur="2000" advTm="8255"/>
    </mc:Choice>
    <mc:Fallback xmlns="">
      <p:transition spd="slow" advTm="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8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2"/>
                </p:tgtEl>
              </p:cMediaNode>
            </p:vide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2"/>
        <p14:stopEvt time="8255"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Documents and Settings\csu\Local Settings\Temporary Internet Files\Content.IE5\A7PKCZYK\MP90017799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52400"/>
            <a:ext cx="2438400" cy="365760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4102" name="Picture 6" descr="C:\Documents and Settings\csu\Local Settings\Temporary Internet Files\Content.IE5\FF0LNZ34\MP90017799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8600"/>
            <a:ext cx="3657600" cy="243840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4104" name="Picture 8" descr="C:\Documents and Settings\csu\Local Settings\Temporary Internet Files\Content.IE5\FF0LNZ34\MP900177983[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038600"/>
            <a:ext cx="3657600" cy="243840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4105" name="Picture 9" descr="C:\Documents and Settings\csu\Local Settings\Temporary Internet Files\Content.IE5\2G9G3JI9\MP90017797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363" y="3048000"/>
            <a:ext cx="2438400" cy="365760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6984801"/>
      </p:ext>
    </p:extLst>
  </p:cSld>
  <p:clrMapOvr>
    <a:masterClrMapping/>
  </p:clrMapOvr>
  <mc:AlternateContent xmlns:mc="http://schemas.openxmlformats.org/markup-compatibility/2006" xmlns:p14="http://schemas.microsoft.com/office/powerpoint/2010/main">
    <mc:Choice Requires="p14">
      <p:transition spd="slow" p14:dur="2000" advTm="9866"/>
    </mc:Choice>
    <mc:Fallback xmlns="">
      <p:transition spd="slow" advTm="9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914400" y="304800"/>
            <a:ext cx="5486400" cy="5966776"/>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flipV="1">
            <a:off x="2590800" y="1371600"/>
            <a:ext cx="0" cy="2133600"/>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90800" y="1371600"/>
            <a:ext cx="1066800" cy="0"/>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00200" y="1668959"/>
            <a:ext cx="1371600" cy="769441"/>
          </a:xfrm>
          <a:prstGeom prst="rect">
            <a:avLst/>
          </a:prstGeom>
          <a:noFill/>
        </p:spPr>
        <p:txBody>
          <a:bodyPr wrap="square" rtlCol="0">
            <a:spAutoFit/>
          </a:bodyPr>
          <a:lstStyle/>
          <a:p>
            <a:r>
              <a:rPr lang="en-US" sz="4400" dirty="0" smtClean="0">
                <a:solidFill>
                  <a:srgbClr val="FF0000"/>
                </a:solidFill>
              </a:rPr>
              <a:t>rise</a:t>
            </a:r>
            <a:endParaRPr lang="en-US" sz="4400" dirty="0">
              <a:solidFill>
                <a:srgbClr val="FF0000"/>
              </a:solidFill>
            </a:endParaRPr>
          </a:p>
        </p:txBody>
      </p:sp>
      <p:sp>
        <p:nvSpPr>
          <p:cNvPr id="16" name="TextBox 15"/>
          <p:cNvSpPr txBox="1"/>
          <p:nvPr/>
        </p:nvSpPr>
        <p:spPr>
          <a:xfrm>
            <a:off x="2667000" y="533400"/>
            <a:ext cx="1066800" cy="769441"/>
          </a:xfrm>
          <a:prstGeom prst="rect">
            <a:avLst/>
          </a:prstGeom>
          <a:noFill/>
        </p:spPr>
        <p:txBody>
          <a:bodyPr wrap="square" rtlCol="0">
            <a:spAutoFit/>
          </a:bodyPr>
          <a:lstStyle/>
          <a:p>
            <a:r>
              <a:rPr lang="en-US" sz="4400" dirty="0" smtClean="0">
                <a:solidFill>
                  <a:srgbClr val="FF0000"/>
                </a:solidFill>
              </a:rPr>
              <a:t>run</a:t>
            </a:r>
            <a:endParaRPr lang="en-US" sz="4400" dirty="0">
              <a:solidFill>
                <a:srgbClr val="FF0000"/>
              </a:solidFill>
            </a:endParaRPr>
          </a:p>
        </p:txBody>
      </p:sp>
      <mc:AlternateContent xmlns:mc="http://schemas.openxmlformats.org/markup-compatibility/2006" xmlns:a14="http://schemas.microsoft.com/office/drawing/2010/main">
        <mc:Choice Requires="a14">
          <p:sp>
            <p:nvSpPr>
              <p:cNvPr id="17" name="TextBox 16"/>
              <p:cNvSpPr txBox="1"/>
              <p:nvPr/>
            </p:nvSpPr>
            <p:spPr>
              <a:xfrm>
                <a:off x="6820909" y="1469937"/>
                <a:ext cx="1875193" cy="1986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6600" i="1" smtClean="0">
                              <a:solidFill>
                                <a:srgbClr val="FFFF00"/>
                              </a:solidFill>
                              <a:latin typeface="Cambria Math" panose="02040503050406030204" pitchFamily="18" charset="0"/>
                            </a:rPr>
                          </m:ctrlPr>
                        </m:fPr>
                        <m:num>
                          <m:r>
                            <a:rPr lang="en-US" sz="6600" b="0" i="1" smtClean="0">
                              <a:solidFill>
                                <a:srgbClr val="FFFF00"/>
                              </a:solidFill>
                              <a:latin typeface="Cambria Math"/>
                            </a:rPr>
                            <m:t>𝑟𝑖𝑠𝑒</m:t>
                          </m:r>
                        </m:num>
                        <m:den>
                          <m:r>
                            <a:rPr lang="en-US" sz="6600" b="0" i="1" smtClean="0">
                              <a:solidFill>
                                <a:srgbClr val="FFFF00"/>
                              </a:solidFill>
                              <a:latin typeface="Cambria Math"/>
                            </a:rPr>
                            <m:t>𝑟𝑢𝑛</m:t>
                          </m:r>
                        </m:den>
                      </m:f>
                    </m:oMath>
                  </m:oMathPara>
                </a14:m>
                <a:endParaRPr lang="en-US" sz="6600" dirty="0">
                  <a:solidFill>
                    <a:srgbClr val="FFFF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820909" y="1469937"/>
                <a:ext cx="1875193" cy="1986762"/>
              </a:xfrm>
              <a:prstGeom prst="rect">
                <a:avLst/>
              </a:prstGeom>
              <a:blipFill rotWithShape="1">
                <a:blip r:embed="rId8"/>
                <a:stretch>
                  <a:fillRect/>
                </a:stretch>
              </a:blipFill>
            </p:spPr>
            <p:txBody>
              <a:bodyPr/>
              <a:lstStyle/>
              <a:p>
                <a:r>
                  <a:rPr lang="en-US">
                    <a:noFill/>
                  </a:rPr>
                  <a:t> </a:t>
                </a:r>
              </a:p>
            </p:txBody>
          </p:sp>
        </mc:Fallback>
      </mc:AlternateContent>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81528917"/>
      </p:ext>
    </p:extLst>
  </p:cSld>
  <p:clrMapOvr>
    <a:masterClrMapping/>
  </p:clrMapOvr>
  <mc:AlternateContent xmlns:mc="http://schemas.openxmlformats.org/markup-compatibility/2006" xmlns:p14="http://schemas.microsoft.com/office/powerpoint/2010/main">
    <mc:Choice Requires="p14">
      <p:transition spd="slow" p14:dur="2000" advTm="18391"/>
    </mc:Choice>
    <mc:Fallback xmlns="">
      <p:transition spd="slow" advTm="1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3810000" y="4267200"/>
            <a:ext cx="0" cy="18288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10000" y="4267200"/>
            <a:ext cx="20574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67400" y="2461260"/>
            <a:ext cx="0" cy="177546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05500" y="2481580"/>
            <a:ext cx="22479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371850" y="3733800"/>
            <a:ext cx="361950" cy="2849880"/>
          </a:xfrm>
          <a:prstGeom prst="rect">
            <a:avLst/>
          </a:prstGeom>
          <a:noFill/>
        </p:spPr>
        <p:txBody>
          <a:bodyPr wrap="square" rtlCol="0">
            <a:spAutoFit/>
          </a:bodyPr>
          <a:lstStyle/>
          <a:p>
            <a:r>
              <a:rPr lang="en-US" sz="3600" dirty="0" smtClean="0">
                <a:solidFill>
                  <a:srgbClr val="C00000"/>
                </a:solidFill>
              </a:rPr>
              <a:t>RISER</a:t>
            </a:r>
            <a:endParaRPr lang="en-US" sz="3600" dirty="0">
              <a:solidFill>
                <a:srgbClr val="C00000"/>
              </a:solidFill>
            </a:endParaRPr>
          </a:p>
        </p:txBody>
      </p:sp>
      <p:sp>
        <p:nvSpPr>
          <p:cNvPr id="34" name="TextBox 33"/>
          <p:cNvSpPr txBox="1"/>
          <p:nvPr/>
        </p:nvSpPr>
        <p:spPr>
          <a:xfrm>
            <a:off x="6096000" y="1676400"/>
            <a:ext cx="2286000" cy="769441"/>
          </a:xfrm>
          <a:prstGeom prst="rect">
            <a:avLst/>
          </a:prstGeom>
          <a:noFill/>
        </p:spPr>
        <p:txBody>
          <a:bodyPr wrap="square" rtlCol="0">
            <a:spAutoFit/>
          </a:bodyPr>
          <a:lstStyle/>
          <a:p>
            <a:r>
              <a:rPr lang="en-US" sz="4400" dirty="0" smtClean="0">
                <a:solidFill>
                  <a:srgbClr val="C00000"/>
                </a:solidFill>
              </a:rPr>
              <a:t>TREAD</a:t>
            </a:r>
            <a:endParaRPr lang="en-US" sz="4400" dirty="0">
              <a:solidFill>
                <a:srgbClr val="C00000"/>
              </a:solidFill>
            </a:endParaRPr>
          </a:p>
        </p:txBody>
      </p:sp>
      <p:pic>
        <p:nvPicPr>
          <p:cNvPr id="1026" name="Picture 2" descr="C:\Documents and Settings\csu\Local Settings\Temporary Internet Files\Content.IE5\ITQ1A2TN\MP90030283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73534"/>
            <a:ext cx="3657600" cy="26090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95723734"/>
      </p:ext>
    </p:extLst>
  </p:cSld>
  <p:clrMapOvr>
    <a:masterClrMapping/>
  </p:clrMapOvr>
  <mc:AlternateContent xmlns:mc="http://schemas.openxmlformats.org/markup-compatibility/2006" xmlns:p14="http://schemas.microsoft.com/office/powerpoint/2010/main">
    <mc:Choice Requires="p14">
      <p:transition spd="slow" p14:dur="2000" advTm="14910"/>
    </mc:Choice>
    <mc:Fallback xmlns="">
      <p:transition spd="slow" advTm="14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27" grpId="0"/>
      <p:bldP spid="34" grpId="0"/>
    </p:bldLst>
  </p:timing>
  <p:extLst>
    <p:ext uri="{E180D4A7-C9FB-4DFB-919C-405C955672EB}">
      <p14:showEvtLst xmlns:p14="http://schemas.microsoft.com/office/powerpoint/2010/main">
        <p14:playEvt time="2294" objId="5"/>
        <p14:pauseEvt time="2294" objId="5"/>
        <p14:seekEvt time="2294" objId="5" seek="18980"/>
        <p14:stopEvt time="14910"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52400"/>
            <a:ext cx="5257800" cy="6568800"/>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V="1">
            <a:off x="5638800" y="2286000"/>
            <a:ext cx="0" cy="685800"/>
          </a:xfrm>
          <a:prstGeom prst="straightConnector1">
            <a:avLst/>
          </a:prstGeom>
          <a:ln w="57150">
            <a:solidFill>
              <a:srgbClr val="A80895"/>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5334000" y="1524000"/>
            <a:ext cx="533400" cy="533400"/>
          </a:xfrm>
          <a:prstGeom prst="straightConnector1">
            <a:avLst/>
          </a:prstGeom>
          <a:ln w="76200">
            <a:solidFill>
              <a:srgbClr val="A80895"/>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11" name="Picture 5" descr="C:\Documents and Settings\csu\Local Settings\Temporary Internet Files\Content.IE5\0LT9HYLX\MC90044022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160021">
            <a:off x="2068093" y="3910613"/>
            <a:ext cx="1020016" cy="8771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Documents and Settings\csu\Local Settings\Temporary Internet Files\Content.IE5\0LT9HYLX\MC90044022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160021">
            <a:off x="2918992" y="2817236"/>
            <a:ext cx="1020016" cy="8771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Documents and Settings\csu\Local Settings\Temporary Internet Files\Content.IE5\0LT9HYLX\MC90044022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160021">
            <a:off x="3591650" y="1847411"/>
            <a:ext cx="1020016" cy="87717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444451"/>
      </p:ext>
    </p:extLst>
  </p:cSld>
  <p:clrMapOvr>
    <a:masterClrMapping/>
  </p:clrMapOvr>
  <mc:AlternateContent xmlns:mc="http://schemas.openxmlformats.org/markup-compatibility/2006" xmlns:p14="http://schemas.microsoft.com/office/powerpoint/2010/main">
    <mc:Choice Requires="p14">
      <p:transition spd="slow" p14:dur="2000" advTm="26785"/>
    </mc:Choice>
    <mc:Fallback xmlns="">
      <p:transition spd="slow" advTm="2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145">
                                          <p:stCondLst>
                                            <p:cond delay="0"/>
                                          </p:stCondLst>
                                        </p:cTn>
                                        <p:tgtEl>
                                          <p:spTgt spid="11"/>
                                        </p:tgtEl>
                                      </p:cBhvr>
                                    </p:animEffect>
                                    <p:anim calcmode="lin" valueType="num">
                                      <p:cBhvr>
                                        <p:cTn id="22"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7" dur="7">
                                          <p:stCondLst>
                                            <p:cond delay="162"/>
                                          </p:stCondLst>
                                        </p:cTn>
                                        <p:tgtEl>
                                          <p:spTgt spid="11"/>
                                        </p:tgtEl>
                                      </p:cBhvr>
                                      <p:to x="100000" y="60000"/>
                                    </p:animScale>
                                    <p:animScale>
                                      <p:cBhvr>
                                        <p:cTn id="28" dur="41" decel="50000">
                                          <p:stCondLst>
                                            <p:cond delay="169"/>
                                          </p:stCondLst>
                                        </p:cTn>
                                        <p:tgtEl>
                                          <p:spTgt spid="11"/>
                                        </p:tgtEl>
                                      </p:cBhvr>
                                      <p:to x="100000" y="100000"/>
                                    </p:animScale>
                                    <p:animScale>
                                      <p:cBhvr>
                                        <p:cTn id="29" dur="7">
                                          <p:stCondLst>
                                            <p:cond delay="328"/>
                                          </p:stCondLst>
                                        </p:cTn>
                                        <p:tgtEl>
                                          <p:spTgt spid="11"/>
                                        </p:tgtEl>
                                      </p:cBhvr>
                                      <p:to x="100000" y="80000"/>
                                    </p:animScale>
                                    <p:animScale>
                                      <p:cBhvr>
                                        <p:cTn id="30" dur="41" decel="50000">
                                          <p:stCondLst>
                                            <p:cond delay="335"/>
                                          </p:stCondLst>
                                        </p:cTn>
                                        <p:tgtEl>
                                          <p:spTgt spid="11"/>
                                        </p:tgtEl>
                                      </p:cBhvr>
                                      <p:to x="100000" y="100000"/>
                                    </p:animScale>
                                    <p:animScale>
                                      <p:cBhvr>
                                        <p:cTn id="31" dur="7">
                                          <p:stCondLst>
                                            <p:cond delay="410"/>
                                          </p:stCondLst>
                                        </p:cTn>
                                        <p:tgtEl>
                                          <p:spTgt spid="11"/>
                                        </p:tgtEl>
                                      </p:cBhvr>
                                      <p:to x="100000" y="90000"/>
                                    </p:animScale>
                                    <p:animScale>
                                      <p:cBhvr>
                                        <p:cTn id="32" dur="41" decel="50000">
                                          <p:stCondLst>
                                            <p:cond delay="417"/>
                                          </p:stCondLst>
                                        </p:cTn>
                                        <p:tgtEl>
                                          <p:spTgt spid="11"/>
                                        </p:tgtEl>
                                      </p:cBhvr>
                                      <p:to x="100000" y="100000"/>
                                    </p:animScale>
                                    <p:animScale>
                                      <p:cBhvr>
                                        <p:cTn id="33" dur="7">
                                          <p:stCondLst>
                                            <p:cond delay="452"/>
                                          </p:stCondLst>
                                        </p:cTn>
                                        <p:tgtEl>
                                          <p:spTgt spid="11"/>
                                        </p:tgtEl>
                                      </p:cBhvr>
                                      <p:to x="100000" y="95000"/>
                                    </p:animScale>
                                    <p:animScale>
                                      <p:cBhvr>
                                        <p:cTn id="34" dur="41" decel="50000">
                                          <p:stCondLst>
                                            <p:cond delay="459"/>
                                          </p:stCondLst>
                                        </p:cTn>
                                        <p:tgtEl>
                                          <p:spTgt spid="11"/>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145">
                                          <p:stCondLst>
                                            <p:cond delay="0"/>
                                          </p:stCondLst>
                                        </p:cTn>
                                        <p:tgtEl>
                                          <p:spTgt spid="12"/>
                                        </p:tgtEl>
                                      </p:cBhvr>
                                    </p:animEffect>
                                    <p:anim calcmode="lin" valueType="num">
                                      <p:cBhvr>
                                        <p:cTn id="40"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45" dur="7">
                                          <p:stCondLst>
                                            <p:cond delay="162"/>
                                          </p:stCondLst>
                                        </p:cTn>
                                        <p:tgtEl>
                                          <p:spTgt spid="12"/>
                                        </p:tgtEl>
                                      </p:cBhvr>
                                      <p:to x="100000" y="60000"/>
                                    </p:animScale>
                                    <p:animScale>
                                      <p:cBhvr>
                                        <p:cTn id="46" dur="41" decel="50000">
                                          <p:stCondLst>
                                            <p:cond delay="169"/>
                                          </p:stCondLst>
                                        </p:cTn>
                                        <p:tgtEl>
                                          <p:spTgt spid="12"/>
                                        </p:tgtEl>
                                      </p:cBhvr>
                                      <p:to x="100000" y="100000"/>
                                    </p:animScale>
                                    <p:animScale>
                                      <p:cBhvr>
                                        <p:cTn id="47" dur="7">
                                          <p:stCondLst>
                                            <p:cond delay="328"/>
                                          </p:stCondLst>
                                        </p:cTn>
                                        <p:tgtEl>
                                          <p:spTgt spid="12"/>
                                        </p:tgtEl>
                                      </p:cBhvr>
                                      <p:to x="100000" y="80000"/>
                                    </p:animScale>
                                    <p:animScale>
                                      <p:cBhvr>
                                        <p:cTn id="48" dur="41" decel="50000">
                                          <p:stCondLst>
                                            <p:cond delay="335"/>
                                          </p:stCondLst>
                                        </p:cTn>
                                        <p:tgtEl>
                                          <p:spTgt spid="12"/>
                                        </p:tgtEl>
                                      </p:cBhvr>
                                      <p:to x="100000" y="100000"/>
                                    </p:animScale>
                                    <p:animScale>
                                      <p:cBhvr>
                                        <p:cTn id="49" dur="7">
                                          <p:stCondLst>
                                            <p:cond delay="410"/>
                                          </p:stCondLst>
                                        </p:cTn>
                                        <p:tgtEl>
                                          <p:spTgt spid="12"/>
                                        </p:tgtEl>
                                      </p:cBhvr>
                                      <p:to x="100000" y="90000"/>
                                    </p:animScale>
                                    <p:animScale>
                                      <p:cBhvr>
                                        <p:cTn id="50" dur="41" decel="50000">
                                          <p:stCondLst>
                                            <p:cond delay="417"/>
                                          </p:stCondLst>
                                        </p:cTn>
                                        <p:tgtEl>
                                          <p:spTgt spid="12"/>
                                        </p:tgtEl>
                                      </p:cBhvr>
                                      <p:to x="100000" y="100000"/>
                                    </p:animScale>
                                    <p:animScale>
                                      <p:cBhvr>
                                        <p:cTn id="51" dur="7">
                                          <p:stCondLst>
                                            <p:cond delay="452"/>
                                          </p:stCondLst>
                                        </p:cTn>
                                        <p:tgtEl>
                                          <p:spTgt spid="12"/>
                                        </p:tgtEl>
                                      </p:cBhvr>
                                      <p:to x="100000" y="95000"/>
                                    </p:animScale>
                                    <p:animScale>
                                      <p:cBhvr>
                                        <p:cTn id="52" dur="41" decel="50000">
                                          <p:stCondLst>
                                            <p:cond delay="459"/>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575" y="620568"/>
            <a:ext cx="3451225" cy="4803138"/>
          </a:xfrm>
          <a:prstGeom prst="rect">
            <a:avLst/>
          </a:prstGeom>
          <a:noFill/>
          <a:ln w="762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367263"/>
            <a:ext cx="1981200" cy="2654874"/>
          </a:xfrm>
          <a:prstGeom prst="rect">
            <a:avLst/>
          </a:prstGeom>
          <a:ln w="57150">
            <a:solidFill>
              <a:srgbClr val="FFC000"/>
            </a:solidFill>
          </a:ln>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25" y="3124200"/>
            <a:ext cx="3790950" cy="3086100"/>
          </a:xfrm>
          <a:prstGeom prst="rect">
            <a:avLst/>
          </a:prstGeom>
          <a:noFill/>
          <a:ln w="571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92564766"/>
      </p:ext>
    </p:extLst>
  </p:cSld>
  <p:clrMapOvr>
    <a:masterClrMapping/>
  </p:clrMapOvr>
  <mc:AlternateContent xmlns:mc="http://schemas.openxmlformats.org/markup-compatibility/2006" xmlns:p14="http://schemas.microsoft.com/office/powerpoint/2010/main">
    <mc:Choice Requires="p14">
      <p:transition spd="slow" p14:dur="2000" advTm="13382"/>
    </mc:Choice>
    <mc:Fallback xmlns="">
      <p:transition spd="slow" advTm="1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p:cTn id="11" dur="500" fill="hold"/>
                                        <p:tgtEl>
                                          <p:spTgt spid="3078"/>
                                        </p:tgtEl>
                                        <p:attrNameLst>
                                          <p:attrName>ppt_w</p:attrName>
                                        </p:attrNameLst>
                                      </p:cBhvr>
                                      <p:tavLst>
                                        <p:tav tm="0">
                                          <p:val>
                                            <p:fltVal val="0"/>
                                          </p:val>
                                        </p:tav>
                                        <p:tav tm="100000">
                                          <p:val>
                                            <p:strVal val="#ppt_w"/>
                                          </p:val>
                                        </p:tav>
                                      </p:tavLst>
                                    </p:anim>
                                    <p:anim calcmode="lin" valueType="num">
                                      <p:cBhvr>
                                        <p:cTn id="12" dur="500" fill="hold"/>
                                        <p:tgtEl>
                                          <p:spTgt spid="3078"/>
                                        </p:tgtEl>
                                        <p:attrNameLst>
                                          <p:attrName>ppt_h</p:attrName>
                                        </p:attrNameLst>
                                      </p:cBhvr>
                                      <p:tavLst>
                                        <p:tav tm="0">
                                          <p:val>
                                            <p:fltVal val="0"/>
                                          </p:val>
                                        </p:tav>
                                        <p:tav tm="100000">
                                          <p:val>
                                            <p:strVal val="#ppt_h"/>
                                          </p:val>
                                        </p:tav>
                                      </p:tavLst>
                                    </p:anim>
                                    <p:animEffect transition="in" filter="fade">
                                      <p:cBhvr>
                                        <p:cTn id="13" dur="500"/>
                                        <p:tgtEl>
                                          <p:spTgt spid="3078"/>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ppt_w</p:attrName>
                                        </p:attrNameLst>
                                      </p:cBhvr>
                                      <p:tavLst>
                                        <p:tav tm="0" fmla="#ppt_w*sin(2.5*pi*$)">
                                          <p:val>
                                            <p:fltVal val="0"/>
                                          </p:val>
                                        </p:tav>
                                        <p:tav tm="100000">
                                          <p:val>
                                            <p:fltVal val="1"/>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5866" y="457200"/>
            <a:ext cx="2421860" cy="3124200"/>
          </a:xfrm>
          <a:ln w="57150">
            <a:solidFill>
              <a:schemeClr val="tx2">
                <a:lumMod val="50000"/>
              </a:schemeClr>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437535"/>
            <a:ext cx="2668259" cy="4343400"/>
          </a:xfrm>
          <a:prstGeom prst="rect">
            <a:avLst/>
          </a:prstGeom>
          <a:ln w="57150">
            <a:solidFill>
              <a:schemeClr val="tx2">
                <a:lumMod val="50000"/>
              </a:schemeClr>
            </a:solidFill>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800" y="3429000"/>
            <a:ext cx="3657600" cy="2743200"/>
          </a:xfrm>
          <a:prstGeom prst="rect">
            <a:avLst/>
          </a:prstGeom>
          <a:ln w="57150">
            <a:solidFill>
              <a:schemeClr val="tx2">
                <a:lumMod val="50000"/>
              </a:schemeClr>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3623191"/>
      </p:ext>
    </p:extLst>
  </p:cSld>
  <p:clrMapOvr>
    <a:masterClrMapping/>
  </p:clrMapOvr>
  <mc:AlternateContent xmlns:mc="http://schemas.openxmlformats.org/markup-compatibility/2006" xmlns:p14="http://schemas.microsoft.com/office/powerpoint/2010/main">
    <mc:Choice Requires="p14">
      <p:transition spd="slow" p14:dur="2000" advTm="22304"/>
    </mc:Choice>
    <mc:Fallback xmlns="">
      <p:transition spd="slow" advTm="2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9|1.3|1.4"/>
</p:tagLst>
</file>

<file path=ppt/tags/tag2.xml><?xml version="1.0" encoding="utf-8"?>
<p:tagLst xmlns:a="http://schemas.openxmlformats.org/drawingml/2006/main" xmlns:r="http://schemas.openxmlformats.org/officeDocument/2006/relationships" xmlns:p="http://schemas.openxmlformats.org/presentationml/2006/main">
  <p:tag name="TIMING" val="|7|3.9|3.3"/>
</p:tagLst>
</file>

<file path=ppt/tags/tag3.xml><?xml version="1.0" encoding="utf-8"?>
<p:tagLst xmlns:a="http://schemas.openxmlformats.org/drawingml/2006/main" xmlns:r="http://schemas.openxmlformats.org/officeDocument/2006/relationships" xmlns:p="http://schemas.openxmlformats.org/presentationml/2006/main">
  <p:tag name="TIMING" val="|7.9|1.9|0.9|0.7"/>
</p:tagLst>
</file>

<file path=ppt/tags/tag4.xml><?xml version="1.0" encoding="utf-8"?>
<p:tagLst xmlns:a="http://schemas.openxmlformats.org/drawingml/2006/main" xmlns:r="http://schemas.openxmlformats.org/officeDocument/2006/relationships" xmlns:p="http://schemas.openxmlformats.org/presentationml/2006/main">
  <p:tag name="TIMING" val="|3|15.4|3.8|0.7|0.6"/>
</p:tagLst>
</file>

<file path=ppt/tags/tag5.xml><?xml version="1.0" encoding="utf-8"?>
<p:tagLst xmlns:a="http://schemas.openxmlformats.org/drawingml/2006/main" xmlns:r="http://schemas.openxmlformats.org/officeDocument/2006/relationships" xmlns:p="http://schemas.openxmlformats.org/presentationml/2006/main">
  <p:tag name="TIMING" val="|6.2|3.2"/>
</p:tagLst>
</file>

<file path=ppt/tags/tag6.xml><?xml version="1.0" encoding="utf-8"?>
<p:tagLst xmlns:a="http://schemas.openxmlformats.org/drawingml/2006/main" xmlns:r="http://schemas.openxmlformats.org/officeDocument/2006/relationships" xmlns:p="http://schemas.openxmlformats.org/presentationml/2006/main">
  <p:tag name="TIMING" val="|13.9|11.2|0.7|0.7|0.6|4.7|8.5|1|1.1|1.4|1.3|3.3"/>
</p:tagLst>
</file>

<file path=ppt/tags/tag7.xml><?xml version="1.0" encoding="utf-8"?>
<p:tagLst xmlns:a="http://schemas.openxmlformats.org/drawingml/2006/main" xmlns:r="http://schemas.openxmlformats.org/officeDocument/2006/relationships" xmlns:p="http://schemas.openxmlformats.org/presentationml/2006/main">
  <p:tag name="TIMING" val="|1.6|2|1.6|2.8|1.8|2.3|5.4"/>
</p:tagLst>
</file>

<file path=ppt/tags/tag8.xml><?xml version="1.0" encoding="utf-8"?>
<p:tagLst xmlns:a="http://schemas.openxmlformats.org/drawingml/2006/main" xmlns:r="http://schemas.openxmlformats.org/officeDocument/2006/relationships" xmlns:p="http://schemas.openxmlformats.org/presentationml/2006/main">
  <p:tag name="TIMING" val="|7.6|2.8"/>
</p:tagLst>
</file>

<file path=ppt/tags/tag9.xml><?xml version="1.0" encoding="utf-8"?>
<p:tagLst xmlns:a="http://schemas.openxmlformats.org/drawingml/2006/main" xmlns:r="http://schemas.openxmlformats.org/officeDocument/2006/relationships" xmlns:p="http://schemas.openxmlformats.org/presentationml/2006/main">
  <p:tag name="TIMING" val="|0.4|4.6|13|7.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653</Words>
  <Application>Microsoft Office PowerPoint</Application>
  <PresentationFormat>On-screen Show (4:3)</PresentationFormat>
  <Paragraphs>64</Paragraphs>
  <Slides>14</Slides>
  <Notes>13</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Cambria Math</vt:lpstr>
      <vt:lpstr>Office Theme</vt:lpstr>
      <vt:lpstr>Stairs: Slope in the Real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Columbus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csu</dc:creator>
  <cp:lastModifiedBy>Phillips, Hope</cp:lastModifiedBy>
  <cp:revision>104</cp:revision>
  <cp:lastPrinted>2012-09-26T18:08:03Z</cp:lastPrinted>
  <dcterms:created xsi:type="dcterms:W3CDTF">2012-09-18T16:18:30Z</dcterms:created>
  <dcterms:modified xsi:type="dcterms:W3CDTF">2016-12-06T15:56:20Z</dcterms:modified>
</cp:coreProperties>
</file>