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7" r:id="rId5"/>
    <p:sldId id="259" r:id="rId6"/>
    <p:sldId id="266" r:id="rId7"/>
    <p:sldId id="262" r:id="rId8"/>
    <p:sldId id="275" r:id="rId9"/>
    <p:sldId id="261" r:id="rId10"/>
    <p:sldId id="265" r:id="rId11"/>
    <p:sldId id="269" r:id="rId12"/>
    <p:sldId id="274" r:id="rId13"/>
    <p:sldId id="270" r:id="rId14"/>
    <p:sldId id="276" r:id="rId15"/>
    <p:sldId id="279" r:id="rId16"/>
    <p:sldId id="268" r:id="rId17"/>
    <p:sldId id="271" r:id="rId18"/>
    <p:sldId id="278" r:id="rId19"/>
    <p:sldId id="280" r:id="rId20"/>
    <p:sldId id="27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FD9"/>
    <a:srgbClr val="FFFF00"/>
    <a:srgbClr val="4D4D4D"/>
    <a:srgbClr val="D1E8FF"/>
    <a:srgbClr val="E1F0FF"/>
    <a:srgbClr val="FF9900"/>
    <a:srgbClr val="FFFFCC"/>
    <a:srgbClr val="E2E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00" autoAdjust="0"/>
  </p:normalViewPr>
  <p:slideViewPr>
    <p:cSldViewPr>
      <p:cViewPr varScale="1">
        <p:scale>
          <a:sx n="55" d="100"/>
          <a:sy n="55" d="100"/>
        </p:scale>
        <p:origin x="119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DE64091-9EBE-4D65-AB4B-8712F9AE2642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C80055-64D6-448E-B9C2-0A16A180C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80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FIX FIX FIX FIX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47778F-BA64-44B2-860C-DC33993370DA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6247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AB5850-8E85-4700-BE6C-54A84C9D6400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434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F3C9B4-836D-485A-A0A9-ED53CDA51565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564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One ½; two ½s; three 1/2s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962618-7744-4622-8196-3B16BF526A40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261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9B1F3E-DDCC-44C2-B383-1AA0D71CC8CB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595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6F53C-BB6D-4976-BCD1-F6DE4C70B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60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FADAD-F62C-4D81-BE5B-5F6553F09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81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DED3A-237C-42E5-A00A-CA3B90A19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768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88DFC-3236-431E-991D-C1690D198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77EAB-1C19-47CB-BE81-734285FD7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78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F99AE-F9A8-4D4B-A12C-6CC8513EB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7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873A0-7593-4460-9E09-8E7FDD456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73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AC7F9-365F-434C-878E-4B9D469F6A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18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41F52-2CD2-4F03-8ABD-D65831A09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62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7AA95-21B8-41BC-B352-6FB77035A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3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CD8C2-8B5C-4DEB-AB20-B8499CD29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12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44F31-F846-4273-8277-146263C5E7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6D81EAB-D921-4362-A9D1-5C35195CA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3" Type="http://schemas.microsoft.com/office/2007/relationships/media" Target="../media/media10.m4a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5.emf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3.wmf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5.bin"/><Relationship Id="rId4" Type="http://schemas.openxmlformats.org/officeDocument/2006/relationships/audio" Target="../media/media10.m4a"/><Relationship Id="rId9" Type="http://schemas.openxmlformats.org/officeDocument/2006/relationships/image" Target="../media/image14.emf"/><Relationship Id="rId1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11.m4a"/><Relationship Id="rId7" Type="http://schemas.openxmlformats.org/officeDocument/2006/relationships/image" Target="../media/image17.emf"/><Relationship Id="rId2" Type="http://schemas.microsoft.com/office/2007/relationships/media" Target="../media/media11.m4a"/><Relationship Id="rId1" Type="http://schemas.openxmlformats.org/officeDocument/2006/relationships/tags" Target="../tags/tag7.xml"/><Relationship Id="rId6" Type="http://schemas.openxmlformats.org/officeDocument/2006/relationships/image" Target="../media/image15.emf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media13.m4a"/><Relationship Id="rId7" Type="http://schemas.openxmlformats.org/officeDocument/2006/relationships/image" Target="../media/image23.png"/><Relationship Id="rId2" Type="http://schemas.microsoft.com/office/2007/relationships/media" Target="../media/media13.m4a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.png"/><Relationship Id="rId3" Type="http://schemas.microsoft.com/office/2007/relationships/media" Target="../media/media15.m4a"/><Relationship Id="rId7" Type="http://schemas.openxmlformats.org/officeDocument/2006/relationships/image" Target="../media/image14.emf"/><Relationship Id="rId12" Type="http://schemas.openxmlformats.org/officeDocument/2006/relationships/image" Target="../media/image27.wmf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3.xml"/><Relationship Id="rId11" Type="http://schemas.openxmlformats.org/officeDocument/2006/relationships/oleObject" Target="../embeddings/oleObject8.bin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audio" Target="../media/media15.m4a"/><Relationship Id="rId9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microsoft.com/office/2007/relationships/media" Target="../media/media16.m4a"/><Relationship Id="rId7" Type="http://schemas.openxmlformats.org/officeDocument/2006/relationships/image" Target="../media/image18.png"/><Relationship Id="rId12" Type="http://schemas.openxmlformats.org/officeDocument/2006/relationships/image" Target="../media/image33.png"/><Relationship Id="rId17" Type="http://schemas.openxmlformats.org/officeDocument/2006/relationships/image" Target="../media/image2.png"/><Relationship Id="rId2" Type="http://schemas.openxmlformats.org/officeDocument/2006/relationships/tags" Target="../tags/tag10.xml"/><Relationship Id="rId16" Type="http://schemas.openxmlformats.org/officeDocument/2006/relationships/image" Target="../media/image35.png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7.wmf"/><Relationship Id="rId10" Type="http://schemas.openxmlformats.org/officeDocument/2006/relationships/image" Target="../media/image31.png"/><Relationship Id="rId4" Type="http://schemas.openxmlformats.org/officeDocument/2006/relationships/audio" Target="../media/media16.m4a"/><Relationship Id="rId9" Type="http://schemas.openxmlformats.org/officeDocument/2006/relationships/image" Target="../media/image30.png"/><Relationship Id="rId1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media17.m4a"/><Relationship Id="rId7" Type="http://schemas.openxmlformats.org/officeDocument/2006/relationships/image" Target="../media/image36.png"/><Relationship Id="rId2" Type="http://schemas.microsoft.com/office/2007/relationships/media" Target="../media/media17.m4a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media18.m4a"/><Relationship Id="rId7" Type="http://schemas.openxmlformats.org/officeDocument/2006/relationships/image" Target="../media/image40.png"/><Relationship Id="rId2" Type="http://schemas.microsoft.com/office/2007/relationships/media" Target="../media/media18.m4a"/><Relationship Id="rId1" Type="http://schemas.openxmlformats.org/officeDocument/2006/relationships/tags" Target="../tags/tag12.xml"/><Relationship Id="rId6" Type="http://schemas.openxmlformats.org/officeDocument/2006/relationships/image" Target="../media/image39.png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4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microsoft.com/office/2007/relationships/media" Target="../media/media9.m4a"/><Relationship Id="rId7" Type="http://schemas.openxmlformats.org/officeDocument/2006/relationships/image" Target="../media/image10.w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audio" Target="../media/media9.m4a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20738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600" smtClean="0">
                <a:solidFill>
                  <a:srgbClr val="0070C0"/>
                </a:solidFill>
                <a:latin typeface="Gadugi" panose="020B0502040204020203" pitchFamily="34" charset="0"/>
                <a:cs typeface="Vrinda" panose="020B0502040204020203" pitchFamily="34" charset="0"/>
              </a:rPr>
              <a:t>Solving One-Step Equations </a:t>
            </a:r>
            <a:br>
              <a:rPr lang="en-US" altLang="en-US" sz="4600" smtClean="0">
                <a:solidFill>
                  <a:srgbClr val="0070C0"/>
                </a:solidFill>
                <a:latin typeface="Gadugi" panose="020B0502040204020203" pitchFamily="34" charset="0"/>
                <a:cs typeface="Vrinda" panose="020B0502040204020203" pitchFamily="34" charset="0"/>
              </a:rPr>
            </a:br>
            <a:r>
              <a:rPr lang="en-US" altLang="en-US" sz="4600" smtClean="0">
                <a:solidFill>
                  <a:srgbClr val="0070C0"/>
                </a:solidFill>
                <a:latin typeface="Gadugi" panose="020B0502040204020203" pitchFamily="34" charset="0"/>
                <a:cs typeface="Vrinda" panose="020B0502040204020203" pitchFamily="34" charset="0"/>
              </a:rPr>
              <a:t>with </a:t>
            </a:r>
            <a:br>
              <a:rPr lang="en-US" altLang="en-US" sz="4600" smtClean="0">
                <a:solidFill>
                  <a:srgbClr val="0070C0"/>
                </a:solidFill>
                <a:latin typeface="Gadugi" panose="020B0502040204020203" pitchFamily="34" charset="0"/>
                <a:cs typeface="Vrinda" panose="020B0502040204020203" pitchFamily="34" charset="0"/>
              </a:rPr>
            </a:br>
            <a:r>
              <a:rPr lang="en-US" altLang="en-US" sz="4600" smtClean="0">
                <a:solidFill>
                  <a:srgbClr val="0070C0"/>
                </a:solidFill>
                <a:latin typeface="Gadugi" panose="020B0502040204020203" pitchFamily="34" charset="0"/>
                <a:cs typeface="Vrinda" panose="020B0502040204020203" pitchFamily="34" charset="0"/>
              </a:rPr>
              <a:t>Fractional Coefficients</a:t>
            </a:r>
          </a:p>
        </p:txBody>
      </p:sp>
      <p:grpSp>
        <p:nvGrpSpPr>
          <p:cNvPr id="3075" name="Group 22"/>
          <p:cNvGrpSpPr>
            <a:grpSpLocks/>
          </p:cNvGrpSpPr>
          <p:nvPr/>
        </p:nvGrpSpPr>
        <p:grpSpPr bwMode="auto">
          <a:xfrm>
            <a:off x="685800" y="3159125"/>
            <a:ext cx="1165225" cy="3157538"/>
            <a:chOff x="8178" y="4444"/>
            <a:chExt cx="1920" cy="4828"/>
          </a:xfrm>
        </p:grpSpPr>
        <p:sp>
          <p:nvSpPr>
            <p:cNvPr id="24" name="AutoShape 5"/>
            <p:cNvSpPr>
              <a:spLocks noChangeArrowheads="1"/>
            </p:cNvSpPr>
            <p:nvPr/>
          </p:nvSpPr>
          <p:spPr bwMode="auto">
            <a:xfrm>
              <a:off x="8196" y="7786"/>
              <a:ext cx="1828" cy="1486"/>
            </a:xfrm>
            <a:prstGeom prst="hexagon">
              <a:avLst>
                <a:gd name="adj" fmla="val 30808"/>
                <a:gd name="vf" fmla="val 11547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 rot="10800000">
              <a:off x="8178" y="6808"/>
              <a:ext cx="1920" cy="765"/>
            </a:xfrm>
            <a:custGeom>
              <a:avLst/>
              <a:gdLst>
                <a:gd name="G0" fmla="+- 4939 0 0"/>
                <a:gd name="G1" fmla="+- 21600 0 4939"/>
                <a:gd name="G2" fmla="*/ 4939 1 2"/>
                <a:gd name="G3" fmla="+- 21600 0 G2"/>
                <a:gd name="G4" fmla="+/ 4939 21600 2"/>
                <a:gd name="G5" fmla="+/ G1 0 2"/>
                <a:gd name="G6" fmla="*/ 21600 21600 4939"/>
                <a:gd name="G7" fmla="*/ G6 1 2"/>
                <a:gd name="G8" fmla="+- 21600 0 G7"/>
                <a:gd name="G9" fmla="*/ 21600 1 2"/>
                <a:gd name="G10" fmla="+- 4939 0 G9"/>
                <a:gd name="G11" fmla="?: G10 G8 0"/>
                <a:gd name="G12" fmla="?: G10 G7 21600"/>
                <a:gd name="T0" fmla="*/ 19130 w 21600"/>
                <a:gd name="T1" fmla="*/ 10800 h 21600"/>
                <a:gd name="T2" fmla="*/ 10800 w 21600"/>
                <a:gd name="T3" fmla="*/ 21600 h 21600"/>
                <a:gd name="T4" fmla="*/ 2470 w 21600"/>
                <a:gd name="T5" fmla="*/ 10800 h 21600"/>
                <a:gd name="T6" fmla="*/ 10800 w 21600"/>
                <a:gd name="T7" fmla="*/ 0 h 21600"/>
                <a:gd name="T8" fmla="*/ 4270 w 21600"/>
                <a:gd name="T9" fmla="*/ 4270 h 21600"/>
                <a:gd name="T10" fmla="*/ 17330 w 21600"/>
                <a:gd name="T11" fmla="*/ 1733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939" y="21600"/>
                  </a:lnTo>
                  <a:lnTo>
                    <a:pt x="1666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auto">
            <a:xfrm>
              <a:off x="8874" y="4444"/>
              <a:ext cx="991" cy="854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>
              <a:off x="8607" y="5711"/>
              <a:ext cx="1274" cy="765"/>
            </a:xfrm>
            <a:prstGeom prst="parallelogram">
              <a:avLst>
                <a:gd name="adj" fmla="val 52006"/>
              </a:avLst>
            </a:prstGeom>
            <a:solidFill>
              <a:srgbClr val="1F49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07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159125"/>
            <a:ext cx="1189038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363913"/>
            <a:ext cx="1189038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0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258763" y="228600"/>
          <a:ext cx="2149475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" name="Equation" r:id="rId7" imgW="457002" imgH="393529" progId="Equation.DSMT4">
                  <p:embed/>
                </p:oleObj>
              </mc:Choice>
              <mc:Fallback>
                <p:oleObj name="Equation" r:id="rId7" imgW="457002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228600"/>
                        <a:ext cx="2149475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55563"/>
            <a:ext cx="36957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11163" y="3392488"/>
            <a:ext cx="4217987" cy="1708150"/>
            <a:chOff x="411163" y="3391706"/>
            <a:chExt cx="4217991" cy="1709568"/>
          </a:xfrm>
        </p:grpSpPr>
        <p:graphicFrame>
          <p:nvGraphicFramePr>
            <p:cNvPr id="12307" name="Object 5"/>
            <p:cNvGraphicFramePr>
              <a:graphicFrameLocks noChangeAspect="1"/>
            </p:cNvGraphicFramePr>
            <p:nvPr/>
          </p:nvGraphicFramePr>
          <p:xfrm>
            <a:off x="411163" y="3687763"/>
            <a:ext cx="558800" cy="909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3" name="Equation" r:id="rId10" imgW="241195" imgH="393529" progId="Equation.DSMT4">
                    <p:embed/>
                  </p:oleObj>
                </mc:Choice>
                <mc:Fallback>
                  <p:oleObj name="Equation" r:id="rId10" imgW="241195" imgH="393529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163" y="3687763"/>
                          <a:ext cx="558800" cy="909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" name="Straight Arrow Connector 2"/>
            <p:cNvCxnSpPr/>
            <p:nvPr/>
          </p:nvCxnSpPr>
          <p:spPr>
            <a:xfrm>
              <a:off x="1039814" y="4141628"/>
              <a:ext cx="1006476" cy="0"/>
            </a:xfrm>
            <a:prstGeom prst="straightConnector1">
              <a:avLst/>
            </a:prstGeom>
            <a:ln w="57150">
              <a:solidFill>
                <a:srgbClr val="4D4D4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09" name="Picture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399" y="3391706"/>
              <a:ext cx="2819755" cy="1709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81000" y="5064125"/>
            <a:ext cx="4833938" cy="1709738"/>
            <a:chOff x="381000" y="5064414"/>
            <a:chExt cx="4833903" cy="1709568"/>
          </a:xfrm>
        </p:grpSpPr>
        <p:grpSp>
          <p:nvGrpSpPr>
            <p:cNvPr id="12303" name="Group 7"/>
            <p:cNvGrpSpPr>
              <a:grpSpLocks/>
            </p:cNvGrpSpPr>
            <p:nvPr/>
          </p:nvGrpSpPr>
          <p:grpSpPr bwMode="auto">
            <a:xfrm>
              <a:off x="381000" y="5099050"/>
              <a:ext cx="1616075" cy="908050"/>
              <a:chOff x="381000" y="5099050"/>
              <a:chExt cx="1616075" cy="908050"/>
            </a:xfrm>
          </p:grpSpPr>
          <p:graphicFrame>
            <p:nvGraphicFramePr>
              <p:cNvPr id="12305" name="Object 5"/>
              <p:cNvGraphicFramePr>
                <a:graphicFrameLocks noChangeAspect="1"/>
              </p:cNvGraphicFramePr>
              <p:nvPr/>
            </p:nvGraphicFramePr>
            <p:xfrm>
              <a:off x="381000" y="5099050"/>
              <a:ext cx="558800" cy="908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84" name="Equation" r:id="rId13" imgW="241195" imgH="393529" progId="Equation.DSMT4">
                      <p:embed/>
                    </p:oleObj>
                  </mc:Choice>
                  <mc:Fallback>
                    <p:oleObj name="Equation" r:id="rId13" imgW="241195" imgH="393529" progId="Equation.DSMT4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1000" y="5099050"/>
                            <a:ext cx="558800" cy="908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2" name="Straight Arrow Connector 31"/>
              <p:cNvCxnSpPr/>
              <p:nvPr/>
            </p:nvCxnSpPr>
            <p:spPr>
              <a:xfrm>
                <a:off x="990595" y="5553316"/>
                <a:ext cx="1006468" cy="0"/>
              </a:xfrm>
              <a:prstGeom prst="straightConnector1">
                <a:avLst/>
              </a:prstGeom>
              <a:ln w="57150">
                <a:solidFill>
                  <a:srgbClr val="4D4D4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304" name="Picture 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148" y="5064414"/>
              <a:ext cx="2819755" cy="1709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940300" y="3797300"/>
            <a:ext cx="4027488" cy="1708150"/>
            <a:chOff x="4940300" y="3796634"/>
            <a:chExt cx="4027991" cy="1709568"/>
          </a:xfrm>
        </p:grpSpPr>
        <p:graphicFrame>
          <p:nvGraphicFramePr>
            <p:cNvPr id="12300" name="Object 5"/>
            <p:cNvGraphicFramePr>
              <a:graphicFrameLocks noChangeAspect="1"/>
            </p:cNvGraphicFramePr>
            <p:nvPr/>
          </p:nvGraphicFramePr>
          <p:xfrm>
            <a:off x="4940300" y="4343400"/>
            <a:ext cx="558800" cy="909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5" name="Equation" r:id="rId14" imgW="241195" imgH="393529" progId="Equation.DSMT4">
                    <p:embed/>
                  </p:oleObj>
                </mc:Choice>
                <mc:Fallback>
                  <p:oleObj name="Equation" r:id="rId14" imgW="241195" imgH="393529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0300" y="4343400"/>
                          <a:ext cx="558800" cy="909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>
            <a:xfrm>
              <a:off x="5470591" y="4797589"/>
              <a:ext cx="1006601" cy="0"/>
            </a:xfrm>
            <a:prstGeom prst="straightConnector1">
              <a:avLst/>
            </a:prstGeom>
            <a:ln w="57150">
              <a:solidFill>
                <a:srgbClr val="4D4D4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02" name="Picture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8536" y="3796634"/>
              <a:ext cx="2819755" cy="1709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98425"/>
            <a:ext cx="28543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12869">
            <a:off x="5514181" y="1531144"/>
            <a:ext cx="290988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4315">
            <a:off x="4217988" y="868363"/>
            <a:ext cx="2820987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231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038" y="5100638"/>
            <a:ext cx="742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0070C0"/>
                </a:solidFill>
                <a:latin typeface="Gadugi" panose="020B0502040204020203" pitchFamily="34" charset="0"/>
              </a:rPr>
              <a:t>3 groups the value of </a:t>
            </a:r>
            <a:r>
              <a:rPr lang="en-US" altLang="en-US" sz="2800" b="1">
                <a:solidFill>
                  <a:srgbClr val="00B050"/>
                </a:solidFill>
                <a:latin typeface="Gadugi" panose="020B0502040204020203" pitchFamily="34" charset="0"/>
              </a:rPr>
              <a:t>6 </a:t>
            </a:r>
            <a:r>
              <a:rPr lang="en-US" altLang="en-US" sz="2800">
                <a:solidFill>
                  <a:srgbClr val="0070C0"/>
                </a:solidFill>
                <a:latin typeface="Gadugi" panose="020B0502040204020203" pitchFamily="34" charset="0"/>
              </a:rPr>
              <a:t>each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5725" y="5969000"/>
            <a:ext cx="5486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0070C0"/>
                </a:solidFill>
                <a:latin typeface="Gadugi" panose="020B0502040204020203" pitchFamily="34" charset="0"/>
              </a:rPr>
              <a:t>3 x 6 = 18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62000" y="2362200"/>
            <a:ext cx="2286000" cy="1576388"/>
            <a:chOff x="-22580" y="2278718"/>
            <a:chExt cx="2819755" cy="1709568"/>
          </a:xfrm>
        </p:grpSpPr>
        <p:pic>
          <p:nvPicPr>
            <p:cNvPr id="14353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580" y="2278718"/>
              <a:ext cx="2819755" cy="1709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4" name="TextBox 5"/>
            <p:cNvSpPr txBox="1">
              <a:spLocks noChangeArrowheads="1"/>
            </p:cNvSpPr>
            <p:nvPr/>
          </p:nvSpPr>
          <p:spPr bwMode="auto">
            <a:xfrm>
              <a:off x="990600" y="2743199"/>
              <a:ext cx="990600" cy="901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solidFill>
                    <a:srgbClr val="00B050"/>
                  </a:solidFill>
                </a:rPr>
                <a:t>6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275013" y="2362200"/>
            <a:ext cx="2286000" cy="1576388"/>
            <a:chOff x="2524491" y="2278718"/>
            <a:chExt cx="2819755" cy="1709568"/>
          </a:xfrm>
        </p:grpSpPr>
        <p:pic>
          <p:nvPicPr>
            <p:cNvPr id="14351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491" y="2278718"/>
              <a:ext cx="2819755" cy="1709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TextBox 18"/>
            <p:cNvSpPr txBox="1">
              <a:spLocks noChangeArrowheads="1"/>
            </p:cNvSpPr>
            <p:nvPr/>
          </p:nvSpPr>
          <p:spPr bwMode="auto">
            <a:xfrm>
              <a:off x="3626965" y="2743200"/>
              <a:ext cx="990600" cy="901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solidFill>
                    <a:srgbClr val="00B050"/>
                  </a:solidFill>
                </a:rPr>
                <a:t>6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638800" y="2386013"/>
            <a:ext cx="2286000" cy="1576387"/>
            <a:chOff x="5105400" y="1865529"/>
            <a:chExt cx="2819755" cy="1709567"/>
          </a:xfrm>
        </p:grpSpPr>
        <p:pic>
          <p:nvPicPr>
            <p:cNvPr id="14349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865529"/>
              <a:ext cx="2819755" cy="1709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Box 19"/>
            <p:cNvSpPr txBox="1">
              <a:spLocks noChangeArrowheads="1"/>
            </p:cNvSpPr>
            <p:nvPr/>
          </p:nvSpPr>
          <p:spPr bwMode="auto">
            <a:xfrm>
              <a:off x="6139400" y="2335530"/>
              <a:ext cx="990600" cy="901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solidFill>
                    <a:srgbClr val="00B050"/>
                  </a:solidFill>
                </a:rPr>
                <a:t>6</a:t>
              </a:r>
            </a:p>
          </p:txBody>
        </p:sp>
      </p:grpSp>
      <p:pic>
        <p:nvPicPr>
          <p:cNvPr id="1434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28600"/>
            <a:ext cx="2206625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324600" y="4176713"/>
            <a:ext cx="2819400" cy="2327275"/>
            <a:chOff x="5516418" y="3591278"/>
            <a:chExt cx="2683900" cy="2241372"/>
          </a:xfrm>
        </p:grpSpPr>
        <p:pic>
          <p:nvPicPr>
            <p:cNvPr id="14347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418" y="3591278"/>
              <a:ext cx="2683900" cy="224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TextBox 5"/>
            <p:cNvSpPr txBox="1">
              <a:spLocks noChangeArrowheads="1"/>
            </p:cNvSpPr>
            <p:nvPr/>
          </p:nvSpPr>
          <p:spPr bwMode="auto">
            <a:xfrm>
              <a:off x="6258501" y="4191702"/>
              <a:ext cx="119858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600"/>
                <a:t>18</a:t>
              </a:r>
            </a:p>
          </p:txBody>
        </p:sp>
      </p:grp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" y="4070061"/>
            <a:ext cx="7421124" cy="702885"/>
          </a:xfrm>
          <a:prstGeom prst="rect">
            <a:avLst/>
          </a:prstGeom>
          <a:blipFill rotWithShape="0">
            <a:blip r:embed="rId9"/>
            <a:stretch>
              <a:fillRect l="-1479" b="-956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65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5400" smtClean="0">
                <a:solidFill>
                  <a:srgbClr val="002060"/>
                </a:solidFill>
              </a:rPr>
              <a:t>Symbolic Representation</a:t>
            </a:r>
          </a:p>
          <a:p>
            <a:pPr marL="0" indent="0" algn="ctr">
              <a:buFontTx/>
              <a:buNone/>
            </a:pPr>
            <a:endParaRPr lang="en-US" altLang="en-US" sz="5400" smtClean="0">
              <a:solidFill>
                <a:srgbClr val="002060"/>
              </a:solidFill>
            </a:endParaRPr>
          </a:p>
          <a:p>
            <a:pPr marL="0" indent="0" algn="ctr">
              <a:buFontTx/>
              <a:buNone/>
            </a:pPr>
            <a:endParaRPr lang="en-US" altLang="en-US" sz="5400" smtClean="0">
              <a:solidFill>
                <a:srgbClr val="002060"/>
              </a:solidFill>
            </a:endParaRP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743200"/>
            <a:ext cx="4165600" cy="29591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1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05200" y="1150540"/>
            <a:ext cx="2395036" cy="1400768"/>
          </a:xfrm>
          <a:prstGeom prst="rect">
            <a:avLst/>
          </a:prstGeom>
          <a:blipFill>
            <a:blip r:embed="rId5"/>
            <a:stretch>
              <a:fillRect l="-1781" t="-1739" r="-8142" b="-1304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62200" y="1143000"/>
            <a:ext cx="1524000" cy="139801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38800" y="1129145"/>
            <a:ext cx="867610" cy="126765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84808" y="3048000"/>
            <a:ext cx="3352800" cy="1310359"/>
          </a:xfrm>
          <a:prstGeom prst="rect">
            <a:avLst/>
          </a:prstGeom>
          <a:blipFill>
            <a:blip r:embed="rId8"/>
            <a:stretch>
              <a:fillRect l="-182" t="-5116" b="-1720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57600" y="4855051"/>
            <a:ext cx="3352800" cy="923330"/>
          </a:xfrm>
          <a:prstGeom prst="rect">
            <a:avLst/>
          </a:prstGeom>
          <a:blipFill>
            <a:blip r:embed="rId9"/>
            <a:stretch>
              <a:fillRect l="-1091" t="-25000" b="-4868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81600" y="2438400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B050"/>
                </a:solidFill>
              </a:rPr>
              <a:t>3 x 6 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3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2893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5592762"/>
          </a:xfrm>
        </p:spPr>
        <p:txBody>
          <a:bodyPr/>
          <a:lstStyle/>
          <a:p>
            <a:r>
              <a:rPr lang="en-US" altLang="en-US" smtClean="0">
                <a:solidFill>
                  <a:srgbClr val="002060"/>
                </a:solidFill>
              </a:rPr>
              <a:t>Pictorial Representation</a:t>
            </a:r>
            <a:br>
              <a:rPr lang="en-US" altLang="en-US" smtClean="0">
                <a:solidFill>
                  <a:srgbClr val="002060"/>
                </a:solidFill>
              </a:rPr>
            </a:br>
            <a:r>
              <a:rPr lang="en-US" altLang="en-US" smtClean="0">
                <a:solidFill>
                  <a:srgbClr val="002060"/>
                </a:solidFill>
              </a:rPr>
              <a:t/>
            </a:r>
            <a:br>
              <a:rPr lang="en-US" altLang="en-US" smtClean="0">
                <a:solidFill>
                  <a:srgbClr val="002060"/>
                </a:solidFill>
              </a:rPr>
            </a:br>
            <a:endParaRPr lang="en-US" altLang="en-US" smtClean="0">
              <a:solidFill>
                <a:srgbClr val="002060"/>
              </a:solidFill>
            </a:endParaRP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3124200" cy="20447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10039"/>
      </p:ext>
    </p:extLst>
  </p:cSld>
  <p:clrMapOvr>
    <a:masterClrMapping/>
  </p:clrMapOvr>
  <p:transition spd="slow" advTm="6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58800"/>
            <a:ext cx="36957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85738" y="3273425"/>
            <a:ext cx="3422650" cy="3224213"/>
            <a:chOff x="184987" y="3273225"/>
            <a:chExt cx="3422378" cy="3223883"/>
          </a:xfrm>
        </p:grpSpPr>
        <p:pic>
          <p:nvPicPr>
            <p:cNvPr id="20493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26946">
              <a:off x="1342703" y="3828319"/>
              <a:ext cx="2819755" cy="1709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5077">
              <a:off x="184987" y="4787540"/>
              <a:ext cx="2819755" cy="1709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53000" y="4064000"/>
            <a:ext cx="598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0C0"/>
                </a:solidFill>
              </a:rPr>
              <a:t>6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10000" y="4619625"/>
            <a:ext cx="11430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6989">
            <a:off x="5029200" y="417513"/>
            <a:ext cx="42068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19"/>
          <p:cNvSpPr/>
          <p:nvPr/>
        </p:nvSpPr>
        <p:spPr>
          <a:xfrm>
            <a:off x="5970588" y="2078038"/>
            <a:ext cx="2730500" cy="2092325"/>
          </a:xfrm>
          <a:custGeom>
            <a:avLst/>
            <a:gdLst>
              <a:gd name="connsiteX0" fmla="*/ 0 w 2729346"/>
              <a:gd name="connsiteY0" fmla="*/ 1745673 h 2092036"/>
              <a:gd name="connsiteX1" fmla="*/ 69273 w 2729346"/>
              <a:gd name="connsiteY1" fmla="*/ 1759527 h 2092036"/>
              <a:gd name="connsiteX2" fmla="*/ 83127 w 2729346"/>
              <a:gd name="connsiteY2" fmla="*/ 1801091 h 2092036"/>
              <a:gd name="connsiteX3" fmla="*/ 166255 w 2729346"/>
              <a:gd name="connsiteY3" fmla="*/ 1856509 h 2092036"/>
              <a:gd name="connsiteX4" fmla="*/ 207818 w 2729346"/>
              <a:gd name="connsiteY4" fmla="*/ 1884218 h 2092036"/>
              <a:gd name="connsiteX5" fmla="*/ 249382 w 2729346"/>
              <a:gd name="connsiteY5" fmla="*/ 1925782 h 2092036"/>
              <a:gd name="connsiteX6" fmla="*/ 401782 w 2729346"/>
              <a:gd name="connsiteY6" fmla="*/ 1967345 h 2092036"/>
              <a:gd name="connsiteX7" fmla="*/ 443346 w 2729346"/>
              <a:gd name="connsiteY7" fmla="*/ 1981200 h 2092036"/>
              <a:gd name="connsiteX8" fmla="*/ 498764 w 2729346"/>
              <a:gd name="connsiteY8" fmla="*/ 1995054 h 2092036"/>
              <a:gd name="connsiteX9" fmla="*/ 540327 w 2729346"/>
              <a:gd name="connsiteY9" fmla="*/ 2008909 h 2092036"/>
              <a:gd name="connsiteX10" fmla="*/ 651164 w 2729346"/>
              <a:gd name="connsiteY10" fmla="*/ 2022763 h 2092036"/>
              <a:gd name="connsiteX11" fmla="*/ 720436 w 2729346"/>
              <a:gd name="connsiteY11" fmla="*/ 2036618 h 2092036"/>
              <a:gd name="connsiteX12" fmla="*/ 803564 w 2729346"/>
              <a:gd name="connsiteY12" fmla="*/ 2050473 h 2092036"/>
              <a:gd name="connsiteX13" fmla="*/ 942109 w 2729346"/>
              <a:gd name="connsiteY13" fmla="*/ 2078182 h 2092036"/>
              <a:gd name="connsiteX14" fmla="*/ 1163782 w 2729346"/>
              <a:gd name="connsiteY14" fmla="*/ 2092036 h 2092036"/>
              <a:gd name="connsiteX15" fmla="*/ 1759527 w 2729346"/>
              <a:gd name="connsiteY15" fmla="*/ 2078182 h 2092036"/>
              <a:gd name="connsiteX16" fmla="*/ 1856509 w 2729346"/>
              <a:gd name="connsiteY16" fmla="*/ 2036618 h 2092036"/>
              <a:gd name="connsiteX17" fmla="*/ 1898073 w 2729346"/>
              <a:gd name="connsiteY17" fmla="*/ 2022763 h 2092036"/>
              <a:gd name="connsiteX18" fmla="*/ 2036618 w 2729346"/>
              <a:gd name="connsiteY18" fmla="*/ 1953491 h 2092036"/>
              <a:gd name="connsiteX19" fmla="*/ 2064327 w 2729346"/>
              <a:gd name="connsiteY19" fmla="*/ 1911927 h 2092036"/>
              <a:gd name="connsiteX20" fmla="*/ 2175164 w 2729346"/>
              <a:gd name="connsiteY20" fmla="*/ 1828800 h 2092036"/>
              <a:gd name="connsiteX21" fmla="*/ 2189018 w 2729346"/>
              <a:gd name="connsiteY21" fmla="*/ 1787236 h 2092036"/>
              <a:gd name="connsiteX22" fmla="*/ 2244436 w 2729346"/>
              <a:gd name="connsiteY22" fmla="*/ 1717963 h 2092036"/>
              <a:gd name="connsiteX23" fmla="*/ 2299855 w 2729346"/>
              <a:gd name="connsiteY23" fmla="*/ 1634836 h 2092036"/>
              <a:gd name="connsiteX24" fmla="*/ 2341418 w 2729346"/>
              <a:gd name="connsiteY24" fmla="*/ 1537854 h 2092036"/>
              <a:gd name="connsiteX25" fmla="*/ 2369127 w 2729346"/>
              <a:gd name="connsiteY25" fmla="*/ 1496291 h 2092036"/>
              <a:gd name="connsiteX26" fmla="*/ 2424546 w 2729346"/>
              <a:gd name="connsiteY26" fmla="*/ 1413163 h 2092036"/>
              <a:gd name="connsiteX27" fmla="*/ 2479964 w 2729346"/>
              <a:gd name="connsiteY27" fmla="*/ 1246909 h 2092036"/>
              <a:gd name="connsiteX28" fmla="*/ 2521527 w 2729346"/>
              <a:gd name="connsiteY28" fmla="*/ 1108363 h 2092036"/>
              <a:gd name="connsiteX29" fmla="*/ 2563091 w 2729346"/>
              <a:gd name="connsiteY29" fmla="*/ 1011382 h 2092036"/>
              <a:gd name="connsiteX30" fmla="*/ 2604655 w 2729346"/>
              <a:gd name="connsiteY30" fmla="*/ 831273 h 2092036"/>
              <a:gd name="connsiteX31" fmla="*/ 2632364 w 2729346"/>
              <a:gd name="connsiteY31" fmla="*/ 775854 h 2092036"/>
              <a:gd name="connsiteX32" fmla="*/ 2646218 w 2729346"/>
              <a:gd name="connsiteY32" fmla="*/ 720436 h 2092036"/>
              <a:gd name="connsiteX33" fmla="*/ 2687782 w 2729346"/>
              <a:gd name="connsiteY33" fmla="*/ 609600 h 2092036"/>
              <a:gd name="connsiteX34" fmla="*/ 2701636 w 2729346"/>
              <a:gd name="connsiteY34" fmla="*/ 471054 h 2092036"/>
              <a:gd name="connsiteX35" fmla="*/ 2715491 w 2729346"/>
              <a:gd name="connsiteY35" fmla="*/ 415636 h 2092036"/>
              <a:gd name="connsiteX36" fmla="*/ 2729346 w 2729346"/>
              <a:gd name="connsiteY36" fmla="*/ 346363 h 2092036"/>
              <a:gd name="connsiteX37" fmla="*/ 2715491 w 2729346"/>
              <a:gd name="connsiteY37" fmla="*/ 41563 h 2092036"/>
              <a:gd name="connsiteX38" fmla="*/ 2687782 w 2729346"/>
              <a:gd name="connsiteY38" fmla="*/ 0 h 209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729346" h="2092036">
                <a:moveTo>
                  <a:pt x="0" y="1745673"/>
                </a:moveTo>
                <a:cubicBezTo>
                  <a:pt x="23091" y="1750291"/>
                  <a:pt x="49680" y="1746465"/>
                  <a:pt x="69273" y="1759527"/>
                </a:cubicBezTo>
                <a:cubicBezTo>
                  <a:pt x="81424" y="1767628"/>
                  <a:pt x="72800" y="1790764"/>
                  <a:pt x="83127" y="1801091"/>
                </a:cubicBezTo>
                <a:cubicBezTo>
                  <a:pt x="106675" y="1824639"/>
                  <a:pt x="138546" y="1838036"/>
                  <a:pt x="166255" y="1856509"/>
                </a:cubicBezTo>
                <a:cubicBezTo>
                  <a:pt x="180109" y="1865745"/>
                  <a:pt x="196044" y="1872444"/>
                  <a:pt x="207818" y="1884218"/>
                </a:cubicBezTo>
                <a:cubicBezTo>
                  <a:pt x="221673" y="1898073"/>
                  <a:pt x="232254" y="1916267"/>
                  <a:pt x="249382" y="1925782"/>
                </a:cubicBezTo>
                <a:cubicBezTo>
                  <a:pt x="298021" y="1952804"/>
                  <a:pt x="349684" y="1954321"/>
                  <a:pt x="401782" y="1967345"/>
                </a:cubicBezTo>
                <a:cubicBezTo>
                  <a:pt x="415950" y="1970887"/>
                  <a:pt x="429304" y="1977188"/>
                  <a:pt x="443346" y="1981200"/>
                </a:cubicBezTo>
                <a:cubicBezTo>
                  <a:pt x="461655" y="1986431"/>
                  <a:pt x="480455" y="1989823"/>
                  <a:pt x="498764" y="1995054"/>
                </a:cubicBezTo>
                <a:cubicBezTo>
                  <a:pt x="512806" y="1999066"/>
                  <a:pt x="525959" y="2006297"/>
                  <a:pt x="540327" y="2008909"/>
                </a:cubicBezTo>
                <a:cubicBezTo>
                  <a:pt x="576960" y="2015569"/>
                  <a:pt x="614364" y="2017101"/>
                  <a:pt x="651164" y="2022763"/>
                </a:cubicBezTo>
                <a:cubicBezTo>
                  <a:pt x="674438" y="2026344"/>
                  <a:pt x="697268" y="2032405"/>
                  <a:pt x="720436" y="2036618"/>
                </a:cubicBezTo>
                <a:cubicBezTo>
                  <a:pt x="748074" y="2041643"/>
                  <a:pt x="775954" y="2045296"/>
                  <a:pt x="803564" y="2050473"/>
                </a:cubicBezTo>
                <a:cubicBezTo>
                  <a:pt x="849854" y="2059152"/>
                  <a:pt x="895104" y="2075244"/>
                  <a:pt x="942109" y="2078182"/>
                </a:cubicBezTo>
                <a:lnTo>
                  <a:pt x="1163782" y="2092036"/>
                </a:lnTo>
                <a:cubicBezTo>
                  <a:pt x="1362364" y="2087418"/>
                  <a:pt x="1561079" y="2086810"/>
                  <a:pt x="1759527" y="2078182"/>
                </a:cubicBezTo>
                <a:cubicBezTo>
                  <a:pt x="1783632" y="2077134"/>
                  <a:pt x="1840427" y="2043510"/>
                  <a:pt x="1856509" y="2036618"/>
                </a:cubicBezTo>
                <a:cubicBezTo>
                  <a:pt x="1869932" y="2030865"/>
                  <a:pt x="1884813" y="2028883"/>
                  <a:pt x="1898073" y="2022763"/>
                </a:cubicBezTo>
                <a:cubicBezTo>
                  <a:pt x="1944953" y="2001126"/>
                  <a:pt x="2036618" y="1953491"/>
                  <a:pt x="2036618" y="1953491"/>
                </a:cubicBezTo>
                <a:cubicBezTo>
                  <a:pt x="2045854" y="1939636"/>
                  <a:pt x="2051950" y="1923066"/>
                  <a:pt x="2064327" y="1911927"/>
                </a:cubicBezTo>
                <a:cubicBezTo>
                  <a:pt x="2098654" y="1881033"/>
                  <a:pt x="2175164" y="1828800"/>
                  <a:pt x="2175164" y="1828800"/>
                </a:cubicBezTo>
                <a:cubicBezTo>
                  <a:pt x="2179782" y="1814945"/>
                  <a:pt x="2182487" y="1800298"/>
                  <a:pt x="2189018" y="1787236"/>
                </a:cubicBezTo>
                <a:cubicBezTo>
                  <a:pt x="2222916" y="1719439"/>
                  <a:pt x="2205782" y="1769501"/>
                  <a:pt x="2244436" y="1717963"/>
                </a:cubicBezTo>
                <a:cubicBezTo>
                  <a:pt x="2264417" y="1691321"/>
                  <a:pt x="2282721" y="1663392"/>
                  <a:pt x="2299855" y="1634836"/>
                </a:cubicBezTo>
                <a:cubicBezTo>
                  <a:pt x="2386341" y="1490694"/>
                  <a:pt x="2284089" y="1652513"/>
                  <a:pt x="2341418" y="1537854"/>
                </a:cubicBezTo>
                <a:cubicBezTo>
                  <a:pt x="2348864" y="1522961"/>
                  <a:pt x="2360866" y="1510748"/>
                  <a:pt x="2369127" y="1496291"/>
                </a:cubicBezTo>
                <a:cubicBezTo>
                  <a:pt x="2413862" y="1418005"/>
                  <a:pt x="2375158" y="1462551"/>
                  <a:pt x="2424546" y="1413163"/>
                </a:cubicBezTo>
                <a:cubicBezTo>
                  <a:pt x="2457264" y="1282291"/>
                  <a:pt x="2435224" y="1336389"/>
                  <a:pt x="2479964" y="1246909"/>
                </a:cubicBezTo>
                <a:cubicBezTo>
                  <a:pt x="2489908" y="1207133"/>
                  <a:pt x="2504661" y="1142094"/>
                  <a:pt x="2521527" y="1108363"/>
                </a:cubicBezTo>
                <a:cubicBezTo>
                  <a:pt x="2541351" y="1068716"/>
                  <a:pt x="2552899" y="1052150"/>
                  <a:pt x="2563091" y="1011382"/>
                </a:cubicBezTo>
                <a:cubicBezTo>
                  <a:pt x="2574411" y="966105"/>
                  <a:pt x="2587413" y="865757"/>
                  <a:pt x="2604655" y="831273"/>
                </a:cubicBezTo>
                <a:lnTo>
                  <a:pt x="2632364" y="775854"/>
                </a:lnTo>
                <a:cubicBezTo>
                  <a:pt x="2636982" y="757381"/>
                  <a:pt x="2640987" y="738745"/>
                  <a:pt x="2646218" y="720436"/>
                </a:cubicBezTo>
                <a:cubicBezTo>
                  <a:pt x="2657075" y="682437"/>
                  <a:pt x="2673149" y="646184"/>
                  <a:pt x="2687782" y="609600"/>
                </a:cubicBezTo>
                <a:cubicBezTo>
                  <a:pt x="2692400" y="563418"/>
                  <a:pt x="2695072" y="517000"/>
                  <a:pt x="2701636" y="471054"/>
                </a:cubicBezTo>
                <a:cubicBezTo>
                  <a:pt x="2704329" y="452204"/>
                  <a:pt x="2711360" y="434224"/>
                  <a:pt x="2715491" y="415636"/>
                </a:cubicBezTo>
                <a:cubicBezTo>
                  <a:pt x="2720600" y="392648"/>
                  <a:pt x="2724728" y="369454"/>
                  <a:pt x="2729346" y="346363"/>
                </a:cubicBezTo>
                <a:cubicBezTo>
                  <a:pt x="2724728" y="244763"/>
                  <a:pt x="2727609" y="142543"/>
                  <a:pt x="2715491" y="41563"/>
                </a:cubicBezTo>
                <a:cubicBezTo>
                  <a:pt x="2713507" y="25031"/>
                  <a:pt x="2687782" y="0"/>
                  <a:pt x="2687782" y="0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348663" y="3454400"/>
            <a:ext cx="600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72200" y="2506663"/>
            <a:ext cx="381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E6FFD9"/>
                </a:solidFill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458075" y="1752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E6FFD9"/>
                </a:solidFill>
              </a:rPr>
              <a:t>3</a:t>
            </a:r>
          </a:p>
        </p:txBody>
      </p:sp>
      <p:graphicFrame>
        <p:nvGraphicFramePr>
          <p:cNvPr id="20491" name="Object 4"/>
          <p:cNvGraphicFramePr>
            <a:graphicFrameLocks noChangeAspect="1"/>
          </p:cNvGraphicFramePr>
          <p:nvPr/>
        </p:nvGraphicFramePr>
        <p:xfrm>
          <a:off x="230188" y="228600"/>
          <a:ext cx="2208212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Equation" r:id="rId11" imgW="469696" imgH="393529" progId="Equation.DSMT4">
                  <p:embed/>
                </p:oleObj>
              </mc:Choice>
              <mc:Fallback>
                <p:oleObj name="Equation" r:id="rId11" imgW="46969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228600"/>
                        <a:ext cx="2208212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27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28" grpId="0"/>
      <p:bldP spid="21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7"/>
          <p:cNvGrpSpPr>
            <a:grpSpLocks/>
          </p:cNvGrpSpPr>
          <p:nvPr/>
        </p:nvGrpSpPr>
        <p:grpSpPr bwMode="auto">
          <a:xfrm>
            <a:off x="5462588" y="1601788"/>
            <a:ext cx="2846387" cy="2378075"/>
            <a:chOff x="5462588" y="1601788"/>
            <a:chExt cx="2846387" cy="2378075"/>
          </a:xfrm>
        </p:grpSpPr>
        <p:pic>
          <p:nvPicPr>
            <p:cNvPr id="22541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588" y="1601788"/>
              <a:ext cx="2846387" cy="237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42" name="Group 18"/>
            <p:cNvGrpSpPr>
              <a:grpSpLocks/>
            </p:cNvGrpSpPr>
            <p:nvPr/>
          </p:nvGrpSpPr>
          <p:grpSpPr bwMode="auto">
            <a:xfrm>
              <a:off x="5844793" y="1663700"/>
              <a:ext cx="2464182" cy="2316163"/>
              <a:chOff x="5868697" y="317363"/>
              <a:chExt cx="2464781" cy="231574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6223178" y="317363"/>
                <a:ext cx="687554" cy="1188823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6223178" y="1506186"/>
                <a:ext cx="687554" cy="1126922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endCxn id="22541" idx="3"/>
              </p:cNvCxnSpPr>
              <p:nvPr/>
            </p:nvCxnSpPr>
            <p:spPr>
              <a:xfrm flipV="1">
                <a:off x="6910732" y="1444285"/>
                <a:ext cx="1422746" cy="61902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46" name="TextBox 11"/>
              <p:cNvSpPr txBox="1">
                <a:spLocks noChangeArrowheads="1"/>
              </p:cNvSpPr>
              <p:nvPr/>
            </p:nvSpPr>
            <p:spPr bwMode="auto">
              <a:xfrm>
                <a:off x="5868697" y="1152242"/>
                <a:ext cx="711769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000" b="1">
                    <a:solidFill>
                      <a:srgbClr val="C00000"/>
                    </a:solidFill>
                    <a:latin typeface="Gadugi" panose="020B0502040204020203" pitchFamily="34" charset="0"/>
                  </a:rPr>
                  <a:t>3</a:t>
                </a:r>
              </a:p>
            </p:txBody>
          </p:sp>
          <p:pic>
            <p:nvPicPr>
              <p:cNvPr id="22547" name="Picture 1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1190" y="433196"/>
                <a:ext cx="926672" cy="1072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" name="Freeform 20"/>
          <p:cNvSpPr/>
          <p:nvPr/>
        </p:nvSpPr>
        <p:spPr>
          <a:xfrm>
            <a:off x="5226050" y="1266825"/>
            <a:ext cx="2244725" cy="2784475"/>
          </a:xfrm>
          <a:custGeom>
            <a:avLst/>
            <a:gdLst>
              <a:gd name="connsiteX0" fmla="*/ 2244436 w 2244436"/>
              <a:gd name="connsiteY0" fmla="*/ 166254 h 2784763"/>
              <a:gd name="connsiteX1" fmla="*/ 2161309 w 2244436"/>
              <a:gd name="connsiteY1" fmla="*/ 124691 h 2784763"/>
              <a:gd name="connsiteX2" fmla="*/ 2105891 w 2244436"/>
              <a:gd name="connsiteY2" fmla="*/ 110836 h 2784763"/>
              <a:gd name="connsiteX3" fmla="*/ 2064327 w 2244436"/>
              <a:gd name="connsiteY3" fmla="*/ 96982 h 2784763"/>
              <a:gd name="connsiteX4" fmla="*/ 2008909 w 2244436"/>
              <a:gd name="connsiteY4" fmla="*/ 83127 h 2784763"/>
              <a:gd name="connsiteX5" fmla="*/ 1953491 w 2244436"/>
              <a:gd name="connsiteY5" fmla="*/ 55418 h 2784763"/>
              <a:gd name="connsiteX6" fmla="*/ 1898073 w 2244436"/>
              <a:gd name="connsiteY6" fmla="*/ 41563 h 2784763"/>
              <a:gd name="connsiteX7" fmla="*/ 1731818 w 2244436"/>
              <a:gd name="connsiteY7" fmla="*/ 0 h 2784763"/>
              <a:gd name="connsiteX8" fmla="*/ 1482436 w 2244436"/>
              <a:gd name="connsiteY8" fmla="*/ 13854 h 2784763"/>
              <a:gd name="connsiteX9" fmla="*/ 1371600 w 2244436"/>
              <a:gd name="connsiteY9" fmla="*/ 41563 h 2784763"/>
              <a:gd name="connsiteX10" fmla="*/ 1316182 w 2244436"/>
              <a:gd name="connsiteY10" fmla="*/ 69272 h 2784763"/>
              <a:gd name="connsiteX11" fmla="*/ 1205345 w 2244436"/>
              <a:gd name="connsiteY11" fmla="*/ 110836 h 2784763"/>
              <a:gd name="connsiteX12" fmla="*/ 1122218 w 2244436"/>
              <a:gd name="connsiteY12" fmla="*/ 180109 h 2784763"/>
              <a:gd name="connsiteX13" fmla="*/ 1066800 w 2244436"/>
              <a:gd name="connsiteY13" fmla="*/ 207818 h 2784763"/>
              <a:gd name="connsiteX14" fmla="*/ 983673 w 2244436"/>
              <a:gd name="connsiteY14" fmla="*/ 249382 h 2784763"/>
              <a:gd name="connsiteX15" fmla="*/ 803564 w 2244436"/>
              <a:gd name="connsiteY15" fmla="*/ 235527 h 2784763"/>
              <a:gd name="connsiteX16" fmla="*/ 678873 w 2244436"/>
              <a:gd name="connsiteY16" fmla="*/ 207818 h 2784763"/>
              <a:gd name="connsiteX17" fmla="*/ 609600 w 2244436"/>
              <a:gd name="connsiteY17" fmla="*/ 193963 h 2784763"/>
              <a:gd name="connsiteX18" fmla="*/ 484909 w 2244436"/>
              <a:gd name="connsiteY18" fmla="*/ 207818 h 2784763"/>
              <a:gd name="connsiteX19" fmla="*/ 429491 w 2244436"/>
              <a:gd name="connsiteY19" fmla="*/ 235527 h 2784763"/>
              <a:gd name="connsiteX20" fmla="*/ 374073 w 2244436"/>
              <a:gd name="connsiteY20" fmla="*/ 277091 h 2784763"/>
              <a:gd name="connsiteX21" fmla="*/ 332509 w 2244436"/>
              <a:gd name="connsiteY21" fmla="*/ 304800 h 2784763"/>
              <a:gd name="connsiteX22" fmla="*/ 290945 w 2244436"/>
              <a:gd name="connsiteY22" fmla="*/ 374072 h 2784763"/>
              <a:gd name="connsiteX23" fmla="*/ 277091 w 2244436"/>
              <a:gd name="connsiteY23" fmla="*/ 415636 h 2784763"/>
              <a:gd name="connsiteX24" fmla="*/ 249382 w 2244436"/>
              <a:gd name="connsiteY24" fmla="*/ 457200 h 2784763"/>
              <a:gd name="connsiteX25" fmla="*/ 221673 w 2244436"/>
              <a:gd name="connsiteY25" fmla="*/ 540327 h 2784763"/>
              <a:gd name="connsiteX26" fmla="*/ 207818 w 2244436"/>
              <a:gd name="connsiteY26" fmla="*/ 706582 h 2784763"/>
              <a:gd name="connsiteX27" fmla="*/ 166255 w 2244436"/>
              <a:gd name="connsiteY27" fmla="*/ 803563 h 2784763"/>
              <a:gd name="connsiteX28" fmla="*/ 96982 w 2244436"/>
              <a:gd name="connsiteY28" fmla="*/ 858982 h 2784763"/>
              <a:gd name="connsiteX29" fmla="*/ 41564 w 2244436"/>
              <a:gd name="connsiteY29" fmla="*/ 942109 h 2784763"/>
              <a:gd name="connsiteX30" fmla="*/ 55418 w 2244436"/>
              <a:gd name="connsiteY30" fmla="*/ 1136072 h 2784763"/>
              <a:gd name="connsiteX31" fmla="*/ 69273 w 2244436"/>
              <a:gd name="connsiteY31" fmla="*/ 1177636 h 2784763"/>
              <a:gd name="connsiteX32" fmla="*/ 110836 w 2244436"/>
              <a:gd name="connsiteY32" fmla="*/ 1233054 h 2784763"/>
              <a:gd name="connsiteX33" fmla="*/ 138545 w 2244436"/>
              <a:gd name="connsiteY33" fmla="*/ 1316182 h 2784763"/>
              <a:gd name="connsiteX34" fmla="*/ 152400 w 2244436"/>
              <a:gd name="connsiteY34" fmla="*/ 1357745 h 2784763"/>
              <a:gd name="connsiteX35" fmla="*/ 138545 w 2244436"/>
              <a:gd name="connsiteY35" fmla="*/ 1468582 h 2784763"/>
              <a:gd name="connsiteX36" fmla="*/ 55418 w 2244436"/>
              <a:gd name="connsiteY36" fmla="*/ 1607127 h 2784763"/>
              <a:gd name="connsiteX37" fmla="*/ 27709 w 2244436"/>
              <a:gd name="connsiteY37" fmla="*/ 1662545 h 2784763"/>
              <a:gd name="connsiteX38" fmla="*/ 0 w 2244436"/>
              <a:gd name="connsiteY38" fmla="*/ 1745672 h 2784763"/>
              <a:gd name="connsiteX39" fmla="*/ 13855 w 2244436"/>
              <a:gd name="connsiteY39" fmla="*/ 1870363 h 2784763"/>
              <a:gd name="connsiteX40" fmla="*/ 41564 w 2244436"/>
              <a:gd name="connsiteY40" fmla="*/ 1925782 h 2784763"/>
              <a:gd name="connsiteX41" fmla="*/ 55418 w 2244436"/>
              <a:gd name="connsiteY41" fmla="*/ 1967345 h 2784763"/>
              <a:gd name="connsiteX42" fmla="*/ 83127 w 2244436"/>
              <a:gd name="connsiteY42" fmla="*/ 2022763 h 2784763"/>
              <a:gd name="connsiteX43" fmla="*/ 110836 w 2244436"/>
              <a:gd name="connsiteY43" fmla="*/ 2119745 h 2784763"/>
              <a:gd name="connsiteX44" fmla="*/ 96982 w 2244436"/>
              <a:gd name="connsiteY44" fmla="*/ 2369127 h 2784763"/>
              <a:gd name="connsiteX45" fmla="*/ 83127 w 2244436"/>
              <a:gd name="connsiteY45" fmla="*/ 2410691 h 2784763"/>
              <a:gd name="connsiteX46" fmla="*/ 124691 w 2244436"/>
              <a:gd name="connsiteY46" fmla="*/ 2507672 h 2784763"/>
              <a:gd name="connsiteX47" fmla="*/ 193964 w 2244436"/>
              <a:gd name="connsiteY47" fmla="*/ 2576945 h 2784763"/>
              <a:gd name="connsiteX48" fmla="*/ 304800 w 2244436"/>
              <a:gd name="connsiteY48" fmla="*/ 2660072 h 2784763"/>
              <a:gd name="connsiteX49" fmla="*/ 346364 w 2244436"/>
              <a:gd name="connsiteY49" fmla="*/ 2687782 h 2784763"/>
              <a:gd name="connsiteX50" fmla="*/ 387927 w 2244436"/>
              <a:gd name="connsiteY50" fmla="*/ 2701636 h 2784763"/>
              <a:gd name="connsiteX51" fmla="*/ 471055 w 2244436"/>
              <a:gd name="connsiteY51" fmla="*/ 2757054 h 2784763"/>
              <a:gd name="connsiteX52" fmla="*/ 512618 w 2244436"/>
              <a:gd name="connsiteY52" fmla="*/ 2784763 h 2784763"/>
              <a:gd name="connsiteX53" fmla="*/ 637309 w 2244436"/>
              <a:gd name="connsiteY53" fmla="*/ 2743200 h 278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244436" h="2784763">
                <a:moveTo>
                  <a:pt x="2244436" y="166254"/>
                </a:moveTo>
                <a:cubicBezTo>
                  <a:pt x="2216727" y="152400"/>
                  <a:pt x="2190073" y="136197"/>
                  <a:pt x="2161309" y="124691"/>
                </a:cubicBezTo>
                <a:cubicBezTo>
                  <a:pt x="2143630" y="117619"/>
                  <a:pt x="2124200" y="116067"/>
                  <a:pt x="2105891" y="110836"/>
                </a:cubicBezTo>
                <a:cubicBezTo>
                  <a:pt x="2091849" y="106824"/>
                  <a:pt x="2078369" y="100994"/>
                  <a:pt x="2064327" y="96982"/>
                </a:cubicBezTo>
                <a:cubicBezTo>
                  <a:pt x="2046018" y="91751"/>
                  <a:pt x="2026738" y="89813"/>
                  <a:pt x="2008909" y="83127"/>
                </a:cubicBezTo>
                <a:cubicBezTo>
                  <a:pt x="1989571" y="75875"/>
                  <a:pt x="1972829" y="62670"/>
                  <a:pt x="1953491" y="55418"/>
                </a:cubicBezTo>
                <a:cubicBezTo>
                  <a:pt x="1935662" y="48732"/>
                  <a:pt x="1916311" y="47034"/>
                  <a:pt x="1898073" y="41563"/>
                </a:cubicBezTo>
                <a:cubicBezTo>
                  <a:pt x="1760857" y="398"/>
                  <a:pt x="1870145" y="23054"/>
                  <a:pt x="1731818" y="0"/>
                </a:cubicBezTo>
                <a:cubicBezTo>
                  <a:pt x="1648691" y="4618"/>
                  <a:pt x="1565143" y="4311"/>
                  <a:pt x="1482436" y="13854"/>
                </a:cubicBezTo>
                <a:cubicBezTo>
                  <a:pt x="1444605" y="18219"/>
                  <a:pt x="1371600" y="41563"/>
                  <a:pt x="1371600" y="41563"/>
                </a:cubicBezTo>
                <a:cubicBezTo>
                  <a:pt x="1353127" y="50799"/>
                  <a:pt x="1335520" y="62020"/>
                  <a:pt x="1316182" y="69272"/>
                </a:cubicBezTo>
                <a:cubicBezTo>
                  <a:pt x="1217003" y="106465"/>
                  <a:pt x="1303528" y="54731"/>
                  <a:pt x="1205345" y="110836"/>
                </a:cubicBezTo>
                <a:cubicBezTo>
                  <a:pt x="1095408" y="173657"/>
                  <a:pt x="1236830" y="98243"/>
                  <a:pt x="1122218" y="180109"/>
                </a:cubicBezTo>
                <a:cubicBezTo>
                  <a:pt x="1105412" y="192113"/>
                  <a:pt x="1084732" y="197571"/>
                  <a:pt x="1066800" y="207818"/>
                </a:cubicBezTo>
                <a:cubicBezTo>
                  <a:pt x="991598" y="250790"/>
                  <a:pt x="1059877" y="223979"/>
                  <a:pt x="983673" y="249382"/>
                </a:cubicBezTo>
                <a:cubicBezTo>
                  <a:pt x="923637" y="244764"/>
                  <a:pt x="863409" y="242177"/>
                  <a:pt x="803564" y="235527"/>
                </a:cubicBezTo>
                <a:cubicBezTo>
                  <a:pt x="761789" y="230885"/>
                  <a:pt x="719804" y="216914"/>
                  <a:pt x="678873" y="207818"/>
                </a:cubicBezTo>
                <a:cubicBezTo>
                  <a:pt x="655885" y="202710"/>
                  <a:pt x="632691" y="198581"/>
                  <a:pt x="609600" y="193963"/>
                </a:cubicBezTo>
                <a:cubicBezTo>
                  <a:pt x="568036" y="198581"/>
                  <a:pt x="525657" y="198414"/>
                  <a:pt x="484909" y="207818"/>
                </a:cubicBezTo>
                <a:cubicBezTo>
                  <a:pt x="464785" y="212462"/>
                  <a:pt x="447005" y="224581"/>
                  <a:pt x="429491" y="235527"/>
                </a:cubicBezTo>
                <a:cubicBezTo>
                  <a:pt x="409910" y="247765"/>
                  <a:pt x="392863" y="263670"/>
                  <a:pt x="374073" y="277091"/>
                </a:cubicBezTo>
                <a:cubicBezTo>
                  <a:pt x="360523" y="286769"/>
                  <a:pt x="346364" y="295564"/>
                  <a:pt x="332509" y="304800"/>
                </a:cubicBezTo>
                <a:cubicBezTo>
                  <a:pt x="293262" y="422543"/>
                  <a:pt x="348000" y="278982"/>
                  <a:pt x="290945" y="374072"/>
                </a:cubicBezTo>
                <a:cubicBezTo>
                  <a:pt x="283431" y="386595"/>
                  <a:pt x="283622" y="402574"/>
                  <a:pt x="277091" y="415636"/>
                </a:cubicBezTo>
                <a:cubicBezTo>
                  <a:pt x="269645" y="430529"/>
                  <a:pt x="256145" y="441984"/>
                  <a:pt x="249382" y="457200"/>
                </a:cubicBezTo>
                <a:cubicBezTo>
                  <a:pt x="237520" y="483890"/>
                  <a:pt x="221673" y="540327"/>
                  <a:pt x="221673" y="540327"/>
                </a:cubicBezTo>
                <a:cubicBezTo>
                  <a:pt x="217055" y="595745"/>
                  <a:pt x="214716" y="651401"/>
                  <a:pt x="207818" y="706582"/>
                </a:cubicBezTo>
                <a:cubicBezTo>
                  <a:pt x="203276" y="742922"/>
                  <a:pt x="192852" y="776966"/>
                  <a:pt x="166255" y="803563"/>
                </a:cubicBezTo>
                <a:cubicBezTo>
                  <a:pt x="111718" y="858099"/>
                  <a:pt x="138116" y="804136"/>
                  <a:pt x="96982" y="858982"/>
                </a:cubicBezTo>
                <a:cubicBezTo>
                  <a:pt x="77001" y="885624"/>
                  <a:pt x="41564" y="942109"/>
                  <a:pt x="41564" y="942109"/>
                </a:cubicBezTo>
                <a:cubicBezTo>
                  <a:pt x="46182" y="1006763"/>
                  <a:pt x="47844" y="1071697"/>
                  <a:pt x="55418" y="1136072"/>
                </a:cubicBezTo>
                <a:cubicBezTo>
                  <a:pt x="57124" y="1150576"/>
                  <a:pt x="62027" y="1164956"/>
                  <a:pt x="69273" y="1177636"/>
                </a:cubicBezTo>
                <a:cubicBezTo>
                  <a:pt x="80729" y="1197684"/>
                  <a:pt x="96982" y="1214581"/>
                  <a:pt x="110836" y="1233054"/>
                </a:cubicBezTo>
                <a:lnTo>
                  <a:pt x="138545" y="1316182"/>
                </a:lnTo>
                <a:lnTo>
                  <a:pt x="152400" y="1357745"/>
                </a:lnTo>
                <a:cubicBezTo>
                  <a:pt x="147782" y="1394691"/>
                  <a:pt x="147575" y="1432461"/>
                  <a:pt x="138545" y="1468582"/>
                </a:cubicBezTo>
                <a:cubicBezTo>
                  <a:pt x="128176" y="1510056"/>
                  <a:pt x="70317" y="1577329"/>
                  <a:pt x="55418" y="1607127"/>
                </a:cubicBezTo>
                <a:cubicBezTo>
                  <a:pt x="46182" y="1625600"/>
                  <a:pt x="35379" y="1643369"/>
                  <a:pt x="27709" y="1662545"/>
                </a:cubicBezTo>
                <a:cubicBezTo>
                  <a:pt x="16861" y="1689664"/>
                  <a:pt x="0" y="1745672"/>
                  <a:pt x="0" y="1745672"/>
                </a:cubicBezTo>
                <a:cubicBezTo>
                  <a:pt x="4618" y="1787236"/>
                  <a:pt x="4451" y="1829614"/>
                  <a:pt x="13855" y="1870363"/>
                </a:cubicBezTo>
                <a:cubicBezTo>
                  <a:pt x="18499" y="1890487"/>
                  <a:pt x="33428" y="1906799"/>
                  <a:pt x="41564" y="1925782"/>
                </a:cubicBezTo>
                <a:cubicBezTo>
                  <a:pt x="47317" y="1939205"/>
                  <a:pt x="49665" y="1953922"/>
                  <a:pt x="55418" y="1967345"/>
                </a:cubicBezTo>
                <a:cubicBezTo>
                  <a:pt x="63554" y="1986328"/>
                  <a:pt x="74991" y="2003780"/>
                  <a:pt x="83127" y="2022763"/>
                </a:cubicBezTo>
                <a:cubicBezTo>
                  <a:pt x="95054" y="2050593"/>
                  <a:pt x="103804" y="2091617"/>
                  <a:pt x="110836" y="2119745"/>
                </a:cubicBezTo>
                <a:cubicBezTo>
                  <a:pt x="106218" y="2202872"/>
                  <a:pt x="104875" y="2286247"/>
                  <a:pt x="96982" y="2369127"/>
                </a:cubicBezTo>
                <a:cubicBezTo>
                  <a:pt x="95597" y="2383665"/>
                  <a:pt x="83127" y="2396087"/>
                  <a:pt x="83127" y="2410691"/>
                </a:cubicBezTo>
                <a:cubicBezTo>
                  <a:pt x="83127" y="2428342"/>
                  <a:pt x="119282" y="2500717"/>
                  <a:pt x="124691" y="2507672"/>
                </a:cubicBezTo>
                <a:cubicBezTo>
                  <a:pt x="144740" y="2533449"/>
                  <a:pt x="167840" y="2557352"/>
                  <a:pt x="193964" y="2576945"/>
                </a:cubicBezTo>
                <a:cubicBezTo>
                  <a:pt x="230909" y="2604654"/>
                  <a:pt x="266375" y="2634455"/>
                  <a:pt x="304800" y="2660072"/>
                </a:cubicBezTo>
                <a:cubicBezTo>
                  <a:pt x="318655" y="2669309"/>
                  <a:pt x="331471" y="2680335"/>
                  <a:pt x="346364" y="2687782"/>
                </a:cubicBezTo>
                <a:cubicBezTo>
                  <a:pt x="359426" y="2694313"/>
                  <a:pt x="374073" y="2697018"/>
                  <a:pt x="387927" y="2701636"/>
                </a:cubicBezTo>
                <a:lnTo>
                  <a:pt x="471055" y="2757054"/>
                </a:lnTo>
                <a:lnTo>
                  <a:pt x="512618" y="2784763"/>
                </a:lnTo>
                <a:cubicBezTo>
                  <a:pt x="633702" y="2769628"/>
                  <a:pt x="606804" y="2804212"/>
                  <a:pt x="637309" y="274320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49826" y="-36661"/>
            <a:ext cx="1219200" cy="1244828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2141538"/>
            <a:ext cx="12192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07225" y="2995613"/>
            <a:ext cx="817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B050"/>
                </a:solidFill>
                <a:latin typeface="Gadugi" panose="020B0502040204020203" pitchFamily="34" charset="0"/>
              </a:rPr>
              <a:t>3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981950" y="3506788"/>
            <a:ext cx="449263" cy="11525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itle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0" y="4820378"/>
            <a:ext cx="9144000" cy="1143000"/>
          </a:xfrm>
          <a:blipFill>
            <a:blip r:embed="rId12"/>
            <a:stretch>
              <a:fillRect l="-1000" r="-133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" name="Title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5791436"/>
            <a:ext cx="8229600" cy="1143000"/>
          </a:xfrm>
          <a:prstGeom prst="rect">
            <a:avLst/>
          </a:prstGeom>
          <a:blipFill>
            <a:blip r:embed="rId13"/>
            <a:stretch>
              <a:fillRect l="-111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22538" name="Object 4"/>
          <p:cNvGraphicFramePr>
            <a:graphicFrameLocks noChangeAspect="1"/>
          </p:cNvGraphicFramePr>
          <p:nvPr/>
        </p:nvGraphicFramePr>
        <p:xfrm>
          <a:off x="230188" y="228600"/>
          <a:ext cx="2208212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Equation" r:id="rId14" imgW="469696" imgH="393529" progId="Equation.DSMT4">
                  <p:embed/>
                </p:oleObj>
              </mc:Choice>
              <mc:Fallback>
                <p:oleObj name="Equation" r:id="rId14" imgW="46969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228600"/>
                        <a:ext cx="2208212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59383">
            <a:off x="4935538" y="1212850"/>
            <a:ext cx="3441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27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7"/>
          <p:cNvGrpSpPr>
            <a:grpSpLocks/>
          </p:cNvGrpSpPr>
          <p:nvPr/>
        </p:nvGrpSpPr>
        <p:grpSpPr bwMode="auto">
          <a:xfrm>
            <a:off x="3276600" y="457200"/>
            <a:ext cx="2846388" cy="2378075"/>
            <a:chOff x="5462588" y="1601788"/>
            <a:chExt cx="2846387" cy="2378075"/>
          </a:xfrm>
        </p:grpSpPr>
        <p:pic>
          <p:nvPicPr>
            <p:cNvPr id="24587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588" y="1601788"/>
              <a:ext cx="2846387" cy="237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88" name="Group 18"/>
            <p:cNvGrpSpPr>
              <a:grpSpLocks/>
            </p:cNvGrpSpPr>
            <p:nvPr/>
          </p:nvGrpSpPr>
          <p:grpSpPr bwMode="auto">
            <a:xfrm>
              <a:off x="5844793" y="1663700"/>
              <a:ext cx="2464182" cy="2316163"/>
              <a:chOff x="5868697" y="317363"/>
              <a:chExt cx="2464781" cy="2315745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6223178" y="317364"/>
                <a:ext cx="687555" cy="1188822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6223178" y="1506186"/>
                <a:ext cx="687555" cy="1126922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endCxn id="24587" idx="3"/>
              </p:cNvCxnSpPr>
              <p:nvPr/>
            </p:nvCxnSpPr>
            <p:spPr>
              <a:xfrm flipV="1">
                <a:off x="6910733" y="1444286"/>
                <a:ext cx="1422745" cy="61901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92" name="TextBox 11"/>
              <p:cNvSpPr txBox="1">
                <a:spLocks noChangeArrowheads="1"/>
              </p:cNvSpPr>
              <p:nvPr/>
            </p:nvSpPr>
            <p:spPr bwMode="auto">
              <a:xfrm>
                <a:off x="5868697" y="1152242"/>
                <a:ext cx="711769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000" b="1">
                    <a:solidFill>
                      <a:srgbClr val="C00000"/>
                    </a:solidFill>
                    <a:latin typeface="Gadugi" panose="020B0502040204020203" pitchFamily="34" charset="0"/>
                  </a:rPr>
                  <a:t>3</a:t>
                </a:r>
              </a:p>
            </p:txBody>
          </p:sp>
          <p:pic>
            <p:nvPicPr>
              <p:cNvPr id="24593" name="Picture 1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1190" y="433196"/>
                <a:ext cx="926672" cy="1072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4579" name="TextBox 31"/>
          <p:cNvSpPr txBox="1">
            <a:spLocks noChangeArrowheads="1"/>
          </p:cNvSpPr>
          <p:nvPr/>
        </p:nvSpPr>
        <p:spPr bwMode="auto">
          <a:xfrm>
            <a:off x="4754563" y="1947863"/>
            <a:ext cx="717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Gadugi" panose="020B0502040204020203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4349" y="5002385"/>
            <a:ext cx="70104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chemeClr val="accent6"/>
                </a:solidFill>
              </a:rPr>
              <a:t>3 groups </a:t>
            </a:r>
            <a:r>
              <a:rPr lang="en-US" sz="3400" dirty="0" smtClean="0">
                <a:solidFill>
                  <a:schemeClr val="accent6"/>
                </a:solidFill>
              </a:rPr>
              <a:t>with a value of </a:t>
            </a:r>
            <a:r>
              <a:rPr lang="en-US" sz="3400" dirty="0">
                <a:solidFill>
                  <a:schemeClr val="accent6"/>
                </a:solidFill>
              </a:rPr>
              <a:t>3 each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" y="6061075"/>
            <a:ext cx="88392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chemeClr val="accent6"/>
                </a:solidFill>
              </a:rPr>
              <a:t>3 x 3 = 9</a:t>
            </a:r>
          </a:p>
        </p:txBody>
      </p:sp>
      <p:sp>
        <p:nvSpPr>
          <p:cNvPr id="40" name="TextBox 3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09069" y="533400"/>
            <a:ext cx="543731" cy="1152495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24584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6675"/>
            <a:ext cx="5429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2057400"/>
            <a:ext cx="5429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1766" y="3846547"/>
                <a:ext cx="7543800" cy="834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400" dirty="0" smtClean="0">
                    <a:solidFill>
                      <a:schemeClr val="accent6"/>
                    </a:solidFill>
                  </a:rPr>
                  <a:t> 3 groups the size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 smtClean="0">
                    <a:solidFill>
                      <a:schemeClr val="accent6"/>
                    </a:solidFill>
                  </a:rPr>
                  <a:t>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den>
                    </m:f>
                  </m:oMath>
                </a14:m>
                <a:r>
                  <a:rPr lang="en-US" sz="3400" dirty="0" smtClean="0">
                    <a:solidFill>
                      <a:schemeClr val="accent6"/>
                    </a:solidFill>
                  </a:rPr>
                  <a:t> each</a:t>
                </a:r>
                <a:endParaRPr lang="en-US" sz="3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66" y="3846547"/>
                <a:ext cx="7543800" cy="834844"/>
              </a:xfrm>
              <a:prstGeom prst="rect">
                <a:avLst/>
              </a:prstGeom>
              <a:blipFill rotWithShape="0">
                <a:blip r:embed="rId9"/>
                <a:stretch>
                  <a:fillRect l="-2021" b="-1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18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5400" smtClean="0">
                <a:solidFill>
                  <a:srgbClr val="002060"/>
                </a:solidFill>
              </a:rPr>
              <a:t>Symbolic Representation</a:t>
            </a:r>
          </a:p>
          <a:p>
            <a:pPr marL="0" indent="0" algn="ctr">
              <a:buFontTx/>
              <a:buNone/>
            </a:pPr>
            <a:endParaRPr lang="en-US" altLang="en-US" sz="5400" smtClean="0">
              <a:solidFill>
                <a:srgbClr val="002060"/>
              </a:solidFill>
            </a:endParaRPr>
          </a:p>
          <a:p>
            <a:pPr marL="0" indent="0" algn="ctr">
              <a:buFontTx/>
              <a:buNone/>
            </a:pPr>
            <a:endParaRPr lang="en-US" altLang="en-US" sz="5400" smtClean="0">
              <a:solidFill>
                <a:srgbClr val="002060"/>
              </a:solidFill>
            </a:endParaRP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743200"/>
            <a:ext cx="4165600" cy="29591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23050"/>
      </p:ext>
    </p:extLst>
  </p:cSld>
  <p:clrMapOvr>
    <a:masterClrMapping/>
  </p:clrMapOvr>
  <p:transition spd="slow" advTm="11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43200" y="5419725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Gadugi" panose="020B0502040204020203" pitchFamily="34" charset="0"/>
                <a:cs typeface="Vrinda" panose="020B0502040204020203" pitchFamily="34" charset="0"/>
              </a:rPr>
              <a:t>Addition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2900" y="5419725"/>
            <a:ext cx="209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Gadugi" panose="020B0502040204020203" pitchFamily="34" charset="0"/>
                <a:cs typeface="Vrinda" panose="020B0502040204020203" pitchFamily="34" charset="0"/>
              </a:rPr>
              <a:t>Subtraction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33900" y="5408613"/>
            <a:ext cx="2400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Gadugi" panose="020B0502040204020203" pitchFamily="34" charset="0"/>
                <a:cs typeface="Vrinda" panose="020B0502040204020203" pitchFamily="34" charset="0"/>
              </a:rPr>
              <a:t>Multiplication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227888" y="541972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Gadugi" panose="020B0502040204020203" pitchFamily="34" charset="0"/>
                <a:cs typeface="Vrinda" panose="020B0502040204020203" pitchFamily="34" charset="0"/>
              </a:rPr>
              <a:t>Division</a:t>
            </a:r>
          </a:p>
        </p:txBody>
      </p:sp>
      <p:grpSp>
        <p:nvGrpSpPr>
          <p:cNvPr id="4102" name="Group 3"/>
          <p:cNvGrpSpPr>
            <a:grpSpLocks/>
          </p:cNvGrpSpPr>
          <p:nvPr/>
        </p:nvGrpSpPr>
        <p:grpSpPr bwMode="auto">
          <a:xfrm>
            <a:off x="1676400" y="2630488"/>
            <a:ext cx="5867400" cy="2667000"/>
            <a:chOff x="1676400" y="2629767"/>
            <a:chExt cx="5867400" cy="266700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1676400" y="2629767"/>
              <a:ext cx="2667000" cy="26670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3810000" y="2629767"/>
              <a:ext cx="533400" cy="26670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343400" y="2629767"/>
              <a:ext cx="1295400" cy="26670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343400" y="2629767"/>
              <a:ext cx="3200400" cy="25908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83" name="TextBox 16"/>
          <p:cNvSpPr txBox="1">
            <a:spLocks noChangeArrowheads="1"/>
          </p:cNvSpPr>
          <p:nvPr/>
        </p:nvSpPr>
        <p:spPr bwMode="auto">
          <a:xfrm>
            <a:off x="342900" y="5334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B050"/>
                </a:solidFill>
                <a:latin typeface="Gadugi" panose="020B0502040204020203" pitchFamily="34" charset="0"/>
                <a:cs typeface="Vrinda" panose="020B0502040204020203" pitchFamily="34" charset="0"/>
              </a:rPr>
              <a:t>Goal: To find the value of the variable using a single operation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61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12" grpId="0"/>
      <p:bldP spid="13" grpId="0"/>
      <p:bldP spid="30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704975"/>
            <a:ext cx="23844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0" y="1704337"/>
            <a:ext cx="2287580" cy="1267463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94362" y="1669473"/>
            <a:ext cx="2057400" cy="1244828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06695" y="3352800"/>
            <a:ext cx="2416366" cy="1364412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11550" y="5334000"/>
            <a:ext cx="1806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70C0"/>
                </a:solidFill>
                <a:latin typeface="Gadugi" panose="020B0502040204020203" pitchFamily="34" charset="0"/>
              </a:rPr>
              <a:t>1</a:t>
            </a:r>
            <a:r>
              <a:rPr lang="en-US" altLang="en-US" sz="4400">
                <a:solidFill>
                  <a:srgbClr val="0070C0"/>
                </a:solidFill>
                <a:latin typeface="Gadugi" panose="020B0502040204020203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h</a:t>
            </a:r>
            <a:r>
              <a:rPr lang="en-US" altLang="en-US" sz="4400">
                <a:solidFill>
                  <a:srgbClr val="0070C0"/>
                </a:solidFill>
                <a:latin typeface="Gadugi" panose="020B0502040204020203" pitchFamily="34" charset="0"/>
              </a:rPr>
              <a:t> = 9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70123" y="2585414"/>
            <a:ext cx="1203325" cy="1152495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638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0070C0"/>
                </a:solidFill>
                <a:latin typeface="Gadugi" panose="020B0502040204020203" pitchFamily="34" charset="0"/>
              </a:rPr>
              <a:t>What is a Fractional Coefficient?</a:t>
            </a:r>
          </a:p>
        </p:txBody>
      </p:sp>
      <p:sp>
        <p:nvSpPr>
          <p:cNvPr id="409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266700" y="1177258"/>
            <a:ext cx="8610600" cy="1458610"/>
          </a:xfrm>
          <a:blipFill>
            <a:blip r:embed="rId5"/>
            <a:stretch>
              <a:fillRect l="-1629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34951" y="4114800"/>
            <a:ext cx="1132249" cy="148002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4038600" y="4300538"/>
            <a:ext cx="8921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00B050"/>
                </a:solidFill>
                <a:latin typeface="Gadugi" panose="020B0502040204020203" pitchFamily="34" charset="0"/>
              </a:rPr>
              <a:t>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625" y="2770188"/>
            <a:ext cx="8686800" cy="1354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SzPct val="185000"/>
              <a:buFont typeface="Wingdings" panose="05000000000000000000" pitchFamily="2" charset="2"/>
              <a:buChar char="q"/>
              <a:defRPr/>
            </a:pPr>
            <a:r>
              <a:rPr lang="en-US" altLang="en-US" dirty="0">
                <a:solidFill>
                  <a:srgbClr val="0070C0"/>
                </a:solidFill>
                <a:latin typeface="Gadugi" panose="020B0502040204020203" pitchFamily="34" charset="0"/>
              </a:rPr>
              <a:t> </a:t>
            </a:r>
            <a:r>
              <a:rPr lang="en-US" altLang="en-US" sz="3200" dirty="0">
                <a:solidFill>
                  <a:srgbClr val="0070C0"/>
                </a:solidFill>
                <a:latin typeface="Gadugi" panose="020B0502040204020203" pitchFamily="34" charset="0"/>
              </a:rPr>
              <a:t>Multiplied by the variable in an algebraic expression</a:t>
            </a:r>
          </a:p>
          <a:p>
            <a:pPr>
              <a:buSzPct val="194000"/>
              <a:defRPr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962400" y="3446463"/>
            <a:ext cx="609600" cy="127793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962400" y="4800600"/>
            <a:ext cx="152400" cy="1746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6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graphicFrame>
        <p:nvGraphicFramePr>
          <p:cNvPr id="6147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971800" y="1822450"/>
          <a:ext cx="34290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5" imgW="469696" imgH="393529" progId="Equation.DSMT4">
                  <p:embed/>
                </p:oleObj>
              </mc:Choice>
              <mc:Fallback>
                <p:oleObj name="Equation" r:id="rId5" imgW="46969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22450"/>
                        <a:ext cx="3429000" cy="287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7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accent2"/>
                </a:solidFill>
                <a:latin typeface="Gadugi" panose="020B0502040204020203" pitchFamily="34" charset="0"/>
              </a:rPr>
              <a:t>What does this equation </a:t>
            </a:r>
            <a:r>
              <a:rPr lang="en-US" altLang="en-US" sz="3200" i="1" smtClean="0">
                <a:solidFill>
                  <a:schemeClr val="accent2"/>
                </a:solidFill>
                <a:latin typeface="Gadugi" panose="020B0502040204020203" pitchFamily="34" charset="0"/>
              </a:rPr>
              <a:t>mean </a:t>
            </a:r>
            <a:r>
              <a:rPr lang="en-US" altLang="en-US" sz="3200" smtClean="0">
                <a:solidFill>
                  <a:schemeClr val="accent2"/>
                </a:solidFill>
                <a:latin typeface="Gadugi" panose="020B0502040204020203" pitchFamily="34" charset="0"/>
              </a:rPr>
              <a:t>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49413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en-US" altLang="en-US" smtClean="0"/>
              <a:t>																																		</a:t>
            </a:r>
          </a:p>
          <a:p>
            <a:pPr lvl="4" algn="ctr" eaLnBrk="1" hangingPunct="1">
              <a:buFontTx/>
              <a:buNone/>
            </a:pPr>
            <a:endParaRPr lang="en-US" altLang="en-US" sz="2400" i="1" smtClean="0">
              <a:solidFill>
                <a:srgbClr val="FF0000"/>
              </a:solidFill>
              <a:latin typeface="Teen Light" pitchFamily="2" charset="0"/>
            </a:endParaRPr>
          </a:p>
          <a:p>
            <a:pPr lvl="4" algn="ctr" eaLnBrk="1" hangingPunct="1">
              <a:buFontTx/>
              <a:buNone/>
            </a:pPr>
            <a:r>
              <a:rPr lang="en-US" altLang="en-US" smtClean="0"/>
              <a:t>		</a:t>
            </a:r>
          </a:p>
          <a:p>
            <a:pPr lvl="4" algn="ctr" eaLnBrk="1" hangingPunct="1">
              <a:buFontTx/>
              <a:buNone/>
            </a:pPr>
            <a:endParaRPr lang="en-US" altLang="en-US" sz="3200" smtClean="0">
              <a:latin typeface="Teen Light" pitchFamily="2" charset="0"/>
            </a:endParaRPr>
          </a:p>
          <a:p>
            <a:pPr lvl="4" eaLnBrk="1" hangingPunct="1">
              <a:buFontTx/>
              <a:buNone/>
            </a:pPr>
            <a:r>
              <a:rPr lang="en-US" altLang="en-US" sz="3200" smtClean="0"/>
              <a:t>	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76200" y="4614863"/>
            <a:ext cx="89154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>
                <a:solidFill>
                  <a:schemeClr val="accent2"/>
                </a:solidFill>
                <a:latin typeface="Gadugi" panose="020B0502040204020203" pitchFamily="34" charset="0"/>
              </a:rPr>
              <a:t>One-third of the value of some number </a:t>
            </a:r>
            <a:r>
              <a:rPr lang="en-US" sz="3200" b="1" dirty="0">
                <a:solidFill>
                  <a:srgbClr val="C00000"/>
                </a:solidFill>
                <a:latin typeface="Gadugi" panose="020B0502040204020203" pitchFamily="34" charset="0"/>
              </a:rPr>
              <a:t>h</a:t>
            </a:r>
            <a:r>
              <a:rPr lang="en-US" sz="3200" dirty="0">
                <a:solidFill>
                  <a:schemeClr val="accent2"/>
                </a:solidFill>
                <a:latin typeface="Gadugi" panose="020B0502040204020203" pitchFamily="34" charset="0"/>
              </a:rPr>
              <a:t> is 6.</a:t>
            </a:r>
          </a:p>
          <a:p>
            <a:pPr eaLnBrk="1" hangingPunct="1">
              <a:defRPr/>
            </a:pPr>
            <a:endParaRPr lang="en-US" sz="3200" dirty="0">
              <a:solidFill>
                <a:srgbClr val="C00000"/>
              </a:solidFill>
              <a:latin typeface="Gadugi" panose="020B0502040204020203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>
                <a:solidFill>
                  <a:schemeClr val="accent2"/>
                </a:solidFill>
                <a:latin typeface="Gadugi" panose="020B0502040204020203" pitchFamily="34" charset="0"/>
              </a:rPr>
              <a:t>One-third multiplied by some number </a:t>
            </a:r>
            <a:r>
              <a:rPr lang="en-US" sz="3200" b="1" dirty="0">
                <a:solidFill>
                  <a:srgbClr val="C00000"/>
                </a:solidFill>
                <a:latin typeface="Gadugi" panose="020B0502040204020203" pitchFamily="34" charset="0"/>
              </a:rPr>
              <a:t>h</a:t>
            </a:r>
            <a:r>
              <a:rPr lang="en-US" sz="3200" dirty="0">
                <a:solidFill>
                  <a:schemeClr val="accent2"/>
                </a:solidFill>
                <a:latin typeface="Gadugi" panose="020B0502040204020203" pitchFamily="34" charset="0"/>
              </a:rPr>
              <a:t> is 6.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895600" y="2692400"/>
            <a:ext cx="1676400" cy="107791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29175" y="1981200"/>
            <a:ext cx="38369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B050"/>
                </a:solidFill>
              </a:rPr>
              <a:t>Variable;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B050"/>
                </a:solidFill>
              </a:rPr>
              <a:t>unknown number;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B05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B050"/>
                </a:solidFill>
              </a:rPr>
              <a:t>“mystery number”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1200" y="1629930"/>
            <a:ext cx="3733800" cy="1531638"/>
          </a:xfrm>
          <a:prstGeom prst="rect">
            <a:avLst/>
          </a:prstGeom>
          <a:blipFill>
            <a:blip r:embed="rId5"/>
            <a:stretch>
              <a:fillRect l="-1631" t="-1984" b="-1349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3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buFontTx/>
              <a:buNone/>
              <a:defRPr/>
            </a:pPr>
            <a:r>
              <a:rPr lang="en-US" altLang="en-US" dirty="0" smtClean="0">
                <a:solidFill>
                  <a:schemeClr val="bg2"/>
                </a:solidFill>
                <a:latin typeface="Teen Light" pitchFamily="2" charset="0"/>
              </a:rPr>
              <a:t>	    </a:t>
            </a:r>
            <a:r>
              <a:rPr lang="en-US" altLang="en-US" dirty="0" smtClean="0">
                <a:solidFill>
                  <a:srgbClr val="0070C0"/>
                </a:solidFill>
                <a:latin typeface="Gadugi" panose="020B0502040204020203" pitchFamily="34" charset="0"/>
              </a:rPr>
              <a:t>Determine the value of the variable </a:t>
            </a:r>
            <a:r>
              <a:rPr lang="en-US" altLang="en-US" sz="4400" dirty="0" smtClean="0">
                <a:solidFill>
                  <a:srgbClr val="C00000"/>
                </a:solidFill>
                <a:latin typeface="Gadugi" panose="020B0502040204020203" pitchFamily="34" charset="0"/>
              </a:rPr>
              <a:t>h</a:t>
            </a:r>
            <a:r>
              <a:rPr lang="en-US" altLang="en-US" dirty="0" smtClean="0">
                <a:solidFill>
                  <a:srgbClr val="0070C0"/>
                </a:solidFill>
                <a:latin typeface="Gadugi" panose="020B0502040204020203" pitchFamily="34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altLang="en-US" dirty="0" smtClean="0"/>
              <a:t>																									</a:t>
            </a:r>
            <a:endParaRPr lang="en-US" altLang="en-US" dirty="0" smtClean="0">
              <a:solidFill>
                <a:srgbClr val="FF0000"/>
              </a:solidFill>
              <a:latin typeface="Teen Light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267200" y="2452688"/>
            <a:ext cx="2438400" cy="11430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18" descr="MC90007871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3810000"/>
            <a:ext cx="1093788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28975"/>
            <a:ext cx="37973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0"/>
            <a:ext cx="8153400" cy="990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en-US" sz="4400" dirty="0" smtClean="0"/>
          </a:p>
          <a:p>
            <a:pPr eaLnBrk="1" hangingPunct="1">
              <a:defRPr/>
            </a:pPr>
            <a:endParaRPr lang="en-US" altLang="en-US" sz="44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sz="4400" dirty="0" smtClean="0"/>
          </a:p>
        </p:txBody>
      </p:sp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914400" y="957688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 smtClean="0">
                <a:solidFill>
                  <a:srgbClr val="0070C0"/>
                </a:solidFill>
                <a:latin typeface="Gadugi" panose="020B0502040204020203" pitchFamily="34" charset="0"/>
              </a:rPr>
              <a:t>We must find the </a:t>
            </a:r>
            <a:r>
              <a:rPr lang="en-US" altLang="en-US" sz="4800" dirty="0">
                <a:solidFill>
                  <a:srgbClr val="0070C0"/>
                </a:solidFill>
                <a:latin typeface="Gadugi" panose="020B0502040204020203" pitchFamily="34" charset="0"/>
              </a:rPr>
              <a:t>value of…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28800" y="2366681"/>
            <a:ext cx="6858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i="1" dirty="0">
                <a:solidFill>
                  <a:srgbClr val="0070C0"/>
                </a:solidFill>
                <a:latin typeface="Gadugi" panose="020B0502040204020203" pitchFamily="34" charset="0"/>
              </a:rPr>
              <a:t>One whole</a:t>
            </a:r>
            <a:r>
              <a:rPr lang="en-US" altLang="en-US" sz="6000" dirty="0">
                <a:solidFill>
                  <a:srgbClr val="0070C0"/>
                </a:solidFill>
                <a:latin typeface="Gadugi" panose="020B0502040204020203" pitchFamily="34" charset="0"/>
              </a:rPr>
              <a:t> </a:t>
            </a:r>
            <a:r>
              <a:rPr lang="en-US" altLang="en-US" sz="6000" b="1" i="1" dirty="0" smtClean="0">
                <a:solidFill>
                  <a:srgbClr val="C00000"/>
                </a:solidFill>
                <a:latin typeface="Gadugi" panose="020B0502040204020203" pitchFamily="34" charset="0"/>
              </a:rPr>
              <a:t>h</a:t>
            </a:r>
            <a:endParaRPr lang="en-US" altLang="en-US" sz="1800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44518"/>
            <a:ext cx="37973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52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5592762"/>
          </a:xfrm>
        </p:spPr>
        <p:txBody>
          <a:bodyPr/>
          <a:lstStyle/>
          <a:p>
            <a:r>
              <a:rPr lang="en-US" altLang="en-US" smtClean="0">
                <a:solidFill>
                  <a:srgbClr val="002060"/>
                </a:solidFill>
              </a:rPr>
              <a:t>Pictorial Representation</a:t>
            </a:r>
            <a:br>
              <a:rPr lang="en-US" altLang="en-US" smtClean="0">
                <a:solidFill>
                  <a:srgbClr val="002060"/>
                </a:solidFill>
              </a:rPr>
            </a:br>
            <a:r>
              <a:rPr lang="en-US" altLang="en-US" smtClean="0">
                <a:solidFill>
                  <a:srgbClr val="002060"/>
                </a:solidFill>
              </a:rPr>
              <a:t/>
            </a:r>
            <a:br>
              <a:rPr lang="en-US" altLang="en-US" smtClean="0">
                <a:solidFill>
                  <a:srgbClr val="002060"/>
                </a:solidFill>
              </a:rPr>
            </a:br>
            <a:endParaRPr lang="en-US" altLang="en-US" smtClean="0">
              <a:solidFill>
                <a:srgbClr val="002060"/>
              </a:solidFill>
            </a:endParaRP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3124200" cy="20447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5986463" y="646113"/>
            <a:ext cx="2819400" cy="2365375"/>
          </a:xfrm>
          <a:prstGeom prst="hexagon">
            <a:avLst>
              <a:gd name="adj" fmla="val 30792"/>
              <a:gd name="vf" fmla="val 11547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5529263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2"/>
                </a:solidFill>
                <a:latin typeface="Teen Light" pitchFamily="2" charset="0"/>
              </a:rPr>
              <a:t>			    </a:t>
            </a:r>
            <a:r>
              <a:rPr lang="en-US" altLang="en-US" b="1" dirty="0" smtClean="0">
                <a:solidFill>
                  <a:srgbClr val="FFFF00"/>
                </a:solidFill>
                <a:latin typeface="Gadugi" panose="020B0502040204020203" pitchFamily="34" charset="0"/>
              </a:rPr>
              <a:t>yellow hexagon 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solidFill>
                  <a:schemeClr val="bg2"/>
                </a:solidFill>
                <a:latin typeface="Teen Light" pitchFamily="2" charset="0"/>
              </a:rPr>
              <a:t>		         </a:t>
            </a:r>
          </a:p>
          <a:p>
            <a:pPr eaLnBrk="1" hangingPunct="1">
              <a:buFontTx/>
              <a:buNone/>
            </a:pPr>
            <a:endParaRPr lang="en-US" altLang="en-US" dirty="0" smtClean="0">
              <a:solidFill>
                <a:schemeClr val="bg2"/>
              </a:solidFill>
              <a:latin typeface="Teen Light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2"/>
                </a:solidFill>
                <a:latin typeface="Teen Light" pitchFamily="2" charset="0"/>
              </a:rPr>
              <a:t>			</a:t>
            </a:r>
          </a:p>
          <a:p>
            <a:pPr eaLnBrk="1" hangingPunct="1">
              <a:buFontTx/>
              <a:buNone/>
            </a:pPr>
            <a:endParaRPr lang="en-US" altLang="en-US" dirty="0" smtClean="0">
              <a:solidFill>
                <a:schemeClr val="bg2"/>
              </a:solidFill>
              <a:latin typeface="Teen Light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2"/>
                </a:solidFill>
                <a:latin typeface="Teen Light" pitchFamily="2" charset="0"/>
              </a:rPr>
              <a:t>		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458913" y="12954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1271" name="Object 20"/>
          <p:cNvGraphicFramePr>
            <a:graphicFrameLocks noChangeAspect="1"/>
          </p:cNvGraphicFramePr>
          <p:nvPr/>
        </p:nvGraphicFramePr>
        <p:xfrm>
          <a:off x="533400" y="735013"/>
          <a:ext cx="835025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735013"/>
                        <a:ext cx="835025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6334125" y="4343400"/>
            <a:ext cx="2124075" cy="1169988"/>
          </a:xfrm>
          <a:prstGeom prst="parallelogram">
            <a:avLst>
              <a:gd name="adj" fmla="val 52001"/>
            </a:avLst>
          </a:prstGeom>
          <a:solidFill>
            <a:srgbClr val="1F497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587375" y="3810000"/>
          <a:ext cx="8858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8" imgW="241195" imgH="393529" progId="Equation.DSMT4">
                  <p:embed/>
                </p:oleObj>
              </mc:Choice>
              <mc:Fallback>
                <p:oleObj name="Equation" r:id="rId8" imgW="241195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3810000"/>
                        <a:ext cx="885825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1600200" y="45720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75000" y="4296227"/>
            <a:ext cx="31321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Gadugi" panose="020B0502040204020203" pitchFamily="34" charset="0"/>
              </a:rPr>
              <a:t>blue rhombus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12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  <p:bldP spid="15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7.6|1.6|0.9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3|1.5|2.5|2.5|7|3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5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4.9|5.5|15.7|1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4|4.6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2.9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6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7|3.5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7|4.2|5.8|5.2|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2.3|6|11.9|1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6|3.9|5.6|1.4|2.3|2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158</Words>
  <Application>Microsoft Office PowerPoint</Application>
  <PresentationFormat>On-screen Show (4:3)</PresentationFormat>
  <Paragraphs>85</Paragraphs>
  <Slides>20</Slides>
  <Notes>5</Notes>
  <HiddenSlides>0</HiddenSlides>
  <MMClips>20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Gadugi</vt:lpstr>
      <vt:lpstr>Teen Light</vt:lpstr>
      <vt:lpstr>Vrinda</vt:lpstr>
      <vt:lpstr>Wingdings</vt:lpstr>
      <vt:lpstr>Default Design</vt:lpstr>
      <vt:lpstr>Equation</vt:lpstr>
      <vt:lpstr>Solving One-Step Equations  with  Fractional Coefficients</vt:lpstr>
      <vt:lpstr>PowerPoint Presentation</vt:lpstr>
      <vt:lpstr>What is a Fractional Coefficient?</vt:lpstr>
      <vt:lpstr>PowerPoint Presentation</vt:lpstr>
      <vt:lpstr>What does this equation mean ?</vt:lpstr>
      <vt:lpstr>PowerPoint Presentation</vt:lpstr>
      <vt:lpstr>PowerPoint Presentation</vt:lpstr>
      <vt:lpstr>Pictorial Representation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Pictorial Representation  </vt:lpstr>
      <vt:lpstr>PowerPoint Presentation</vt:lpstr>
      <vt:lpstr> </vt:lpstr>
      <vt:lpstr>PowerPoint Presentation</vt:lpstr>
      <vt:lpstr>PowerPoint Presentation</vt:lpstr>
      <vt:lpstr>PowerPoint Presentation</vt:lpstr>
    </vt:vector>
  </TitlesOfParts>
  <Company>Columbus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One-Step Equations  with  Fractional Coefficients</dc:title>
  <dc:creator>Administrator</dc:creator>
  <cp:lastModifiedBy>csu</cp:lastModifiedBy>
  <cp:revision>119</cp:revision>
  <dcterms:created xsi:type="dcterms:W3CDTF">2011-04-27T17:55:48Z</dcterms:created>
  <dcterms:modified xsi:type="dcterms:W3CDTF">2017-04-04T16:32:15Z</dcterms:modified>
</cp:coreProperties>
</file>