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Proxima Nova"/>
      <p:regular r:id="rId19"/>
      <p:bold r:id="rId20"/>
      <p:italic r:id="rId21"/>
      <p:boldItalic r:id="rId22"/>
    </p:embeddedFont>
    <p:embeddedFont>
      <p:font typeface="Alfa Slab One"/>
      <p:regular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bold.fntdata"/><Relationship Id="rId11" Type="http://schemas.openxmlformats.org/officeDocument/2006/relationships/slide" Target="slides/slide6.xml"/><Relationship Id="rId22" Type="http://schemas.openxmlformats.org/officeDocument/2006/relationships/font" Target="fonts/ProximaNova-boldItalic.fntdata"/><Relationship Id="rId10" Type="http://schemas.openxmlformats.org/officeDocument/2006/relationships/slide" Target="slides/slide5.xml"/><Relationship Id="rId21" Type="http://schemas.openxmlformats.org/officeDocument/2006/relationships/font" Target="fonts/ProximaNova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AlfaSlabOn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robertkaplinsky.com/wp-content/uploads/2017/02/Problem-Solving-Framework-v8.1.pdf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42482582fa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42482582fa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436757342e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436757342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2482582fa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2482582fa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36757342e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36757342e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2482582fa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2482582fa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Jodi - Let me know which of these you want to address. Delete the ones you don’t want. Highlight the ones you want to emphasize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2482582fa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2482582f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possible, we want to keep this a thought experiment so they ask questions of themselves and of the teacher.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*by reasoning the 8.5 inch cylinder would hold more.  The base has a greater radius.  The radius is squared and effects the volume more than the change in height.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 The same reasoning carries to the sphere… the radius is cubed in the formula so the volume grows 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42482582fa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42482582fa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process document sheet developed by </a:t>
            </a:r>
            <a:r>
              <a:rPr lang="en" u="sng">
                <a:solidFill>
                  <a:schemeClr val="hlink"/>
                </a:solidFill>
                <a:hlinkClick r:id="rId2"/>
              </a:rPr>
              <a:t>Robert Kaplinsky</a:t>
            </a:r>
            <a:r>
              <a:rPr lang="en"/>
              <a:t> will be used to document and present work.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4353bab60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4353bab60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2482582fa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2482582fa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36757342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3675734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2482582fa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2482582fa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36757342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436757342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will hold how much!?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lab applying volume measure to </a:t>
            </a:r>
            <a:r>
              <a:rPr lang="en"/>
              <a:t>composite</a:t>
            </a:r>
            <a:r>
              <a:rPr lang="en"/>
              <a:t> solids.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has more volume?	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b="1" lang="en"/>
              <a:t>volume of the three tennis balls</a:t>
            </a:r>
            <a:r>
              <a:rPr lang="en"/>
              <a:t> or </a:t>
            </a:r>
            <a:r>
              <a:rPr lang="en" u="sng">
                <a:solidFill>
                  <a:srgbClr val="FF00FF"/>
                </a:solidFill>
              </a:rPr>
              <a:t>the space in can</a:t>
            </a:r>
            <a:r>
              <a:rPr lang="en">
                <a:solidFill>
                  <a:srgbClr val="FF00FF"/>
                </a:solidFill>
              </a:rPr>
              <a:t> </a:t>
            </a:r>
            <a:r>
              <a:rPr b="1" lang="en">
                <a:solidFill>
                  <a:srgbClr val="FF00FF"/>
                </a:solidFill>
              </a:rPr>
              <a:t>around the outside</a:t>
            </a:r>
            <a:r>
              <a:rPr lang="en">
                <a:solidFill>
                  <a:srgbClr val="FF00FF"/>
                </a:solidFill>
              </a:rPr>
              <a:t> of the tennis balls</a:t>
            </a:r>
            <a:r>
              <a:rPr lang="en"/>
              <a:t>?</a:t>
            </a:r>
            <a:endParaRPr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Determine the volume of objects in cubic centimeters using mathematical tools. </a:t>
            </a:r>
            <a:r>
              <a:rPr b="1" lang="en" sz="1600">
                <a:highlight>
                  <a:srgbClr val="00FFFF"/>
                </a:highlight>
              </a:rPr>
              <a:t>DOCUMENT YOUR PROCESS!</a:t>
            </a:r>
            <a:endParaRPr b="1" sz="1600">
              <a:highlight>
                <a:srgbClr val="00FFFF"/>
              </a:highlight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b="1" lang="en" sz="1400"/>
              <a:t>Answers</a:t>
            </a:r>
            <a:r>
              <a:rPr lang="en" sz="1600"/>
              <a:t> should be reported as a </a:t>
            </a:r>
            <a:r>
              <a:rPr lang="en" sz="1600">
                <a:solidFill>
                  <a:srgbClr val="FF0000"/>
                </a:solidFill>
              </a:rPr>
              <a:t>math expression</a:t>
            </a:r>
            <a:r>
              <a:rPr lang="en" sz="1600"/>
              <a:t> </a:t>
            </a:r>
            <a:r>
              <a:rPr lang="en" sz="1200"/>
              <a:t>(formula),</a:t>
            </a:r>
            <a:r>
              <a:rPr lang="en" sz="1600"/>
              <a:t> </a:t>
            </a:r>
            <a:r>
              <a:rPr lang="en" sz="1600">
                <a:solidFill>
                  <a:srgbClr val="0000FF"/>
                </a:solidFill>
              </a:rPr>
              <a:t>exact</a:t>
            </a:r>
            <a:r>
              <a:rPr lang="en" sz="1600"/>
              <a:t> </a:t>
            </a:r>
            <a:r>
              <a:rPr lang="en" sz="1200"/>
              <a:t>(in terms of pi),</a:t>
            </a:r>
            <a:r>
              <a:rPr lang="en" sz="1600"/>
              <a:t> and </a:t>
            </a:r>
            <a:r>
              <a:rPr lang="en" sz="1600">
                <a:solidFill>
                  <a:srgbClr val="00FF00"/>
                </a:solidFill>
                <a:highlight>
                  <a:srgbClr val="8E7CC3"/>
                </a:highlight>
              </a:rPr>
              <a:t>approximate</a:t>
            </a:r>
            <a:r>
              <a:rPr lang="en" sz="1600"/>
              <a:t> </a:t>
            </a:r>
            <a:r>
              <a:rPr lang="en" sz="1200"/>
              <a:t>(in decimal to the nearest 10th cubic centimeter)</a:t>
            </a:r>
            <a:r>
              <a:rPr lang="en" sz="1600"/>
              <a:t> forms.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Get the amount of rice you calculated and “test” your answer by pouring that amount into tennis ball can.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Assess your process.  (How did you do?)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has more volume?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work to determine the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v</a:t>
            </a:r>
            <a:r>
              <a:rPr lang="en"/>
              <a:t>olume of the tennis ball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</a:t>
            </a:r>
            <a:r>
              <a:rPr lang="en"/>
              <a:t>nd the cylinder that contain the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</a:t>
            </a:r>
            <a:r>
              <a:rPr lang="en"/>
              <a:t>ennis balls. </a:t>
            </a:r>
            <a:endParaRPr/>
          </a:p>
        </p:txBody>
      </p:sp>
      <p:pic>
        <p:nvPicPr>
          <p:cNvPr id="125" name="Google Shape;12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77116" y="1152475"/>
            <a:ext cx="4555184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BCS - Box to </a:t>
            </a:r>
            <a:r>
              <a:rPr lang="en"/>
              <a:t>Cylinder</a:t>
            </a:r>
            <a:r>
              <a:rPr lang="en"/>
              <a:t> to Sphere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Determine the Volume of the </a:t>
            </a:r>
            <a:r>
              <a:rPr b="1" lang="en">
                <a:solidFill>
                  <a:srgbClr val="FF0000"/>
                </a:solidFill>
              </a:rPr>
              <a:t>Cereal Box</a:t>
            </a:r>
            <a:r>
              <a:rPr lang="en"/>
              <a:t>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would the </a:t>
            </a:r>
            <a:r>
              <a:rPr lang="en"/>
              <a:t>dimensions</a:t>
            </a:r>
            <a:r>
              <a:rPr lang="en"/>
              <a:t> of  a </a:t>
            </a:r>
            <a:r>
              <a:rPr b="1" lang="en">
                <a:solidFill>
                  <a:srgbClr val="0000FF"/>
                </a:solidFill>
              </a:rPr>
              <a:t>cylindrical</a:t>
            </a:r>
            <a:r>
              <a:rPr lang="en"/>
              <a:t> container be if the cylinder where the </a:t>
            </a:r>
            <a:r>
              <a:rPr lang="en" u="sng"/>
              <a:t>same height</a:t>
            </a:r>
            <a:r>
              <a:rPr lang="en"/>
              <a:t> and </a:t>
            </a:r>
            <a:r>
              <a:rPr lang="en" u="sng"/>
              <a:t>volume</a:t>
            </a:r>
            <a:r>
              <a:rPr lang="en"/>
              <a:t> as the cereal box?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would be the radius of the </a:t>
            </a:r>
            <a:r>
              <a:rPr lang="en">
                <a:solidFill>
                  <a:srgbClr val="00FF00"/>
                </a:solidFill>
                <a:highlight>
                  <a:srgbClr val="CC0000"/>
                </a:highlight>
              </a:rPr>
              <a:t>sphere</a:t>
            </a:r>
            <a:r>
              <a:rPr lang="en"/>
              <a:t> that would hold the same volume of cereal as that of the cereal box?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u="sng"/>
              <a:t>For each Shape</a:t>
            </a:r>
            <a:endParaRPr b="1" u="sng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AutoNum type="alphaLcPeriod"/>
            </a:pPr>
            <a:r>
              <a:rPr lang="en" sz="1600"/>
              <a:t>Determine the volume of the cereal box, cylinder and sphere in cubic centimeters using mathematical tools. </a:t>
            </a:r>
            <a:r>
              <a:rPr b="1" lang="en" sz="1600">
                <a:highlight>
                  <a:srgbClr val="00FFFF"/>
                </a:highlight>
              </a:rPr>
              <a:t>DOCUMENT YOUR PROCESS!</a:t>
            </a:r>
            <a:endParaRPr b="1" sz="1600">
              <a:highlight>
                <a:srgbClr val="00FFFF"/>
              </a:highlight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AutoNum type="alphaLcPeriod"/>
            </a:pPr>
            <a:r>
              <a:rPr b="1" lang="en"/>
              <a:t>Answers</a:t>
            </a:r>
            <a:r>
              <a:rPr lang="en" sz="1600"/>
              <a:t> should be reported as a </a:t>
            </a:r>
            <a:r>
              <a:rPr lang="en" sz="1600">
                <a:solidFill>
                  <a:srgbClr val="FF0000"/>
                </a:solidFill>
              </a:rPr>
              <a:t>math expression</a:t>
            </a:r>
            <a:r>
              <a:rPr lang="en" sz="1600"/>
              <a:t> </a:t>
            </a:r>
            <a:r>
              <a:rPr lang="en" sz="1200"/>
              <a:t>(formula),</a:t>
            </a:r>
            <a:r>
              <a:rPr lang="en" sz="1600"/>
              <a:t> </a:t>
            </a:r>
            <a:r>
              <a:rPr lang="en" sz="1600">
                <a:solidFill>
                  <a:srgbClr val="0000FF"/>
                </a:solidFill>
              </a:rPr>
              <a:t>exact</a:t>
            </a:r>
            <a:r>
              <a:rPr lang="en" sz="1600"/>
              <a:t> </a:t>
            </a:r>
            <a:r>
              <a:rPr lang="en" sz="1200"/>
              <a:t>(in terms of pi),</a:t>
            </a:r>
            <a:r>
              <a:rPr lang="en" sz="1600"/>
              <a:t> and </a:t>
            </a:r>
            <a:r>
              <a:rPr lang="en" sz="1600">
                <a:solidFill>
                  <a:srgbClr val="00FF00"/>
                </a:solidFill>
                <a:highlight>
                  <a:srgbClr val="8E7CC3"/>
                </a:highlight>
              </a:rPr>
              <a:t>approximate</a:t>
            </a:r>
            <a:r>
              <a:rPr lang="en" sz="1600"/>
              <a:t> </a:t>
            </a:r>
            <a:r>
              <a:rPr lang="en" sz="1200"/>
              <a:t>(in decimal to the nearest 10th cubic centimeter)</a:t>
            </a:r>
            <a:r>
              <a:rPr lang="en" sz="1600"/>
              <a:t> forms. </a:t>
            </a:r>
            <a:endParaRPr sz="1600"/>
          </a:p>
          <a:p>
            <a:pPr indent="-3302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roxima Nova"/>
              <a:buAutoNum type="alphaLcPeriod"/>
            </a:pPr>
            <a:r>
              <a:rPr lang="en" sz="1600"/>
              <a:t>Assess your process.  (How did you do?)</a:t>
            </a:r>
            <a:endParaRPr sz="16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BCS - Box to Cylinder to Sphere</a:t>
            </a:r>
            <a:endParaRPr/>
          </a:p>
        </p:txBody>
      </p:sp>
      <p:sp>
        <p:nvSpPr>
          <p:cNvPr id="137" name="Google Shape;13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measure a box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to determine the volume.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How tall will the </a:t>
            </a:r>
            <a:r>
              <a:rPr lang="en"/>
              <a:t>be </a:t>
            </a:r>
            <a:r>
              <a:rPr lang="en"/>
              <a:t>cylinder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of </a:t>
            </a:r>
            <a:r>
              <a:rPr lang="en"/>
              <a:t>t</a:t>
            </a:r>
            <a:r>
              <a:rPr lang="en"/>
              <a:t>he same volume?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 sphere?</a:t>
            </a:r>
            <a:endParaRPr/>
          </a:p>
        </p:txBody>
      </p:sp>
      <p:pic>
        <p:nvPicPr>
          <p:cNvPr id="138" name="Google Shape;13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45728">
            <a:off x="3191495" y="1616525"/>
            <a:ext cx="2294275" cy="305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1400760">
            <a:off x="5368241" y="1264877"/>
            <a:ext cx="3207593" cy="24056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/>
              <a:t>Explain volume formulas and use them to solve problems</a:t>
            </a:r>
            <a:endParaRPr b="1" sz="1400" u="sng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MGSE9-12.G.GMD.3 Use volume formulas for cylinders, pyramids, cones, and spheres to solve problems.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400" u="sng"/>
              <a:t>Apply geometric concepts in modeling situations</a:t>
            </a:r>
            <a:br>
              <a:rPr b="1" lang="en" sz="1400" u="sng"/>
            </a:br>
            <a:r>
              <a:rPr lang="en" sz="1400"/>
              <a:t>MGSE9-12.G.MG.1 Use geometric shapes, their measures, and their properties to describe objects</a:t>
            </a:r>
            <a:br>
              <a:rPr lang="en" sz="1400"/>
            </a:br>
            <a:r>
              <a:rPr lang="en" sz="1400"/>
              <a:t>(e.g., modeling a tree trunk or a human torso as a cylinder).</a:t>
            </a:r>
            <a:br>
              <a:rPr lang="en" sz="1400"/>
            </a:br>
            <a:r>
              <a:rPr lang="en" sz="1400"/>
              <a:t>MGSE9-12.G.MG.2 Apply concepts of density based on area and volume in modeling situations</a:t>
            </a:r>
            <a:br>
              <a:rPr lang="en" sz="1400"/>
            </a:br>
            <a:r>
              <a:rPr lang="en" sz="1400"/>
              <a:t>(e.g., persons per square mile, BTUs per cubic foot).</a:t>
            </a:r>
            <a:br>
              <a:rPr lang="en" sz="1400"/>
            </a:br>
            <a:r>
              <a:rPr lang="en" sz="1400"/>
              <a:t>MGSE9-12.G.MG.3 Apply geometric methods to solve design problems (e.g., designing an object or structure to satisfy physical constraints or minimize cost; working with typographic grid systems based on ratios).</a:t>
            </a:r>
            <a:br>
              <a:rPr lang="en" sz="1400"/>
            </a:b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will hold more? </a:t>
            </a:r>
            <a:r>
              <a:rPr i="1" lang="en" sz="1800"/>
              <a:t>(a mistake could be messy)</a:t>
            </a:r>
            <a:endParaRPr i="1" sz="18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a standard sheet of copy paper (8 ½ by 11 inches).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Which cylinder would hold more?  … </a:t>
            </a:r>
            <a:r>
              <a:rPr i="1" lang="en"/>
              <a:t>Or would they hold the same?</a:t>
            </a:r>
            <a:endParaRPr i="1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The sheet taped so that the 8 ½ inch edges meet?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Or the sheet taped so the 11 inch edges meet?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 rot="-1573163">
            <a:off x="6184425" y="1950350"/>
            <a:ext cx="2223810" cy="9751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Reason your answer.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 Calculator.</a:t>
            </a:r>
            <a:endParaRPr/>
          </a:p>
        </p:txBody>
      </p:sp>
      <p:sp>
        <p:nvSpPr>
          <p:cNvPr id="71" name="Google Shape;71;p15"/>
          <p:cNvSpPr txBox="1"/>
          <p:nvPr/>
        </p:nvSpPr>
        <p:spPr>
          <a:xfrm>
            <a:off x="473950" y="4093950"/>
            <a:ext cx="81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Would a sphere with a height of 11 inches hold more than each of the cylinders?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250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 Challenges….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823200"/>
            <a:ext cx="8520600" cy="393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and your team will have 4 challenges to complete.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You may use your calculator, formula sheet and materials found at the station.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u="sng"/>
              <a:t>REMEMBER</a:t>
            </a:r>
            <a:r>
              <a:rPr lang="en"/>
              <a:t>: The team </a:t>
            </a:r>
            <a:r>
              <a:rPr lang="en" sz="2400"/>
              <a:t>answer</a:t>
            </a:r>
            <a:r>
              <a:rPr lang="en"/>
              <a:t> </a:t>
            </a:r>
            <a:r>
              <a:rPr lang="en">
                <a:solidFill>
                  <a:srgbClr val="FF0000"/>
                </a:solidFill>
              </a:rPr>
              <a:t>must grow from reasoning</a:t>
            </a:r>
            <a:r>
              <a:rPr lang="en"/>
              <a:t>. </a:t>
            </a:r>
            <a:endParaRPr/>
          </a:p>
          <a:p>
            <a:pPr indent="45720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Answers</a:t>
            </a:r>
            <a:r>
              <a:rPr lang="en"/>
              <a:t> </a:t>
            </a:r>
            <a:r>
              <a:rPr lang="en">
                <a:highlight>
                  <a:srgbClr val="FFFF00"/>
                </a:highlight>
              </a:rPr>
              <a:t>must be</a:t>
            </a:r>
            <a:r>
              <a:rPr lang="en"/>
              <a:t> </a:t>
            </a:r>
            <a:r>
              <a:rPr lang="en">
                <a:solidFill>
                  <a:srgbClr val="FF0000"/>
                </a:solidFill>
              </a:rPr>
              <a:t>supported by the process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/>
              <a:t>Your team will record work on the Problem Solving Frame worksheet. While you will work with a team, </a:t>
            </a:r>
            <a:r>
              <a:rPr b="1" lang="en" sz="1600">
                <a:highlight>
                  <a:srgbClr val="00FFFF"/>
                </a:highlight>
              </a:rPr>
              <a:t>each student will have a sheet to record work. 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/>
              <a:t>Record thoughts, calculations, diagrams and drawings as you proceed.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/>
              <a:t>You will be asked to represent your answer in multiple ways.</a:t>
            </a:r>
            <a:r>
              <a:rPr b="1" lang="en" sz="1200"/>
              <a:t>(formula, exact and approximate forms)</a:t>
            </a:r>
            <a:endParaRPr b="1" sz="12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Solving Framework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How do I show my work?</a:t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18425" y="1310822"/>
            <a:ext cx="2623925" cy="360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70600" y="1370725"/>
            <a:ext cx="2681213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What's</a:t>
            </a:r>
            <a:r>
              <a:rPr lang="en"/>
              <a:t> the Volume? 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is the volume of the Champagne Glass?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/>
              <a:t>Use the formula sheet, calculator and ruler to determine the volume of the Champagne glass in </a:t>
            </a:r>
            <a:r>
              <a:rPr b="1" lang="en" sz="1400"/>
              <a:t>cubic centimeters</a:t>
            </a:r>
            <a:r>
              <a:rPr lang="en" sz="1600"/>
              <a:t>. </a:t>
            </a:r>
            <a:r>
              <a:rPr b="1" lang="en" sz="1400"/>
              <a:t>Answers</a:t>
            </a:r>
            <a:r>
              <a:rPr lang="en" sz="1600"/>
              <a:t> should be reported as a math expression </a:t>
            </a:r>
            <a:r>
              <a:rPr lang="en" sz="1200"/>
              <a:t>(formula),</a:t>
            </a:r>
            <a:r>
              <a:rPr lang="en" sz="1600"/>
              <a:t> exact </a:t>
            </a:r>
            <a:r>
              <a:rPr lang="en" sz="1200"/>
              <a:t>(in terms of pi),</a:t>
            </a:r>
            <a:r>
              <a:rPr lang="en" sz="1600"/>
              <a:t> and approximate </a:t>
            </a:r>
            <a:r>
              <a:rPr lang="en" sz="1200"/>
              <a:t>(in decimal to the nearest 10th cubic centimeter)</a:t>
            </a:r>
            <a:r>
              <a:rPr lang="en" sz="1600"/>
              <a:t> forms. </a:t>
            </a:r>
            <a:endParaRPr sz="1600"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Determine the volume of the champagne glass in cubic centimeters using mathematical tools. </a:t>
            </a:r>
            <a:r>
              <a:rPr b="1" lang="en" sz="1600">
                <a:highlight>
                  <a:srgbClr val="00FFFF"/>
                </a:highlight>
              </a:rPr>
              <a:t>DOCUMENT YOUR PROCESS!</a:t>
            </a:r>
            <a:endParaRPr b="1" sz="1600">
              <a:highlight>
                <a:srgbClr val="00FFFF"/>
              </a:highlight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Report your answer as an expression, in exact and  in approximate forms.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Get the amount of rice you </a:t>
            </a:r>
            <a:r>
              <a:rPr lang="en" sz="1600"/>
              <a:t>calculated and “test” your answer by pouring that amount into the champagne glass.</a:t>
            </a:r>
            <a:r>
              <a:rPr lang="en" sz="1600"/>
              <a:t>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Assess your process.  (How did you do?)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What's the Volume?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engaged in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</a:t>
            </a:r>
            <a:r>
              <a:rPr lang="en"/>
              <a:t>inding the volume of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</a:t>
            </a:r>
            <a:r>
              <a:rPr lang="en"/>
              <a:t>n irregular shaped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glass.</a:t>
            </a:r>
            <a:endParaRPr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7150" y="1233813"/>
            <a:ext cx="4338301" cy="3253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29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Rank the Volume 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Rank in order from Most Volume to Least Volume.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Sphere or Cup or Cylinder</a:t>
            </a:r>
            <a:endParaRPr/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Determine the volume of each object in cubic centimeters using mathematical tools. </a:t>
            </a:r>
            <a:r>
              <a:rPr b="1" lang="en" sz="1600">
                <a:highlight>
                  <a:srgbClr val="00FFFF"/>
                </a:highlight>
              </a:rPr>
              <a:t>DOCUMENT YOUR PROCESS!</a:t>
            </a:r>
            <a:endParaRPr b="1" sz="1600">
              <a:highlight>
                <a:srgbClr val="00FFFF"/>
              </a:highlight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b="1" lang="en" sz="1400"/>
              <a:t>Answers</a:t>
            </a:r>
            <a:r>
              <a:rPr lang="en" sz="1600"/>
              <a:t> should be reported as a </a:t>
            </a:r>
            <a:r>
              <a:rPr lang="en" sz="1600">
                <a:solidFill>
                  <a:srgbClr val="FF0000"/>
                </a:solidFill>
              </a:rPr>
              <a:t>math expression</a:t>
            </a:r>
            <a:r>
              <a:rPr lang="en" sz="1600"/>
              <a:t> </a:t>
            </a:r>
            <a:r>
              <a:rPr lang="en" sz="1200"/>
              <a:t>(formula),</a:t>
            </a:r>
            <a:r>
              <a:rPr lang="en" sz="1600"/>
              <a:t> </a:t>
            </a:r>
            <a:r>
              <a:rPr lang="en" sz="1600">
                <a:solidFill>
                  <a:srgbClr val="0000FF"/>
                </a:solidFill>
              </a:rPr>
              <a:t>exact</a:t>
            </a:r>
            <a:r>
              <a:rPr lang="en" sz="1600"/>
              <a:t> </a:t>
            </a:r>
            <a:r>
              <a:rPr lang="en" sz="1200"/>
              <a:t>(in terms of pi),</a:t>
            </a:r>
            <a:r>
              <a:rPr lang="en" sz="1600"/>
              <a:t> and </a:t>
            </a:r>
            <a:r>
              <a:rPr lang="en" sz="1600">
                <a:solidFill>
                  <a:srgbClr val="00FF00"/>
                </a:solidFill>
                <a:highlight>
                  <a:srgbClr val="8E7CC3"/>
                </a:highlight>
              </a:rPr>
              <a:t>approximate</a:t>
            </a:r>
            <a:r>
              <a:rPr lang="en" sz="1600"/>
              <a:t> </a:t>
            </a:r>
            <a:r>
              <a:rPr lang="en" sz="1200"/>
              <a:t>(in decimal to the nearest 10th cubic centimeter)</a:t>
            </a:r>
            <a:r>
              <a:rPr lang="en" sz="1600"/>
              <a:t> forms.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Get the amount of rice you calculated for the largests and “test” your answer by pouring that amount into each object.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Assess your process.  (How did you do?)</a:t>
            </a:r>
            <a:endParaRPr sz="1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Rank the Volume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Students work to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</a:t>
            </a:r>
            <a:r>
              <a:rPr lang="en"/>
              <a:t>ank the shapes in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order.</a:t>
            </a:r>
            <a:endParaRPr/>
          </a:p>
        </p:txBody>
      </p:sp>
      <p:pic>
        <p:nvPicPr>
          <p:cNvPr id="111" name="Google Shape;11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4550" y="2275575"/>
            <a:ext cx="3057750" cy="229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92900" y="1017725"/>
            <a:ext cx="3057740" cy="229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