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0" r:id="rId5"/>
    <p:sldId id="261" r:id="rId6"/>
    <p:sldId id="264" r:id="rId7"/>
    <p:sldId id="262" r:id="rId8"/>
    <p:sldId id="266" r:id="rId9"/>
    <p:sldId id="265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06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B60AF-5172-43FE-89BE-41C5E7FD9BFF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6AA8E-7F06-42DC-A4BE-E714550DB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47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start with the action; start with what is given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6AA8E-7F06-42DC-A4BE-E714550DB2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77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81DD97-B476-48B7-B720-9A9C2B81D191}" type="slidenum">
              <a:rPr lang="en-GB" altLang="en-US"/>
              <a:pPr>
                <a:spcBef>
                  <a:spcPct val="0"/>
                </a:spcBef>
              </a:pPr>
              <a:t>4</a:t>
            </a:fld>
            <a:endParaRPr lang="en-GB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</a:rPr>
              <a:t>Let’s apply our understanding of multiplication</a:t>
            </a:r>
            <a:r>
              <a:rPr lang="en-US" altLang="en-US" baseline="0" dirty="0" smtClean="0">
                <a:latin typeface="Arial" panose="020B0604020202020204" pitchFamily="34" charset="0"/>
              </a:rPr>
              <a:t> to non-whole number multipliers that are greater than 1</a:t>
            </a:r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499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the commutative property is</a:t>
            </a:r>
            <a:r>
              <a:rPr lang="en-US" baseline="0" dirty="0" smtClean="0"/>
              <a:t> a game changer in terms of how our problem looks, not the product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6AA8E-7F06-42DC-A4BE-E714550DB2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98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Let’s apply our understanding of multiplication</a:t>
            </a:r>
            <a:r>
              <a:rPr lang="en-US" altLang="en-US" baseline="0" dirty="0" smtClean="0">
                <a:latin typeface="Arial" panose="020B0604020202020204" pitchFamily="34" charset="0"/>
              </a:rPr>
              <a:t> to non-whole number multipliers that are less than 1</a:t>
            </a:r>
            <a:endParaRPr lang="en-US" altLang="en-US" dirty="0" smtClean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6AA8E-7F06-42DC-A4BE-E714550DB2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1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6AA8E-7F06-42DC-A4BE-E714550DB2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3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CB0EB-4990-4124-A0EC-B18EC9D32D1C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99A2D-FAEA-4999-AC32-1B8A7AA35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82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CB0EB-4990-4124-A0EC-B18EC9D32D1C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99A2D-FAEA-4999-AC32-1B8A7AA35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1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CB0EB-4990-4124-A0EC-B18EC9D32D1C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99A2D-FAEA-4999-AC32-1B8A7AA35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47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CB0EB-4990-4124-A0EC-B18EC9D32D1C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99A2D-FAEA-4999-AC32-1B8A7AA35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5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CB0EB-4990-4124-A0EC-B18EC9D32D1C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99A2D-FAEA-4999-AC32-1B8A7AA35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51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CB0EB-4990-4124-A0EC-B18EC9D32D1C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99A2D-FAEA-4999-AC32-1B8A7AA35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11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CB0EB-4990-4124-A0EC-B18EC9D32D1C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99A2D-FAEA-4999-AC32-1B8A7AA35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18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CB0EB-4990-4124-A0EC-B18EC9D32D1C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99A2D-FAEA-4999-AC32-1B8A7AA35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88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CB0EB-4990-4124-A0EC-B18EC9D32D1C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99A2D-FAEA-4999-AC32-1B8A7AA35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1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CB0EB-4990-4124-A0EC-B18EC9D32D1C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99A2D-FAEA-4999-AC32-1B8A7AA35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39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CB0EB-4990-4124-A0EC-B18EC9D32D1C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99A2D-FAEA-4999-AC32-1B8A7AA35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51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CB0EB-4990-4124-A0EC-B18EC9D32D1C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99A2D-FAEA-4999-AC32-1B8A7AA35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0.m4a"/><Relationship Id="rId7" Type="http://schemas.openxmlformats.org/officeDocument/2006/relationships/image" Target="../media/image27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wav"/><Relationship Id="rId7" Type="http://schemas.openxmlformats.org/officeDocument/2006/relationships/image" Target="../media/image2.w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13" Type="http://schemas.openxmlformats.org/officeDocument/2006/relationships/image" Target="../media/image6.png"/><Relationship Id="rId3" Type="http://schemas.microsoft.com/office/2007/relationships/media" Target="../media/media4.wav"/><Relationship Id="rId7" Type="http://schemas.openxmlformats.org/officeDocument/2006/relationships/oleObject" Target="../embeddings/oleObject2.bin"/><Relationship Id="rId12" Type="http://schemas.openxmlformats.org/officeDocument/2006/relationships/image" Target="../media/image5.wmf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2.xml"/><Relationship Id="rId11" Type="http://schemas.openxmlformats.org/officeDocument/2006/relationships/oleObject" Target="../embeddings/oleObject4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wmf"/><Relationship Id="rId4" Type="http://schemas.openxmlformats.org/officeDocument/2006/relationships/audio" Target="../media/media4.wav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image" Target="../media/image10.png"/><Relationship Id="rId3" Type="http://schemas.microsoft.com/office/2007/relationships/media" Target="../media/media5.wav"/><Relationship Id="rId7" Type="http://schemas.openxmlformats.org/officeDocument/2006/relationships/oleObject" Target="../embeddings/oleObject5.bin"/><Relationship Id="rId12" Type="http://schemas.openxmlformats.org/officeDocument/2006/relationships/image" Target="../media/image9.wmf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3.xml"/><Relationship Id="rId11" Type="http://schemas.openxmlformats.org/officeDocument/2006/relationships/oleObject" Target="../embeddings/oleObject7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wmf"/><Relationship Id="rId4" Type="http://schemas.openxmlformats.org/officeDocument/2006/relationships/audio" Target="../media/media5.wav"/><Relationship Id="rId9" Type="http://schemas.openxmlformats.org/officeDocument/2006/relationships/oleObject" Target="../embeddings/oleObject6.bin"/><Relationship Id="rId1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6.m4a"/><Relationship Id="rId7" Type="http://schemas.openxmlformats.org/officeDocument/2006/relationships/image" Target="../media/image11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0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oleObject" Target="../embeddings/oleObject11.bin"/><Relationship Id="rId3" Type="http://schemas.microsoft.com/office/2007/relationships/media" Target="../media/media7.m4a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5.wmf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5.xml"/><Relationship Id="rId11" Type="http://schemas.openxmlformats.org/officeDocument/2006/relationships/oleObject" Target="../embeddings/oleObject10.bin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2.png"/><Relationship Id="rId10" Type="http://schemas.openxmlformats.org/officeDocument/2006/relationships/image" Target="../media/image14.wmf"/><Relationship Id="rId4" Type="http://schemas.openxmlformats.org/officeDocument/2006/relationships/audio" Target="../media/media7.m4a"/><Relationship Id="rId9" Type="http://schemas.openxmlformats.org/officeDocument/2006/relationships/oleObject" Target="../embeddings/oleObject9.bin"/><Relationship Id="rId14" Type="http://schemas.openxmlformats.org/officeDocument/2006/relationships/image" Target="../media/image16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12.png"/><Relationship Id="rId3" Type="http://schemas.microsoft.com/office/2007/relationships/media" Target="../media/media8.m4a"/><Relationship Id="rId7" Type="http://schemas.openxmlformats.org/officeDocument/2006/relationships/image" Target="../media/image17.wmf"/><Relationship Id="rId12" Type="http://schemas.openxmlformats.org/officeDocument/2006/relationships/image" Target="../media/image19.png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13.w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14.bin"/><Relationship Id="rId4" Type="http://schemas.openxmlformats.org/officeDocument/2006/relationships/audio" Target="../media/media8.m4a"/><Relationship Id="rId9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18.bin"/><Relationship Id="rId3" Type="http://schemas.openxmlformats.org/officeDocument/2006/relationships/audio" Target="../media/media9.wav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22.wmf"/><Relationship Id="rId17" Type="http://schemas.openxmlformats.org/officeDocument/2006/relationships/image" Target="../media/image1.png"/><Relationship Id="rId2" Type="http://schemas.microsoft.com/office/2007/relationships/media" Target="../media/media9.wav"/><Relationship Id="rId16" Type="http://schemas.openxmlformats.org/officeDocument/2006/relationships/image" Target="../media/image24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22.png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21.png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21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2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What it Means to Multiply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3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2"/>
    </mc:Choice>
    <mc:Fallback xmlns="">
      <p:transition spd="slow" advTm="5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8599"/>
            <a:ext cx="8229600" cy="33395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Test Yourself</a:t>
            </a:r>
            <a:endParaRPr lang="en-US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8800" y="4495800"/>
                <a:ext cx="1854200" cy="8382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>
                    <a:solidFill>
                      <a:schemeClr val="accent2"/>
                    </a:solidFill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dirty="0" smtClean="0">
                    <a:solidFill>
                      <a:schemeClr val="accent2"/>
                    </a:solidFill>
                  </a:rPr>
                  <a:t> x 15 =</a:t>
                </a:r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8800" y="4495800"/>
                <a:ext cx="1854200" cy="838200"/>
              </a:xfrm>
              <a:blipFill rotWithShape="0">
                <a:blip r:embed="rId5"/>
                <a:stretch>
                  <a:fillRect l="-8553" b="-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85800" y="1628172"/>
                <a:ext cx="1600200" cy="810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3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3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300" dirty="0" smtClean="0">
                    <a:solidFill>
                      <a:schemeClr val="accent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3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3300" b="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7=</m:t>
                    </m:r>
                  </m:oMath>
                </a14:m>
                <a:endParaRPr lang="en-US" sz="33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628172"/>
                <a:ext cx="1600200" cy="81047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90800" y="1447800"/>
                <a:ext cx="5943600" cy="1799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product will be less than “7” because the multiplier is less than 1. Starting with a group size of “7,” we consider only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4 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of a group of “7.”</a:t>
                </a:r>
                <a:endParaRPr lang="en-US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1447800"/>
                <a:ext cx="5943600" cy="1799339"/>
              </a:xfrm>
              <a:prstGeom prst="rect">
                <a:avLst/>
              </a:prstGeom>
              <a:blipFill rotWithShape="0">
                <a:blip r:embed="rId7"/>
                <a:stretch>
                  <a:fillRect l="-1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599266" y="4296023"/>
                <a:ext cx="6087533" cy="1670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product will be greater than “15” because the multiplier is greater than 1. Starting with a group size of “15,” we consider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groups of “15.”</a:t>
                </a:r>
                <a:endParaRPr lang="en-US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266" y="4296023"/>
                <a:ext cx="6087533" cy="1670970"/>
              </a:xfrm>
              <a:prstGeom prst="rect">
                <a:avLst/>
              </a:prstGeom>
              <a:blipFill rotWithShape="0">
                <a:blip r:embed="rId8"/>
                <a:stretch>
                  <a:fillRect l="-10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417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71"/>
    </mc:Choice>
    <mc:Fallback xmlns="">
      <p:transition spd="slow" advTm="85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GB" altLang="en-US" dirty="0">
                <a:solidFill>
                  <a:schemeClr val="tx2"/>
                </a:solidFill>
              </a:rPr>
              <a:t>Vocabulary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514600"/>
            <a:ext cx="8305800" cy="4114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The </a:t>
            </a:r>
            <a:r>
              <a:rPr lang="en-US" dirty="0" smtClean="0">
                <a:solidFill>
                  <a:schemeClr val="accent2"/>
                </a:solidFill>
              </a:rPr>
              <a:t>Multiplicand</a:t>
            </a:r>
            <a:r>
              <a:rPr lang="en-US" dirty="0" smtClean="0">
                <a:solidFill>
                  <a:schemeClr val="tx2"/>
                </a:solidFill>
              </a:rPr>
              <a:t> is the number of objects in each group.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a.k.a. the given number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noun</a:t>
            </a:r>
          </a:p>
          <a:p>
            <a:pPr lvl="1"/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The </a:t>
            </a:r>
            <a:r>
              <a:rPr lang="en-US" dirty="0">
                <a:solidFill>
                  <a:schemeClr val="accent2"/>
                </a:solidFill>
              </a:rPr>
              <a:t>Multiplier</a:t>
            </a:r>
            <a:r>
              <a:rPr lang="en-US" dirty="0">
                <a:solidFill>
                  <a:schemeClr val="tx2"/>
                </a:solidFill>
              </a:rPr>
              <a:t> is the number </a:t>
            </a:r>
            <a:r>
              <a:rPr lang="en-US">
                <a:solidFill>
                  <a:schemeClr val="tx2"/>
                </a:solidFill>
              </a:rPr>
              <a:t>of </a:t>
            </a:r>
            <a:r>
              <a:rPr lang="en-US" smtClean="0">
                <a:solidFill>
                  <a:schemeClr val="tx2"/>
                </a:solidFill>
              </a:rPr>
              <a:t>groups.</a:t>
            </a:r>
            <a:endParaRPr lang="en-US" dirty="0">
              <a:solidFill>
                <a:schemeClr val="tx2"/>
              </a:solidFill>
            </a:endParaRPr>
          </a:p>
          <a:p>
            <a:pPr lvl="1"/>
            <a:r>
              <a:rPr lang="en-US" dirty="0">
                <a:solidFill>
                  <a:schemeClr val="tx2"/>
                </a:solidFill>
              </a:rPr>
              <a:t>a.k.a. the action taken on the multiplicand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 a verb</a:t>
            </a:r>
          </a:p>
          <a:p>
            <a:pPr lvl="1"/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5" name="Object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816989200"/>
              </p:ext>
            </p:extLst>
          </p:nvPr>
        </p:nvGraphicFramePr>
        <p:xfrm>
          <a:off x="609600" y="1339850"/>
          <a:ext cx="7993062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Equation" r:id="rId6" imgW="2260440" imgH="203040" progId="Equation.DSMT4">
                  <p:embed/>
                </p:oleObj>
              </mc:Choice>
              <mc:Fallback>
                <p:oleObj name="Equation" r:id="rId6" imgW="2260440" imgH="20304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339850"/>
                        <a:ext cx="7993062" cy="7175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54689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15"/>
    </mc:Choice>
    <mc:Fallback xmlns="">
      <p:transition spd="slow" advTm="38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5915378" y="4648200"/>
            <a:ext cx="2314222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200400" y="4648200"/>
            <a:ext cx="2286000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867400" y="2514600"/>
            <a:ext cx="2286000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Whole Numbers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534400" cy="5059363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 smtClean="0">
                <a:solidFill>
                  <a:schemeClr val="tx2"/>
                </a:solidFill>
              </a:rPr>
              <a:t>3 x 4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Given Number, or </a:t>
            </a:r>
            <a:r>
              <a:rPr lang="en-US" i="1" dirty="0" smtClean="0">
                <a:solidFill>
                  <a:schemeClr val="accent2"/>
                </a:solidFill>
              </a:rPr>
              <a:t>Multiplicand</a:t>
            </a:r>
            <a:r>
              <a:rPr lang="en-US" i="1" dirty="0" smtClean="0">
                <a:solidFill>
                  <a:schemeClr val="tx2"/>
                </a:solidFill>
              </a:rPr>
              <a:t>                                    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Action to take, or </a:t>
            </a:r>
            <a:r>
              <a:rPr lang="en-US" i="1" dirty="0" smtClean="0">
                <a:solidFill>
                  <a:schemeClr val="accent2"/>
                </a:solidFill>
              </a:rPr>
              <a:t>Multiplier </a:t>
            </a:r>
            <a:endParaRPr lang="en-US" i="1" dirty="0">
              <a:solidFill>
                <a:schemeClr val="accent2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67400" y="2514600"/>
            <a:ext cx="2286000" cy="457200"/>
            <a:chOff x="228600" y="2743200"/>
            <a:chExt cx="2286000" cy="457200"/>
          </a:xfrm>
          <a:solidFill>
            <a:srgbClr val="FFFF00"/>
          </a:solidFill>
        </p:grpSpPr>
        <p:sp>
          <p:nvSpPr>
            <p:cNvPr id="4" name="Oval 3"/>
            <p:cNvSpPr/>
            <p:nvPr/>
          </p:nvSpPr>
          <p:spPr>
            <a:xfrm>
              <a:off x="838200" y="2743200"/>
              <a:ext cx="457200" cy="4572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447800" y="2743200"/>
              <a:ext cx="457200" cy="4572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057400" y="2743200"/>
              <a:ext cx="457200" cy="4572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28600" y="2743200"/>
              <a:ext cx="457200" cy="4572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502356" y="4648200"/>
            <a:ext cx="2286000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502356" y="4648200"/>
            <a:ext cx="2286000" cy="457200"/>
            <a:chOff x="228600" y="2743200"/>
            <a:chExt cx="2286000" cy="457200"/>
          </a:xfrm>
          <a:solidFill>
            <a:srgbClr val="FFFF00"/>
          </a:solidFill>
        </p:grpSpPr>
        <p:sp>
          <p:nvSpPr>
            <p:cNvPr id="42" name="Oval 41"/>
            <p:cNvSpPr/>
            <p:nvPr/>
          </p:nvSpPr>
          <p:spPr>
            <a:xfrm>
              <a:off x="838200" y="2743200"/>
              <a:ext cx="457200" cy="4572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1447800" y="2743200"/>
              <a:ext cx="457200" cy="4572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2057400" y="2743200"/>
              <a:ext cx="457200" cy="4572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228600" y="2743200"/>
              <a:ext cx="457200" cy="4572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200400" y="4648200"/>
            <a:ext cx="2286000" cy="457200"/>
            <a:chOff x="228600" y="2743200"/>
            <a:chExt cx="2286000" cy="457200"/>
          </a:xfrm>
          <a:solidFill>
            <a:srgbClr val="FFFF00"/>
          </a:solidFill>
        </p:grpSpPr>
        <p:sp>
          <p:nvSpPr>
            <p:cNvPr id="52" name="Oval 51"/>
            <p:cNvSpPr/>
            <p:nvPr/>
          </p:nvSpPr>
          <p:spPr>
            <a:xfrm>
              <a:off x="838200" y="2743200"/>
              <a:ext cx="457200" cy="4572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1447800" y="2743200"/>
              <a:ext cx="457200" cy="4572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2057400" y="2743200"/>
              <a:ext cx="457200" cy="4572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228600" y="2743200"/>
              <a:ext cx="457200" cy="4572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943600" y="4648200"/>
            <a:ext cx="2286000" cy="457200"/>
            <a:chOff x="228600" y="2743200"/>
            <a:chExt cx="2286000" cy="457200"/>
          </a:xfrm>
          <a:solidFill>
            <a:srgbClr val="FFFF00"/>
          </a:solidFill>
        </p:grpSpPr>
        <p:sp>
          <p:nvSpPr>
            <p:cNvPr id="57" name="Oval 56"/>
            <p:cNvSpPr/>
            <p:nvPr/>
          </p:nvSpPr>
          <p:spPr>
            <a:xfrm>
              <a:off x="838200" y="2743200"/>
              <a:ext cx="457200" cy="4572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1447800" y="2743200"/>
              <a:ext cx="457200" cy="4572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2057400" y="2743200"/>
              <a:ext cx="457200" cy="4572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228600" y="2743200"/>
              <a:ext cx="457200" cy="4572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8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76"/>
    </mc:Choice>
    <mc:Fallback xmlns="">
      <p:transition spd="slow" advTm="20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9395628"/>
              </p:ext>
            </p:extLst>
          </p:nvPr>
        </p:nvGraphicFramePr>
        <p:xfrm>
          <a:off x="805221" y="941262"/>
          <a:ext cx="2784782" cy="1628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8" name="Equation" r:id="rId7" imgW="672840" imgH="393480" progId="Equation.DSMT4">
                  <p:embed/>
                </p:oleObj>
              </mc:Choice>
              <mc:Fallback>
                <p:oleObj name="Equation" r:id="rId7" imgW="6728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05221" y="941262"/>
                        <a:ext cx="2784782" cy="16288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Group 27"/>
          <p:cNvGrpSpPr/>
          <p:nvPr/>
        </p:nvGrpSpPr>
        <p:grpSpPr>
          <a:xfrm>
            <a:off x="560439" y="2524440"/>
            <a:ext cx="4026308" cy="1162051"/>
            <a:chOff x="560439" y="2524440"/>
            <a:chExt cx="4026308" cy="1162051"/>
          </a:xfrm>
        </p:grpSpPr>
        <p:sp>
          <p:nvSpPr>
            <p:cNvPr id="12" name="TextBox 11"/>
            <p:cNvSpPr txBox="1"/>
            <p:nvPr/>
          </p:nvSpPr>
          <p:spPr>
            <a:xfrm>
              <a:off x="1224114" y="2813078"/>
              <a:ext cx="33626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2">
                      <a:lumMod val="10000"/>
                    </a:schemeClr>
                  </a:solidFill>
                </a:rPr>
                <a:t>g</a:t>
              </a:r>
              <a:r>
                <a:rPr lang="en-US" sz="2400" dirty="0" smtClean="0">
                  <a:solidFill>
                    <a:schemeClr val="bg2">
                      <a:lumMod val="10000"/>
                    </a:schemeClr>
                  </a:solidFill>
                </a:rPr>
                <a:t>roups of </a:t>
              </a:r>
              <a:r>
                <a:rPr lang="en-US" sz="3200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r>
                <a:rPr lang="en-US" sz="2400" dirty="0" smtClean="0">
                  <a:solidFill>
                    <a:schemeClr val="bg2">
                      <a:lumMod val="10000"/>
                    </a:schemeClr>
                  </a:solidFill>
                </a:rPr>
                <a:t> equals </a:t>
              </a:r>
              <a:r>
                <a:rPr lang="en-US" sz="3200" dirty="0" smtClean="0">
                  <a:solidFill>
                    <a:schemeClr val="bg2">
                      <a:lumMod val="10000"/>
                    </a:schemeClr>
                  </a:solidFill>
                </a:rPr>
                <a:t>7</a:t>
              </a:r>
              <a:endParaRPr lang="en-US" sz="3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1985605"/>
                </p:ext>
              </p:extLst>
            </p:nvPr>
          </p:nvGraphicFramePr>
          <p:xfrm>
            <a:off x="560439" y="2524440"/>
            <a:ext cx="674739" cy="11620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89" name="Equation" r:id="rId9" imgW="228600" imgH="393480" progId="Equation.DSMT4">
                    <p:embed/>
                  </p:oleObj>
                </mc:Choice>
                <mc:Fallback>
                  <p:oleObj name="Equation" r:id="rId9" imgW="22860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60439" y="2524440"/>
                          <a:ext cx="674739" cy="116205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7" name="Group 26"/>
          <p:cNvGrpSpPr/>
          <p:nvPr/>
        </p:nvGrpSpPr>
        <p:grpSpPr>
          <a:xfrm>
            <a:off x="1157748" y="3855193"/>
            <a:ext cx="4807974" cy="2408228"/>
            <a:chOff x="1157748" y="3978855"/>
            <a:chExt cx="4807974" cy="2408228"/>
          </a:xfrm>
        </p:grpSpPr>
        <p:sp>
          <p:nvSpPr>
            <p:cNvPr id="36" name="TextBox 35"/>
            <p:cNvSpPr txBox="1"/>
            <p:nvPr/>
          </p:nvSpPr>
          <p:spPr>
            <a:xfrm>
              <a:off x="1157748" y="4140314"/>
              <a:ext cx="480797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accent2"/>
                  </a:solidFill>
                </a:rPr>
                <a:t>Multiplier</a:t>
              </a:r>
              <a:r>
                <a:rPr lang="en-US" sz="2800" dirty="0" smtClean="0">
                  <a:solidFill>
                    <a:schemeClr val="bg2">
                      <a:lumMod val="10000"/>
                    </a:schemeClr>
                  </a:solidFill>
                </a:rPr>
                <a:t> is</a:t>
              </a:r>
            </a:p>
            <a:p>
              <a:endParaRPr lang="en-US" sz="2800" dirty="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r>
                <a:rPr lang="en-US" sz="2800" dirty="0" smtClean="0">
                  <a:solidFill>
                    <a:schemeClr val="accent2"/>
                  </a:solidFill>
                </a:rPr>
                <a:t>Multiplicand</a:t>
              </a:r>
              <a:r>
                <a:rPr lang="en-US" sz="2800" dirty="0" smtClean="0">
                  <a:solidFill>
                    <a:schemeClr val="bg2">
                      <a:lumMod val="10000"/>
                    </a:schemeClr>
                  </a:solidFill>
                </a:rPr>
                <a:t> is 2</a:t>
              </a:r>
            </a:p>
            <a:p>
              <a:endParaRPr lang="en-US" sz="2800" dirty="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r>
                <a:rPr lang="en-US" sz="2800" dirty="0" smtClean="0">
                  <a:solidFill>
                    <a:schemeClr val="bg2">
                      <a:lumMod val="10000"/>
                    </a:schemeClr>
                  </a:solidFill>
                </a:rPr>
                <a:t>Product is 7 </a:t>
              </a:r>
              <a:endParaRPr lang="en-US" sz="28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70526783"/>
                </p:ext>
              </p:extLst>
            </p:nvPr>
          </p:nvGraphicFramePr>
          <p:xfrm>
            <a:off x="3065694" y="3978855"/>
            <a:ext cx="525537" cy="905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90" name="Equation" r:id="rId11" imgW="228600" imgH="393480" progId="Equation.DSMT4">
                    <p:embed/>
                  </p:oleObj>
                </mc:Choice>
                <mc:Fallback>
                  <p:oleObj name="Equation" r:id="rId11" imgW="22860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5694" y="3978855"/>
                          <a:ext cx="525537" cy="905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" name="Group 28"/>
          <p:cNvGrpSpPr/>
          <p:nvPr/>
        </p:nvGrpSpPr>
        <p:grpSpPr>
          <a:xfrm>
            <a:off x="4955457" y="78658"/>
            <a:ext cx="2536723" cy="1445342"/>
            <a:chOff x="4955457" y="-194638"/>
            <a:chExt cx="2536723" cy="1445342"/>
          </a:xfrm>
        </p:grpSpPr>
        <p:sp>
          <p:nvSpPr>
            <p:cNvPr id="41" name="Rectangle 40"/>
            <p:cNvSpPr/>
            <p:nvPr/>
          </p:nvSpPr>
          <p:spPr>
            <a:xfrm>
              <a:off x="4955457" y="-194638"/>
              <a:ext cx="2536723" cy="1445342"/>
            </a:xfrm>
            <a:prstGeom prst="rect">
              <a:avLst/>
            </a:prstGeom>
            <a:noFill/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pic>
          <p:nvPicPr>
            <p:cNvPr id="10261" name="Picture 2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2885" y="-81567"/>
              <a:ext cx="240030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" name="Group 46"/>
          <p:cNvGrpSpPr/>
          <p:nvPr/>
        </p:nvGrpSpPr>
        <p:grpSpPr>
          <a:xfrm>
            <a:off x="4955456" y="1678858"/>
            <a:ext cx="2536723" cy="1445342"/>
            <a:chOff x="4955457" y="-194638"/>
            <a:chExt cx="2536723" cy="1445342"/>
          </a:xfrm>
        </p:grpSpPr>
        <p:sp>
          <p:nvSpPr>
            <p:cNvPr id="48" name="Rectangle 47"/>
            <p:cNvSpPr/>
            <p:nvPr/>
          </p:nvSpPr>
          <p:spPr>
            <a:xfrm>
              <a:off x="4955457" y="-194638"/>
              <a:ext cx="2536723" cy="1445342"/>
            </a:xfrm>
            <a:prstGeom prst="rect">
              <a:avLst/>
            </a:prstGeom>
            <a:noFill/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pic>
          <p:nvPicPr>
            <p:cNvPr id="49" name="Picture 2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2885" y="-81567"/>
              <a:ext cx="240030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49"/>
          <p:cNvGrpSpPr/>
          <p:nvPr/>
        </p:nvGrpSpPr>
        <p:grpSpPr>
          <a:xfrm>
            <a:off x="4964673" y="3279058"/>
            <a:ext cx="2536723" cy="1445342"/>
            <a:chOff x="4955457" y="-194638"/>
            <a:chExt cx="2536723" cy="1445342"/>
          </a:xfrm>
        </p:grpSpPr>
        <p:sp>
          <p:nvSpPr>
            <p:cNvPr id="51" name="Rectangle 50"/>
            <p:cNvSpPr/>
            <p:nvPr/>
          </p:nvSpPr>
          <p:spPr>
            <a:xfrm>
              <a:off x="4955457" y="-194638"/>
              <a:ext cx="2536723" cy="1445342"/>
            </a:xfrm>
            <a:prstGeom prst="rect">
              <a:avLst/>
            </a:prstGeom>
            <a:noFill/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pic>
          <p:nvPicPr>
            <p:cNvPr id="52" name="Picture 2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2885" y="-81567"/>
              <a:ext cx="240030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4973889" y="4879258"/>
            <a:ext cx="2536723" cy="1445342"/>
            <a:chOff x="4973889" y="4584318"/>
            <a:chExt cx="2536723" cy="1445342"/>
          </a:xfrm>
        </p:grpSpPr>
        <p:sp>
          <p:nvSpPr>
            <p:cNvPr id="54" name="Rectangle 53"/>
            <p:cNvSpPr/>
            <p:nvPr/>
          </p:nvSpPr>
          <p:spPr>
            <a:xfrm>
              <a:off x="4973889" y="4584318"/>
              <a:ext cx="2536723" cy="1445342"/>
            </a:xfrm>
            <a:prstGeom prst="rect">
              <a:avLst/>
            </a:prstGeom>
            <a:noFill/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pic>
          <p:nvPicPr>
            <p:cNvPr id="55" name="Picture 21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5051317" y="4697389"/>
              <a:ext cx="120015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318314625"/>
      </p:ext>
    </p:extLst>
  </p:cSld>
  <p:clrMapOvr>
    <a:masterClrMapping/>
  </p:clrMapOvr>
  <p:transition advTm="291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9175176"/>
              </p:ext>
            </p:extLst>
          </p:nvPr>
        </p:nvGraphicFramePr>
        <p:xfrm>
          <a:off x="972882" y="1324026"/>
          <a:ext cx="2603512" cy="1522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3" name="Equation" r:id="rId7" imgW="672840" imgH="393480" progId="Equation.DSMT4">
                  <p:embed/>
                </p:oleObj>
              </mc:Choice>
              <mc:Fallback>
                <p:oleObj name="Equation" r:id="rId7" imgW="6728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72882" y="1324026"/>
                        <a:ext cx="2603512" cy="1522412"/>
                      </a:xfrm>
                      <a:prstGeom prst="rect">
                        <a:avLst/>
                      </a:prstGeom>
                      <a:ln>
                        <a:solidFill>
                          <a:schemeClr val="tx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1179871" y="2702057"/>
            <a:ext cx="2669458" cy="1289051"/>
            <a:chOff x="1179871" y="2702057"/>
            <a:chExt cx="2669458" cy="1289051"/>
          </a:xfrm>
        </p:grpSpPr>
        <p:sp>
          <p:nvSpPr>
            <p:cNvPr id="5" name="TextBox 4"/>
            <p:cNvSpPr txBox="1"/>
            <p:nvPr/>
          </p:nvSpPr>
          <p:spPr>
            <a:xfrm>
              <a:off x="1179871" y="2979174"/>
              <a:ext cx="2669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r>
                <a:rPr lang="en-US" sz="2800" dirty="0" smtClean="0">
                  <a:solidFill>
                    <a:schemeClr val="bg2">
                      <a:lumMod val="10000"/>
                    </a:schemeClr>
                  </a:solidFill>
                </a:rPr>
                <a:t> groups of </a:t>
              </a:r>
              <a:endParaRPr lang="en-US" sz="28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108057"/>
                </p:ext>
              </p:extLst>
            </p:nvPr>
          </p:nvGraphicFramePr>
          <p:xfrm>
            <a:off x="3048000" y="2702057"/>
            <a:ext cx="748481" cy="12890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14" name="Equation" r:id="rId9" imgW="228600" imgH="393480" progId="Equation.DSMT4">
                    <p:embed/>
                  </p:oleObj>
                </mc:Choice>
                <mc:Fallback>
                  <p:oleObj name="Equation" r:id="rId9" imgW="22860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048000" y="2702057"/>
                          <a:ext cx="748481" cy="128905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13"/>
          <p:cNvGrpSpPr/>
          <p:nvPr/>
        </p:nvGrpSpPr>
        <p:grpSpPr>
          <a:xfrm>
            <a:off x="1157748" y="4140314"/>
            <a:ext cx="4807974" cy="2246769"/>
            <a:chOff x="1157748" y="4140314"/>
            <a:chExt cx="4807974" cy="2246769"/>
          </a:xfrm>
        </p:grpSpPr>
        <p:sp>
          <p:nvSpPr>
            <p:cNvPr id="9" name="TextBox 8"/>
            <p:cNvSpPr txBox="1"/>
            <p:nvPr/>
          </p:nvSpPr>
          <p:spPr>
            <a:xfrm>
              <a:off x="1157748" y="4140314"/>
              <a:ext cx="480797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accent2"/>
                  </a:solidFill>
                </a:rPr>
                <a:t>Multiplier</a:t>
              </a:r>
              <a:r>
                <a:rPr lang="en-US" sz="2800" dirty="0" smtClean="0">
                  <a:solidFill>
                    <a:schemeClr val="bg2">
                      <a:lumMod val="10000"/>
                    </a:schemeClr>
                  </a:solidFill>
                </a:rPr>
                <a:t> is 2</a:t>
              </a:r>
            </a:p>
            <a:p>
              <a:endParaRPr lang="en-US" sz="2800" dirty="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r>
                <a:rPr lang="en-US" sz="2800" dirty="0" smtClean="0">
                  <a:solidFill>
                    <a:schemeClr val="accent2"/>
                  </a:solidFill>
                </a:rPr>
                <a:t>Multiplicand</a:t>
              </a:r>
              <a:r>
                <a:rPr lang="en-US" sz="2800" dirty="0" smtClean="0">
                  <a:solidFill>
                    <a:schemeClr val="bg2">
                      <a:lumMod val="10000"/>
                    </a:schemeClr>
                  </a:solidFill>
                </a:rPr>
                <a:t> is</a:t>
              </a:r>
            </a:p>
            <a:p>
              <a:endParaRPr lang="en-US" sz="2800" dirty="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r>
                <a:rPr lang="en-US" sz="2800" dirty="0" smtClean="0">
                  <a:solidFill>
                    <a:schemeClr val="bg2">
                      <a:lumMod val="10000"/>
                    </a:schemeClr>
                  </a:solidFill>
                </a:rPr>
                <a:t>Product is 7 </a:t>
              </a:r>
              <a:endParaRPr lang="en-US" sz="28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4603302"/>
                </p:ext>
              </p:extLst>
            </p:nvPr>
          </p:nvGraphicFramePr>
          <p:xfrm>
            <a:off x="3429000" y="4841639"/>
            <a:ext cx="506592" cy="8733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15" name="Equation" r:id="rId11" imgW="228600" imgH="393480" progId="Equation.DSMT4">
                    <p:embed/>
                  </p:oleObj>
                </mc:Choice>
                <mc:Fallback>
                  <p:oleObj name="Equation" r:id="rId11" imgW="22860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9000" y="4841639"/>
                          <a:ext cx="506592" cy="8733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15"/>
          <p:cNvGrpSpPr/>
          <p:nvPr/>
        </p:nvGrpSpPr>
        <p:grpSpPr>
          <a:xfrm>
            <a:off x="4247529" y="943897"/>
            <a:ext cx="4645741" cy="1563329"/>
            <a:chOff x="3982065" y="943897"/>
            <a:chExt cx="4645741" cy="1563329"/>
          </a:xfrm>
        </p:grpSpPr>
        <p:sp>
          <p:nvSpPr>
            <p:cNvPr id="7" name="Rectangle 6"/>
            <p:cNvSpPr/>
            <p:nvPr/>
          </p:nvSpPr>
          <p:spPr>
            <a:xfrm>
              <a:off x="3982065" y="943897"/>
              <a:ext cx="4645741" cy="1563329"/>
            </a:xfrm>
            <a:prstGeom prst="rect">
              <a:avLst/>
            </a:prstGeom>
            <a:noFill/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301" name="Picture 1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4982" y="1106436"/>
              <a:ext cx="4341096" cy="1140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4247529" y="2843840"/>
            <a:ext cx="4645741" cy="1563329"/>
            <a:chOff x="3982065" y="943897"/>
            <a:chExt cx="4645741" cy="1563329"/>
          </a:xfrm>
        </p:grpSpPr>
        <p:sp>
          <p:nvSpPr>
            <p:cNvPr id="20" name="Rectangle 19"/>
            <p:cNvSpPr/>
            <p:nvPr/>
          </p:nvSpPr>
          <p:spPr>
            <a:xfrm>
              <a:off x="3982065" y="943897"/>
              <a:ext cx="4645741" cy="1563329"/>
            </a:xfrm>
            <a:prstGeom prst="rect">
              <a:avLst/>
            </a:prstGeom>
            <a:noFill/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1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4982" y="1106436"/>
              <a:ext cx="4341096" cy="1140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37441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55"/>
    </mc:Choice>
    <mc:Fallback xmlns="">
      <p:transition spd="slow" advTm="42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7200" y="481397"/>
                <a:ext cx="2286000" cy="1402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000" dirty="0" smtClean="0">
                    <a:solidFill>
                      <a:schemeClr val="tx2"/>
                    </a:solidFill>
                  </a:rPr>
                  <a:t> x 9</a:t>
                </a:r>
                <a:endParaRPr lang="en-US" sz="6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81397"/>
                <a:ext cx="2286000" cy="1402692"/>
              </a:xfrm>
              <a:prstGeom prst="rect">
                <a:avLst/>
              </a:prstGeom>
              <a:blipFill rotWithShape="1">
                <a:blip r:embed="rId6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90689" y="2438400"/>
            <a:ext cx="388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Two-thirds of a group of 9</a:t>
            </a:r>
            <a:endParaRPr lang="en-US" sz="40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52399" y="4038600"/>
                <a:ext cx="4886621" cy="878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chemeClr val="accent2"/>
                    </a:solidFill>
                  </a:rPr>
                  <a:t>Multiplier</a:t>
                </a:r>
                <a:r>
                  <a:rPr lang="en-US" sz="3600" dirty="0" smtClean="0"/>
                  <a:t> </a:t>
                </a:r>
                <a:r>
                  <a:rPr lang="en-US" sz="3600" dirty="0" smtClean="0">
                    <a:solidFill>
                      <a:schemeClr val="tx2"/>
                    </a:solidFill>
                  </a:rPr>
                  <a:t>is</a:t>
                </a:r>
                <a:r>
                  <a:rPr lang="en-US" sz="36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 smtClean="0"/>
                  <a:t>  </a:t>
                </a:r>
                <a:endParaRPr lang="en-US" sz="3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4038600"/>
                <a:ext cx="4886621" cy="878574"/>
              </a:xfrm>
              <a:prstGeom prst="rect">
                <a:avLst/>
              </a:prstGeom>
              <a:blipFill rotWithShape="1">
                <a:blip r:embed="rId7"/>
                <a:stretch>
                  <a:fillRect l="-374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52400" y="5068669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</a:rPr>
              <a:t>Multiplicand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chemeClr val="tx2"/>
                </a:solidFill>
              </a:rPr>
              <a:t>is 9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29956" y="5218378"/>
            <a:ext cx="37479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tx2"/>
                </a:solidFill>
              </a:rPr>
              <a:t>Product is 6</a:t>
            </a:r>
            <a:endParaRPr lang="en-US" sz="5400" dirty="0">
              <a:solidFill>
                <a:schemeClr val="tx2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962400" y="225014"/>
            <a:ext cx="692799" cy="6364917"/>
            <a:chOff x="4734220" y="332122"/>
            <a:chExt cx="692799" cy="6364917"/>
          </a:xfrm>
          <a:solidFill>
            <a:srgbClr val="FFFF00"/>
          </a:solidFill>
        </p:grpSpPr>
        <p:sp>
          <p:nvSpPr>
            <p:cNvPr id="15" name="Oval 14"/>
            <p:cNvSpPr/>
            <p:nvPr/>
          </p:nvSpPr>
          <p:spPr>
            <a:xfrm>
              <a:off x="4734220" y="332122"/>
              <a:ext cx="609600" cy="546443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748332" y="1094122"/>
              <a:ext cx="609600" cy="546443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748332" y="1828800"/>
              <a:ext cx="609600" cy="60108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800600" y="3962400"/>
              <a:ext cx="609600" cy="60108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817419" y="5410200"/>
              <a:ext cx="609600" cy="60108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760975" y="2514600"/>
              <a:ext cx="609600" cy="60108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817419" y="4724400"/>
              <a:ext cx="609600" cy="60108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4800600" y="3200400"/>
              <a:ext cx="609600" cy="60108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817419" y="6095953"/>
              <a:ext cx="609600" cy="60108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Left Brace 25"/>
          <p:cNvSpPr/>
          <p:nvPr/>
        </p:nvSpPr>
        <p:spPr>
          <a:xfrm rot="10800000">
            <a:off x="4724400" y="304800"/>
            <a:ext cx="457200" cy="1868406"/>
          </a:xfrm>
          <a:prstGeom prst="leftBrace">
            <a:avLst>
              <a:gd name="adj1" fmla="val 8333"/>
              <a:gd name="adj2" fmla="val 52417"/>
            </a:avLst>
          </a:prstGeom>
          <a:noFill/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/>
          <p:cNvSpPr/>
          <p:nvPr/>
        </p:nvSpPr>
        <p:spPr>
          <a:xfrm rot="10800000">
            <a:off x="4800601" y="2511914"/>
            <a:ext cx="457200" cy="1868406"/>
          </a:xfrm>
          <a:prstGeom prst="leftBrace">
            <a:avLst>
              <a:gd name="adj1" fmla="val 8333"/>
              <a:gd name="adj2" fmla="val 52417"/>
            </a:avLst>
          </a:prstGeom>
          <a:noFill/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e 27"/>
          <p:cNvSpPr/>
          <p:nvPr/>
        </p:nvSpPr>
        <p:spPr>
          <a:xfrm rot="10800000">
            <a:off x="4800601" y="4684793"/>
            <a:ext cx="457200" cy="1868406"/>
          </a:xfrm>
          <a:prstGeom prst="leftBrace">
            <a:avLst>
              <a:gd name="adj1" fmla="val 8333"/>
              <a:gd name="adj2" fmla="val 52417"/>
            </a:avLst>
          </a:prstGeom>
          <a:noFill/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Arrow 29"/>
          <p:cNvSpPr/>
          <p:nvPr/>
        </p:nvSpPr>
        <p:spPr>
          <a:xfrm>
            <a:off x="5486400" y="987014"/>
            <a:ext cx="914400" cy="484846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Arrow 30"/>
          <p:cNvSpPr/>
          <p:nvPr/>
        </p:nvSpPr>
        <p:spPr>
          <a:xfrm>
            <a:off x="5562600" y="3059556"/>
            <a:ext cx="914400" cy="484846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399867" y="152400"/>
            <a:ext cx="609600" cy="5464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391400" y="838200"/>
            <a:ext cx="609600" cy="5464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391400" y="3962400"/>
            <a:ext cx="609600" cy="5464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391400" y="3200400"/>
            <a:ext cx="609600" cy="5464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391400" y="2362200"/>
            <a:ext cx="609600" cy="5464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391400" y="1600200"/>
            <a:ext cx="609600" cy="5464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88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34"/>
    </mc:Choice>
    <mc:Fallback xmlns="">
      <p:transition spd="slow" advTm="53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15400" cy="914400"/>
          </a:xfrm>
          <a:ln>
            <a:solidFill>
              <a:schemeClr val="bg2">
                <a:lumMod val="10000"/>
              </a:schemeClr>
            </a:solidFill>
          </a:ln>
        </p:spPr>
        <p:txBody>
          <a:bodyPr>
            <a:noAutofit/>
          </a:bodyPr>
          <a:lstStyle/>
          <a:p>
            <a:r>
              <a:rPr lang="en-GB" altLang="en-US" sz="3000" dirty="0" smtClean="0">
                <a:solidFill>
                  <a:schemeClr val="tx2"/>
                </a:solidFill>
              </a:rPr>
              <a:t>Generalizing the Effect </a:t>
            </a:r>
            <a:r>
              <a:rPr lang="en-GB" altLang="en-US" sz="3000" dirty="0">
                <a:solidFill>
                  <a:schemeClr val="tx2"/>
                </a:solidFill>
              </a:rPr>
              <a:t>of </a:t>
            </a:r>
            <a:r>
              <a:rPr lang="en-GB" altLang="en-US" sz="3000" dirty="0" smtClean="0">
                <a:solidFill>
                  <a:schemeClr val="tx2"/>
                </a:solidFill>
              </a:rPr>
              <a:t>the Multiplier on the Product</a:t>
            </a:r>
            <a:endParaRPr lang="en-US" sz="3000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tx2"/>
                </a:solidFill>
              </a:rPr>
              <a:t>What</a:t>
            </a:r>
            <a:r>
              <a:rPr lang="en-US" sz="4000" dirty="0" smtClean="0">
                <a:solidFill>
                  <a:srgbClr val="2A9243"/>
                </a:solidFill>
              </a:rPr>
              <a:t> </a:t>
            </a:r>
            <a:r>
              <a:rPr lang="en-US" sz="4000" dirty="0" smtClean="0">
                <a:solidFill>
                  <a:schemeClr val="tx2"/>
                </a:solidFill>
              </a:rPr>
              <a:t>can be determined about  </a:t>
            </a:r>
          </a:p>
          <a:p>
            <a:pPr marL="0" indent="0">
              <a:buNone/>
            </a:pPr>
            <a:r>
              <a:rPr lang="en-US" sz="4000" dirty="0" smtClean="0">
                <a:solidFill>
                  <a:schemeClr val="tx2"/>
                </a:solidFill>
              </a:rPr>
              <a:t>based on the values of </a:t>
            </a:r>
            <a:r>
              <a:rPr lang="en-US" sz="4000" i="1" dirty="0" smtClean="0">
                <a:solidFill>
                  <a:schemeClr val="accent2"/>
                </a:solidFill>
              </a:rPr>
              <a:t>a</a:t>
            </a:r>
            <a:r>
              <a:rPr lang="en-US" sz="4000" dirty="0" smtClean="0">
                <a:solidFill>
                  <a:schemeClr val="tx2"/>
                </a:solidFill>
              </a:rPr>
              <a:t> and </a:t>
            </a:r>
            <a:r>
              <a:rPr lang="en-US" sz="4000" i="1" dirty="0" smtClean="0">
                <a:solidFill>
                  <a:schemeClr val="accent2"/>
                </a:solidFill>
              </a:rPr>
              <a:t>b</a:t>
            </a:r>
            <a:r>
              <a:rPr lang="en-US" sz="4000" dirty="0" smtClean="0">
                <a:solidFill>
                  <a:schemeClr val="tx2"/>
                </a:solidFill>
              </a:rPr>
              <a:t>?</a:t>
            </a:r>
            <a:endParaRPr lang="en-US" sz="4000" dirty="0">
              <a:solidFill>
                <a:schemeClr val="tx2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007867"/>
              </p:ext>
            </p:extLst>
          </p:nvPr>
        </p:nvGraphicFramePr>
        <p:xfrm>
          <a:off x="7239000" y="1524000"/>
          <a:ext cx="1451660" cy="78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1" name="Equation" r:id="rId7" imgW="330120" imgH="177480" progId="Equation.DSMT4">
                  <p:embed/>
                </p:oleObj>
              </mc:Choice>
              <mc:Fallback>
                <p:oleObj name="Equation" r:id="rId7" imgW="330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39000" y="1524000"/>
                        <a:ext cx="1451660" cy="7816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68196" y="3735050"/>
            <a:ext cx="66318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tx2"/>
                </a:solidFill>
              </a:rPr>
              <a:t>If           </a:t>
            </a:r>
            <a:r>
              <a:rPr lang="en-US" sz="3600" dirty="0" smtClean="0">
                <a:solidFill>
                  <a:schemeClr val="tx2"/>
                </a:solidFill>
              </a:rPr>
              <a:t>and  </a:t>
            </a:r>
            <a:r>
              <a:rPr lang="en-US" sz="4400" dirty="0" smtClean="0">
                <a:solidFill>
                  <a:schemeClr val="tx2"/>
                </a:solidFill>
              </a:rPr>
              <a:t>         , then…</a:t>
            </a:r>
          </a:p>
          <a:p>
            <a:endParaRPr lang="en-US" sz="4400" dirty="0">
              <a:solidFill>
                <a:schemeClr val="tx2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9229525"/>
              </p:ext>
            </p:extLst>
          </p:nvPr>
        </p:nvGraphicFramePr>
        <p:xfrm>
          <a:off x="6168943" y="3755416"/>
          <a:ext cx="2441657" cy="776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2" name="Equation" r:id="rId9" imgW="558720" imgH="177480" progId="Equation.DSMT4">
                  <p:embed/>
                </p:oleObj>
              </mc:Choice>
              <mc:Fallback>
                <p:oleObj name="Equation" r:id="rId9" imgW="558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68943" y="3755416"/>
                        <a:ext cx="2441657" cy="776891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0656374"/>
              </p:ext>
            </p:extLst>
          </p:nvPr>
        </p:nvGraphicFramePr>
        <p:xfrm>
          <a:off x="1032362" y="3771921"/>
          <a:ext cx="1212234" cy="652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3" name="Equation" r:id="rId11" imgW="330120" imgH="177480" progId="Equation.DSMT4">
                  <p:embed/>
                </p:oleObj>
              </mc:Choice>
              <mc:Fallback>
                <p:oleObj name="Equation" r:id="rId11" imgW="330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32362" y="3771921"/>
                        <a:ext cx="1212234" cy="652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908225"/>
              </p:ext>
            </p:extLst>
          </p:nvPr>
        </p:nvGraphicFramePr>
        <p:xfrm>
          <a:off x="3206700" y="3852301"/>
          <a:ext cx="1247696" cy="606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4" name="Equation" r:id="rId13" imgW="444240" imgH="215640" progId="Equation.DSMT4">
                  <p:embed/>
                </p:oleObj>
              </mc:Choice>
              <mc:Fallback>
                <p:oleObj name="Equation" r:id="rId13" imgW="44424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206700" y="3852301"/>
                        <a:ext cx="1247696" cy="606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V="1">
            <a:off x="762000" y="4458325"/>
            <a:ext cx="533400" cy="1409075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8196" y="5867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multiplier</a:t>
            </a:r>
            <a:endParaRPr lang="en-US" sz="3600" dirty="0">
              <a:solidFill>
                <a:srgbClr val="C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895600" y="4470076"/>
            <a:ext cx="533400" cy="1409075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43200" y="5879151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multiplicand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96098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92"/>
    </mc:Choice>
    <mc:Fallback xmlns="">
      <p:transition spd="slow" advTm="30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1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3733800"/>
            <a:ext cx="5628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tx2"/>
                </a:solidFill>
              </a:rPr>
              <a:t>If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</a:rPr>
              <a:t>         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</a:rPr>
              <a:t>        , </a:t>
            </a:r>
            <a:r>
              <a:rPr lang="en-US" sz="4400" dirty="0" smtClean="0">
                <a:solidFill>
                  <a:schemeClr val="tx2"/>
                </a:solidFill>
              </a:rPr>
              <a:t>then</a:t>
            </a:r>
            <a:r>
              <a:rPr lang="en-US" sz="4400" dirty="0">
                <a:solidFill>
                  <a:schemeClr val="tx2"/>
                </a:solidFill>
              </a:rPr>
              <a:t>…</a:t>
            </a:r>
          </a:p>
          <a:p>
            <a:endParaRPr lang="en-US" sz="40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149646"/>
              </p:ext>
            </p:extLst>
          </p:nvPr>
        </p:nvGraphicFramePr>
        <p:xfrm>
          <a:off x="5333999" y="3646878"/>
          <a:ext cx="2529431" cy="804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8" name="Equation" r:id="rId6" imgW="558720" imgH="177480" progId="Equation.DSMT4">
                  <p:embed/>
                </p:oleObj>
              </mc:Choice>
              <mc:Fallback>
                <p:oleObj name="Equation" r:id="rId6" imgW="558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33999" y="3646878"/>
                        <a:ext cx="2529431" cy="804819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344698"/>
              </p:ext>
            </p:extLst>
          </p:nvPr>
        </p:nvGraphicFramePr>
        <p:xfrm>
          <a:off x="1524000" y="3786888"/>
          <a:ext cx="2079625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9" name="Equation" r:id="rId8" imgW="558720" imgH="177480" progId="Equation.DSMT4">
                  <p:embed/>
                </p:oleObj>
              </mc:Choice>
              <mc:Fallback>
                <p:oleObj name="Equation" r:id="rId8" imgW="558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24000" y="3786888"/>
                        <a:ext cx="2079625" cy="661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" y="113675"/>
            <a:ext cx="8915400" cy="1143000"/>
          </a:xfrm>
          <a:ln>
            <a:solidFill>
              <a:schemeClr val="bg2">
                <a:lumMod val="10000"/>
              </a:schemeClr>
            </a:solidFill>
          </a:ln>
        </p:spPr>
        <p:txBody>
          <a:bodyPr>
            <a:normAutofit/>
          </a:bodyPr>
          <a:lstStyle/>
          <a:p>
            <a:r>
              <a:rPr lang="en-GB" altLang="en-US" sz="3000" dirty="0" smtClean="0">
                <a:solidFill>
                  <a:schemeClr val="tx2"/>
                </a:solidFill>
              </a:rPr>
              <a:t>Generalizing the Effect </a:t>
            </a:r>
            <a:r>
              <a:rPr lang="en-GB" altLang="en-US" sz="3000" dirty="0">
                <a:solidFill>
                  <a:schemeClr val="tx2"/>
                </a:solidFill>
              </a:rPr>
              <a:t>of </a:t>
            </a:r>
            <a:r>
              <a:rPr lang="en-GB" altLang="en-US" sz="3000" dirty="0" smtClean="0">
                <a:solidFill>
                  <a:schemeClr val="tx2"/>
                </a:solidFill>
              </a:rPr>
              <a:t>the Multiplier on the Product</a:t>
            </a:r>
            <a:endParaRPr lang="en-US" sz="3000" dirty="0">
              <a:solidFill>
                <a:schemeClr val="tx2"/>
              </a:solidFill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57200" y="1600200"/>
            <a:ext cx="8534400" cy="144655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schemeClr val="tx2"/>
                </a:solidFill>
              </a:rPr>
              <a:t>What</a:t>
            </a:r>
            <a:r>
              <a:rPr lang="en-US" sz="4000" dirty="0" smtClean="0">
                <a:solidFill>
                  <a:srgbClr val="2A9243"/>
                </a:solidFill>
              </a:rPr>
              <a:t> </a:t>
            </a:r>
            <a:r>
              <a:rPr lang="en-US" sz="4000" dirty="0" smtClean="0">
                <a:solidFill>
                  <a:schemeClr val="tx2"/>
                </a:solidFill>
              </a:rPr>
              <a:t>can be determined about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schemeClr val="tx2"/>
                </a:solidFill>
              </a:rPr>
              <a:t>based on the values of </a:t>
            </a:r>
            <a:r>
              <a:rPr lang="en-US" sz="4000" i="1" dirty="0" smtClean="0">
                <a:solidFill>
                  <a:schemeClr val="accent2"/>
                </a:solidFill>
              </a:rPr>
              <a:t>a</a:t>
            </a:r>
            <a:r>
              <a:rPr lang="en-US" sz="4000" dirty="0" smtClean="0">
                <a:solidFill>
                  <a:schemeClr val="tx2"/>
                </a:solidFill>
              </a:rPr>
              <a:t> and </a:t>
            </a:r>
            <a:r>
              <a:rPr lang="en-US" sz="4000" i="1" dirty="0" smtClean="0">
                <a:solidFill>
                  <a:schemeClr val="accent2"/>
                </a:solidFill>
              </a:rPr>
              <a:t>b</a:t>
            </a:r>
            <a:r>
              <a:rPr lang="en-US" sz="4000" dirty="0" smtClean="0">
                <a:solidFill>
                  <a:schemeClr val="tx2"/>
                </a:solidFill>
              </a:rPr>
              <a:t>?</a:t>
            </a:r>
            <a:endParaRPr lang="en-US" sz="4000" dirty="0">
              <a:solidFill>
                <a:schemeClr val="tx2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4830945"/>
              </p:ext>
            </p:extLst>
          </p:nvPr>
        </p:nvGraphicFramePr>
        <p:xfrm>
          <a:off x="7162800" y="1619956"/>
          <a:ext cx="1451660" cy="78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0" name="Equation" r:id="rId10" imgW="330120" imgH="177480" progId="Equation.DSMT4">
                  <p:embed/>
                </p:oleObj>
              </mc:Choice>
              <mc:Fallback>
                <p:oleObj name="Equation" r:id="rId10" imgW="330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162800" y="1619956"/>
                        <a:ext cx="1451660" cy="7816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0999" y="4313284"/>
            <a:ext cx="3688400" cy="2395936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V="1">
            <a:off x="6110354" y="4414257"/>
            <a:ext cx="533400" cy="1409075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57954" y="5823332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multiplicand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0834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01"/>
    </mc:Choice>
    <mc:Fallback xmlns="">
      <p:transition spd="slow" advTm="46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Examples</a:t>
            </a:r>
            <a:endParaRPr lang="en-US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62000" y="4038600"/>
                <a:ext cx="2286000" cy="1402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000" dirty="0" smtClean="0">
                    <a:solidFill>
                      <a:schemeClr val="tx2"/>
                    </a:solidFill>
                  </a:rPr>
                  <a:t> x 9     </a:t>
                </a:r>
                <a:endParaRPr lang="en-US" sz="6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038600"/>
                <a:ext cx="2286000" cy="1402692"/>
              </a:xfrm>
              <a:prstGeom prst="rect">
                <a:avLst/>
              </a:prstGeom>
              <a:blipFill rotWithShape="1">
                <a:blip r:embed="rId5"/>
                <a:stretch>
                  <a:fillRect r="-22400" b="-1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18911" y="1600200"/>
                <a:ext cx="2743200" cy="128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smtClean="0">
                    <a:solidFill>
                      <a:schemeClr val="tx2"/>
                    </a:solidFill>
                  </a:rPr>
                  <a:t> 2 x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en-US" sz="5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11" y="1600200"/>
                <a:ext cx="2743200" cy="1288686"/>
              </a:xfrm>
              <a:prstGeom prst="rect">
                <a:avLst/>
              </a:prstGeom>
              <a:blipFill rotWithShape="1">
                <a:blip r:embed="rId6"/>
                <a:stretch>
                  <a:fillRect l="-6000" b="-13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438400" y="1752600"/>
            <a:ext cx="66318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tx2"/>
                </a:solidFill>
              </a:rPr>
              <a:t>If           </a:t>
            </a:r>
            <a:r>
              <a:rPr lang="en-US" sz="3600" dirty="0" smtClean="0">
                <a:solidFill>
                  <a:schemeClr val="tx2"/>
                </a:solidFill>
              </a:rPr>
              <a:t>and  </a:t>
            </a:r>
            <a:r>
              <a:rPr lang="en-US" sz="4400" dirty="0" smtClean="0">
                <a:solidFill>
                  <a:schemeClr val="tx2"/>
                </a:solidFill>
              </a:rPr>
              <a:t>         , then…</a:t>
            </a:r>
          </a:p>
          <a:p>
            <a:endParaRPr lang="en-US" sz="4400" dirty="0">
              <a:solidFill>
                <a:schemeClr val="tx2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0798097"/>
              </p:ext>
            </p:extLst>
          </p:nvPr>
        </p:nvGraphicFramePr>
        <p:xfrm>
          <a:off x="2895600" y="1823412"/>
          <a:ext cx="1212850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3" name="Equation" r:id="rId7" imgW="330120" imgH="177480" progId="Equation.DSMT4">
                  <p:embed/>
                </p:oleObj>
              </mc:Choice>
              <mc:Fallback>
                <p:oleObj name="Equation" r:id="rId7" imgW="330120" imgH="17748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823412"/>
                        <a:ext cx="1212850" cy="652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1808651"/>
              </p:ext>
            </p:extLst>
          </p:nvPr>
        </p:nvGraphicFramePr>
        <p:xfrm>
          <a:off x="5029200" y="1845638"/>
          <a:ext cx="1247775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4" name="Equation" r:id="rId9" imgW="444240" imgH="215640" progId="Equation.DSMT4">
                  <p:embed/>
                </p:oleObj>
              </mc:Choice>
              <mc:Fallback>
                <p:oleObj name="Equation" r:id="rId9" imgW="444240" imgH="2156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1845638"/>
                        <a:ext cx="1247775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6865193"/>
              </p:ext>
            </p:extLst>
          </p:nvPr>
        </p:nvGraphicFramePr>
        <p:xfrm>
          <a:off x="6324600" y="2590800"/>
          <a:ext cx="2441575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5" name="Equation" r:id="rId11" imgW="558720" imgH="177480" progId="Equation.DSMT4">
                  <p:embed/>
                </p:oleObj>
              </mc:Choice>
              <mc:Fallback>
                <p:oleObj name="Equation" r:id="rId11" imgW="558720" imgH="17748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2590800"/>
                        <a:ext cx="2441575" cy="7762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2066367"/>
              </p:ext>
            </p:extLst>
          </p:nvPr>
        </p:nvGraphicFramePr>
        <p:xfrm>
          <a:off x="3200400" y="4408952"/>
          <a:ext cx="2079625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6" name="Equation" r:id="rId13" imgW="558720" imgH="177480" progId="Equation.DSMT4">
                  <p:embed/>
                </p:oleObj>
              </mc:Choice>
              <mc:Fallback>
                <p:oleObj name="Equation" r:id="rId13" imgW="558720" imgH="1774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408952"/>
                        <a:ext cx="2079625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585156" y="4343400"/>
            <a:ext cx="5628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tx2"/>
                </a:solidFill>
              </a:rPr>
              <a:t>If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</a:rPr>
              <a:t>  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</a:rPr>
              <a:t>                 , </a:t>
            </a:r>
            <a:r>
              <a:rPr lang="en-US" sz="4400" dirty="0" smtClean="0">
                <a:solidFill>
                  <a:schemeClr val="tx2"/>
                </a:solidFill>
              </a:rPr>
              <a:t>then</a:t>
            </a:r>
            <a:r>
              <a:rPr lang="en-US" sz="4400" dirty="0">
                <a:solidFill>
                  <a:schemeClr val="tx2"/>
                </a:solidFill>
              </a:rPr>
              <a:t>…</a:t>
            </a:r>
          </a:p>
          <a:p>
            <a:endParaRPr lang="en-US" sz="4000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7911662"/>
              </p:ext>
            </p:extLst>
          </p:nvPr>
        </p:nvGraphicFramePr>
        <p:xfrm>
          <a:off x="6324600" y="5257800"/>
          <a:ext cx="2528888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7" name="Equation" r:id="rId15" imgW="558720" imgH="177480" progId="Equation.DSMT4">
                  <p:embed/>
                </p:oleObj>
              </mc:Choice>
              <mc:Fallback>
                <p:oleObj name="Equation" r:id="rId15" imgW="558720" imgH="17748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5257800"/>
                        <a:ext cx="2528888" cy="8048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6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20"/>
    </mc:Choice>
    <mc:Fallback xmlns="">
      <p:transition spd="slow" advTm="52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7|4.6|7.9|2.5|1.7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5.2|2.7|7.2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10.1|1.3|1.5|5.8|1.1|5.4|0.8|0.6|0.7|0.6|0.6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3.1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4.6|4.1|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7.1|22.4|16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292</Words>
  <Application>Microsoft Office PowerPoint</Application>
  <PresentationFormat>On-screen Show (4:3)</PresentationFormat>
  <Paragraphs>62</Paragraphs>
  <Slides>10</Slides>
  <Notes>5</Notes>
  <HiddenSlides>0</HiddenSlides>
  <MMClips>10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Cambria Math</vt:lpstr>
      <vt:lpstr>Office Theme</vt:lpstr>
      <vt:lpstr>Equation</vt:lpstr>
      <vt:lpstr>What it Means to Multiply</vt:lpstr>
      <vt:lpstr>Vocabulary</vt:lpstr>
      <vt:lpstr>Whole Numbers</vt:lpstr>
      <vt:lpstr>PowerPoint Presentation</vt:lpstr>
      <vt:lpstr>PowerPoint Presentation</vt:lpstr>
      <vt:lpstr>PowerPoint Presentation</vt:lpstr>
      <vt:lpstr>Generalizing the Effect of the Multiplier on the Product</vt:lpstr>
      <vt:lpstr>Generalizing the Effect of the Multiplier on the Product</vt:lpstr>
      <vt:lpstr>Examples</vt:lpstr>
      <vt:lpstr> Test Yourself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it Means to Multiply</dc:title>
  <dc:creator>csu</dc:creator>
  <cp:lastModifiedBy>csu</cp:lastModifiedBy>
  <cp:revision>46</cp:revision>
  <dcterms:created xsi:type="dcterms:W3CDTF">2015-10-27T16:26:58Z</dcterms:created>
  <dcterms:modified xsi:type="dcterms:W3CDTF">2016-04-21T16:27:11Z</dcterms:modified>
</cp:coreProperties>
</file>