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19"/>
  </p:notesMasterIdLst>
  <p:handoutMasterIdLst>
    <p:handoutMasterId r:id="rId20"/>
  </p:handoutMasterIdLst>
  <p:sldIdLst>
    <p:sldId id="256" r:id="rId3"/>
    <p:sldId id="275" r:id="rId4"/>
    <p:sldId id="277" r:id="rId5"/>
    <p:sldId id="276" r:id="rId6"/>
    <p:sldId id="278" r:id="rId7"/>
    <p:sldId id="279" r:id="rId8"/>
    <p:sldId id="283" r:id="rId9"/>
    <p:sldId id="282" r:id="rId10"/>
    <p:sldId id="280" r:id="rId11"/>
    <p:sldId id="281" r:id="rId12"/>
    <p:sldId id="284" r:id="rId13"/>
    <p:sldId id="285" r:id="rId14"/>
    <p:sldId id="286" r:id="rId15"/>
    <p:sldId id="287" r:id="rId16"/>
    <p:sldId id="289" r:id="rId17"/>
    <p:sldId id="288" r:id="rId18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5" pos="3839">
          <p15:clr>
            <a:srgbClr val="A4A3A4"/>
          </p15:clr>
        </p15:guide>
        <p15:guide id="6" pos="100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3300"/>
    <a:srgbClr val="C81612"/>
    <a:srgbClr val="66FF33"/>
    <a:srgbClr val="79D9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howGuides="1">
      <p:cViewPr>
        <p:scale>
          <a:sx n="82" d="100"/>
          <a:sy n="82" d="100"/>
        </p:scale>
        <p:origin x="-354" y="-282"/>
      </p:cViewPr>
      <p:guideLst>
        <p:guide orient="horz" pos="2160"/>
        <p:guide pos="3839"/>
        <p:guide pos="100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63" d="100"/>
          <a:sy n="63" d="100"/>
        </p:scale>
        <p:origin x="2838" y="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B7646E-8811-423A-9C42-2CBFADA00A96}" type="datetimeFigureOut">
              <a:rPr lang="en-US" smtClean="0"/>
              <a:t>10/29/2015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360E59-1627-4404-ACC5-51C744AB0F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2254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D677E230-58DD-43ED-96A1-552DDAB53532}" type="datetimeFigureOut">
              <a:rPr lang="en-US" smtClean="0"/>
              <a:pPr/>
              <a:t>10/29/2015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841221E5-7225-48EB-A4EE-420E7BFCF7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6699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1579384" y="5638800"/>
            <a:ext cx="609441" cy="1219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11274663" y="5638800"/>
            <a:ext cx="304721" cy="1219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1218883" y="0"/>
            <a:ext cx="60944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1218883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0" y="5638800"/>
            <a:ext cx="12188825" cy="1219200"/>
          </a:xfrm>
          <a:prstGeom prst="rect">
            <a:avLst/>
          </a:prstGeom>
          <a:solidFill>
            <a:schemeClr val="accent1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cxnSp>
        <p:nvCxnSpPr>
          <p:cNvPr id="13" name="Straight Connector 12"/>
          <p:cNvCxnSpPr/>
          <p:nvPr/>
        </p:nvCxnSpPr>
        <p:spPr bwMode="white">
          <a:xfrm>
            <a:off x="11573293" y="5638800"/>
            <a:ext cx="0" cy="12192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0" y="5643132"/>
            <a:ext cx="1216152" cy="1214868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cxnSp>
        <p:nvCxnSpPr>
          <p:cNvPr id="15" name="Straight Connector 14"/>
          <p:cNvCxnSpPr/>
          <p:nvPr/>
        </p:nvCxnSpPr>
        <p:spPr bwMode="white">
          <a:xfrm>
            <a:off x="1218884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 bwMode="white">
          <a:xfrm>
            <a:off x="0" y="5631204"/>
            <a:ext cx="1828325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Pi"/>
          <p:cNvSpPr>
            <a:spLocks/>
          </p:cNvSpPr>
          <p:nvPr/>
        </p:nvSpPr>
        <p:spPr bwMode="white">
          <a:xfrm>
            <a:off x="276462" y="6032500"/>
            <a:ext cx="593189" cy="519176"/>
          </a:xfrm>
          <a:custGeom>
            <a:avLst/>
            <a:gdLst>
              <a:gd name="T0" fmla="*/ 411 w 426"/>
              <a:gd name="T1" fmla="*/ 0 h 372"/>
              <a:gd name="T2" fmla="*/ 90 w 426"/>
              <a:gd name="T3" fmla="*/ 0 h 372"/>
              <a:gd name="T4" fmla="*/ 3 w 426"/>
              <a:gd name="T5" fmla="*/ 64 h 372"/>
              <a:gd name="T6" fmla="*/ 12 w 426"/>
              <a:gd name="T7" fmla="*/ 83 h 372"/>
              <a:gd name="T8" fmla="*/ 17 w 426"/>
              <a:gd name="T9" fmla="*/ 83 h 372"/>
              <a:gd name="T10" fmla="*/ 31 w 426"/>
              <a:gd name="T11" fmla="*/ 73 h 372"/>
              <a:gd name="T12" fmla="*/ 90 w 426"/>
              <a:gd name="T13" fmla="*/ 30 h 372"/>
              <a:gd name="T14" fmla="*/ 131 w 426"/>
              <a:gd name="T15" fmla="*/ 30 h 372"/>
              <a:gd name="T16" fmla="*/ 61 w 426"/>
              <a:gd name="T17" fmla="*/ 334 h 372"/>
              <a:gd name="T18" fmla="*/ 61 w 426"/>
              <a:gd name="T19" fmla="*/ 355 h 372"/>
              <a:gd name="T20" fmla="*/ 72 w 426"/>
              <a:gd name="T21" fmla="*/ 359 h 372"/>
              <a:gd name="T22" fmla="*/ 83 w 426"/>
              <a:gd name="T23" fmla="*/ 355 h 372"/>
              <a:gd name="T24" fmla="*/ 161 w 426"/>
              <a:gd name="T25" fmla="*/ 30 h 372"/>
              <a:gd name="T26" fmla="*/ 272 w 426"/>
              <a:gd name="T27" fmla="*/ 30 h 372"/>
              <a:gd name="T28" fmla="*/ 253 w 426"/>
              <a:gd name="T29" fmla="*/ 270 h 372"/>
              <a:gd name="T30" fmla="*/ 277 w 426"/>
              <a:gd name="T31" fmla="*/ 355 h 372"/>
              <a:gd name="T32" fmla="*/ 322 w 426"/>
              <a:gd name="T33" fmla="*/ 372 h 372"/>
              <a:gd name="T34" fmla="*/ 335 w 426"/>
              <a:gd name="T35" fmla="*/ 371 h 372"/>
              <a:gd name="T36" fmla="*/ 417 w 426"/>
              <a:gd name="T37" fmla="*/ 280 h 372"/>
              <a:gd name="T38" fmla="*/ 406 w 426"/>
              <a:gd name="T39" fmla="*/ 262 h 372"/>
              <a:gd name="T40" fmla="*/ 388 w 426"/>
              <a:gd name="T41" fmla="*/ 273 h 372"/>
              <a:gd name="T42" fmla="*/ 331 w 426"/>
              <a:gd name="T43" fmla="*/ 341 h 372"/>
              <a:gd name="T44" fmla="*/ 298 w 426"/>
              <a:gd name="T45" fmla="*/ 333 h 372"/>
              <a:gd name="T46" fmla="*/ 283 w 426"/>
              <a:gd name="T47" fmla="*/ 272 h 372"/>
              <a:gd name="T48" fmla="*/ 302 w 426"/>
              <a:gd name="T49" fmla="*/ 30 h 372"/>
              <a:gd name="T50" fmla="*/ 411 w 426"/>
              <a:gd name="T51" fmla="*/ 30 h 372"/>
              <a:gd name="T52" fmla="*/ 426 w 426"/>
              <a:gd name="T53" fmla="*/ 15 h 372"/>
              <a:gd name="T54" fmla="*/ 411 w 426"/>
              <a:gd name="T55" fmla="*/ 0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  <a:extLst/>
        </p:spPr>
        <p:txBody>
          <a:bodyPr vert="horz" wrap="square" lIns="121899" tIns="60949" rIns="121899" bIns="60949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8669" y="1600200"/>
            <a:ext cx="8329031" cy="2680127"/>
          </a:xfrm>
        </p:spPr>
        <p:txBody>
          <a:bodyPr>
            <a:no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28669" y="4344915"/>
            <a:ext cx="7516442" cy="1116085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3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2C6F8EA-316C-41DE-B9A4-EDCC3A85ED9A}" type="datetimeFigureOut">
              <a:rPr lang="en-US"/>
              <a:pPr/>
              <a:t>10/29/2015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DC1BBB0-96F0-4077-A278-0F3FB5C104D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17955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n-US"/>
              <a:t>10/29/2015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40880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884104" y="0"/>
            <a:ext cx="304721" cy="685800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17143" y="0"/>
            <a:ext cx="60944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87843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617143" y="736219"/>
            <a:ext cx="609441" cy="609600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cxnSp>
        <p:nvCxnSpPr>
          <p:cNvPr id="11" name="Straight Connector 10"/>
          <p:cNvCxnSpPr/>
          <p:nvPr/>
        </p:nvCxnSpPr>
        <p:spPr bwMode="white">
          <a:xfrm>
            <a:off x="617143" y="736219"/>
            <a:ext cx="60944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 bwMode="white">
          <a:xfrm>
            <a:off x="617143" y="1345819"/>
            <a:ext cx="60944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Pi"/>
          <p:cNvSpPr>
            <a:spLocks/>
          </p:cNvSpPr>
          <p:nvPr/>
        </p:nvSpPr>
        <p:spPr bwMode="white">
          <a:xfrm rot="5400000">
            <a:off x="756095" y="898102"/>
            <a:ext cx="336023" cy="294097"/>
          </a:xfrm>
          <a:custGeom>
            <a:avLst/>
            <a:gdLst>
              <a:gd name="T0" fmla="*/ 411 w 426"/>
              <a:gd name="T1" fmla="*/ 0 h 372"/>
              <a:gd name="T2" fmla="*/ 90 w 426"/>
              <a:gd name="T3" fmla="*/ 0 h 372"/>
              <a:gd name="T4" fmla="*/ 3 w 426"/>
              <a:gd name="T5" fmla="*/ 64 h 372"/>
              <a:gd name="T6" fmla="*/ 12 w 426"/>
              <a:gd name="T7" fmla="*/ 83 h 372"/>
              <a:gd name="T8" fmla="*/ 17 w 426"/>
              <a:gd name="T9" fmla="*/ 83 h 372"/>
              <a:gd name="T10" fmla="*/ 31 w 426"/>
              <a:gd name="T11" fmla="*/ 73 h 372"/>
              <a:gd name="T12" fmla="*/ 90 w 426"/>
              <a:gd name="T13" fmla="*/ 30 h 372"/>
              <a:gd name="T14" fmla="*/ 131 w 426"/>
              <a:gd name="T15" fmla="*/ 30 h 372"/>
              <a:gd name="T16" fmla="*/ 61 w 426"/>
              <a:gd name="T17" fmla="*/ 334 h 372"/>
              <a:gd name="T18" fmla="*/ 61 w 426"/>
              <a:gd name="T19" fmla="*/ 355 h 372"/>
              <a:gd name="T20" fmla="*/ 72 w 426"/>
              <a:gd name="T21" fmla="*/ 359 h 372"/>
              <a:gd name="T22" fmla="*/ 83 w 426"/>
              <a:gd name="T23" fmla="*/ 355 h 372"/>
              <a:gd name="T24" fmla="*/ 161 w 426"/>
              <a:gd name="T25" fmla="*/ 30 h 372"/>
              <a:gd name="T26" fmla="*/ 272 w 426"/>
              <a:gd name="T27" fmla="*/ 30 h 372"/>
              <a:gd name="T28" fmla="*/ 253 w 426"/>
              <a:gd name="T29" fmla="*/ 270 h 372"/>
              <a:gd name="T30" fmla="*/ 277 w 426"/>
              <a:gd name="T31" fmla="*/ 355 h 372"/>
              <a:gd name="T32" fmla="*/ 322 w 426"/>
              <a:gd name="T33" fmla="*/ 372 h 372"/>
              <a:gd name="T34" fmla="*/ 335 w 426"/>
              <a:gd name="T35" fmla="*/ 371 h 372"/>
              <a:gd name="T36" fmla="*/ 417 w 426"/>
              <a:gd name="T37" fmla="*/ 280 h 372"/>
              <a:gd name="T38" fmla="*/ 406 w 426"/>
              <a:gd name="T39" fmla="*/ 262 h 372"/>
              <a:gd name="T40" fmla="*/ 388 w 426"/>
              <a:gd name="T41" fmla="*/ 273 h 372"/>
              <a:gd name="T42" fmla="*/ 331 w 426"/>
              <a:gd name="T43" fmla="*/ 341 h 372"/>
              <a:gd name="T44" fmla="*/ 298 w 426"/>
              <a:gd name="T45" fmla="*/ 333 h 372"/>
              <a:gd name="T46" fmla="*/ 283 w 426"/>
              <a:gd name="T47" fmla="*/ 272 h 372"/>
              <a:gd name="T48" fmla="*/ 302 w 426"/>
              <a:gd name="T49" fmla="*/ 30 h 372"/>
              <a:gd name="T50" fmla="*/ 411 w 426"/>
              <a:gd name="T51" fmla="*/ 30 h 372"/>
              <a:gd name="T52" fmla="*/ 426 w 426"/>
              <a:gd name="T53" fmla="*/ 15 h 372"/>
              <a:gd name="T54" fmla="*/ 411 w 426"/>
              <a:gd name="T55" fmla="*/ 0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cxnSp>
        <p:nvCxnSpPr>
          <p:cNvPr id="14" name="Straight Connector 13"/>
          <p:cNvCxnSpPr/>
          <p:nvPr/>
        </p:nvCxnSpPr>
        <p:spPr bwMode="white">
          <a:xfrm>
            <a:off x="617143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9612" y="685800"/>
            <a:ext cx="1787526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98613" y="685800"/>
            <a:ext cx="7848599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n-US"/>
              <a:t>10/29/2015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12817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n-US"/>
              <a:t>10/29/2015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85532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1579384" y="5638800"/>
            <a:ext cx="609441" cy="1219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20" name="Rectangle 19"/>
          <p:cNvSpPr/>
          <p:nvPr/>
        </p:nvSpPr>
        <p:spPr>
          <a:xfrm>
            <a:off x="11274663" y="5638800"/>
            <a:ext cx="304721" cy="1219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24" name="Rectangle 23"/>
          <p:cNvSpPr/>
          <p:nvPr/>
        </p:nvSpPr>
        <p:spPr>
          <a:xfrm>
            <a:off x="1216152" y="5638800"/>
            <a:ext cx="609441" cy="1219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21" name="Rectangle 20"/>
          <p:cNvSpPr/>
          <p:nvPr/>
        </p:nvSpPr>
        <p:spPr>
          <a:xfrm>
            <a:off x="0" y="5638800"/>
            <a:ext cx="12188825" cy="1219200"/>
          </a:xfrm>
          <a:prstGeom prst="rect">
            <a:avLst/>
          </a:prstGeom>
          <a:solidFill>
            <a:schemeClr val="accent1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cxnSp>
        <p:nvCxnSpPr>
          <p:cNvPr id="22" name="Straight Connector 21"/>
          <p:cNvCxnSpPr/>
          <p:nvPr/>
        </p:nvCxnSpPr>
        <p:spPr bwMode="white">
          <a:xfrm>
            <a:off x="11573293" y="5638800"/>
            <a:ext cx="0" cy="12192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0" y="5643132"/>
            <a:ext cx="1216152" cy="1214868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18" name="Pi"/>
          <p:cNvSpPr>
            <a:spLocks/>
          </p:cNvSpPr>
          <p:nvPr/>
        </p:nvSpPr>
        <p:spPr bwMode="white">
          <a:xfrm>
            <a:off x="276462" y="6032500"/>
            <a:ext cx="593189" cy="519176"/>
          </a:xfrm>
          <a:custGeom>
            <a:avLst/>
            <a:gdLst>
              <a:gd name="T0" fmla="*/ 411 w 426"/>
              <a:gd name="T1" fmla="*/ 0 h 372"/>
              <a:gd name="T2" fmla="*/ 90 w 426"/>
              <a:gd name="T3" fmla="*/ 0 h 372"/>
              <a:gd name="T4" fmla="*/ 3 w 426"/>
              <a:gd name="T5" fmla="*/ 64 h 372"/>
              <a:gd name="T6" fmla="*/ 12 w 426"/>
              <a:gd name="T7" fmla="*/ 83 h 372"/>
              <a:gd name="T8" fmla="*/ 17 w 426"/>
              <a:gd name="T9" fmla="*/ 83 h 372"/>
              <a:gd name="T10" fmla="*/ 31 w 426"/>
              <a:gd name="T11" fmla="*/ 73 h 372"/>
              <a:gd name="T12" fmla="*/ 90 w 426"/>
              <a:gd name="T13" fmla="*/ 30 h 372"/>
              <a:gd name="T14" fmla="*/ 131 w 426"/>
              <a:gd name="T15" fmla="*/ 30 h 372"/>
              <a:gd name="T16" fmla="*/ 61 w 426"/>
              <a:gd name="T17" fmla="*/ 334 h 372"/>
              <a:gd name="T18" fmla="*/ 61 w 426"/>
              <a:gd name="T19" fmla="*/ 355 h 372"/>
              <a:gd name="T20" fmla="*/ 72 w 426"/>
              <a:gd name="T21" fmla="*/ 359 h 372"/>
              <a:gd name="T22" fmla="*/ 83 w 426"/>
              <a:gd name="T23" fmla="*/ 355 h 372"/>
              <a:gd name="T24" fmla="*/ 161 w 426"/>
              <a:gd name="T25" fmla="*/ 30 h 372"/>
              <a:gd name="T26" fmla="*/ 272 w 426"/>
              <a:gd name="T27" fmla="*/ 30 h 372"/>
              <a:gd name="T28" fmla="*/ 253 w 426"/>
              <a:gd name="T29" fmla="*/ 270 h 372"/>
              <a:gd name="T30" fmla="*/ 277 w 426"/>
              <a:gd name="T31" fmla="*/ 355 h 372"/>
              <a:gd name="T32" fmla="*/ 322 w 426"/>
              <a:gd name="T33" fmla="*/ 372 h 372"/>
              <a:gd name="T34" fmla="*/ 335 w 426"/>
              <a:gd name="T35" fmla="*/ 371 h 372"/>
              <a:gd name="T36" fmla="*/ 417 w 426"/>
              <a:gd name="T37" fmla="*/ 280 h 372"/>
              <a:gd name="T38" fmla="*/ 406 w 426"/>
              <a:gd name="T39" fmla="*/ 262 h 372"/>
              <a:gd name="T40" fmla="*/ 388 w 426"/>
              <a:gd name="T41" fmla="*/ 273 h 372"/>
              <a:gd name="T42" fmla="*/ 331 w 426"/>
              <a:gd name="T43" fmla="*/ 341 h 372"/>
              <a:gd name="T44" fmla="*/ 298 w 426"/>
              <a:gd name="T45" fmla="*/ 333 h 372"/>
              <a:gd name="T46" fmla="*/ 283 w 426"/>
              <a:gd name="T47" fmla="*/ 272 h 372"/>
              <a:gd name="T48" fmla="*/ 302 w 426"/>
              <a:gd name="T49" fmla="*/ 30 h 372"/>
              <a:gd name="T50" fmla="*/ 411 w 426"/>
              <a:gd name="T51" fmla="*/ 30 h 372"/>
              <a:gd name="T52" fmla="*/ 426 w 426"/>
              <a:gd name="T53" fmla="*/ 15 h 372"/>
              <a:gd name="T54" fmla="*/ 411 w 426"/>
              <a:gd name="T55" fmla="*/ 0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  <a:extLst/>
        </p:spPr>
        <p:txBody>
          <a:bodyPr vert="horz" wrap="square" lIns="121899" tIns="60949" rIns="121899" bIns="60949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cxnSp>
        <p:nvCxnSpPr>
          <p:cNvPr id="23" name="Straight Connector 22"/>
          <p:cNvCxnSpPr/>
          <p:nvPr/>
        </p:nvCxnSpPr>
        <p:spPr bwMode="white">
          <a:xfrm>
            <a:off x="1216152" y="5638800"/>
            <a:ext cx="0" cy="12192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11579384" y="0"/>
            <a:ext cx="609441" cy="609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27" name="Rectangle 26"/>
          <p:cNvSpPr/>
          <p:nvPr/>
        </p:nvSpPr>
        <p:spPr>
          <a:xfrm>
            <a:off x="11274663" y="0"/>
            <a:ext cx="304721" cy="609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28" name="Rectangle 27"/>
          <p:cNvSpPr/>
          <p:nvPr/>
        </p:nvSpPr>
        <p:spPr>
          <a:xfrm>
            <a:off x="1218883" y="0"/>
            <a:ext cx="609441" cy="609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29" name="Rectangle 28"/>
          <p:cNvSpPr/>
          <p:nvPr/>
        </p:nvSpPr>
        <p:spPr>
          <a:xfrm>
            <a:off x="-2" y="0"/>
            <a:ext cx="1218883" cy="609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30" name="Rectangle 29"/>
          <p:cNvSpPr/>
          <p:nvPr/>
        </p:nvSpPr>
        <p:spPr>
          <a:xfrm>
            <a:off x="0" y="0"/>
            <a:ext cx="12188825" cy="609600"/>
          </a:xfrm>
          <a:prstGeom prst="rect">
            <a:avLst/>
          </a:prstGeom>
          <a:solidFill>
            <a:schemeClr val="accent1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cxnSp>
        <p:nvCxnSpPr>
          <p:cNvPr id="31" name="Straight Connector 30"/>
          <p:cNvCxnSpPr/>
          <p:nvPr/>
        </p:nvCxnSpPr>
        <p:spPr bwMode="white">
          <a:xfrm>
            <a:off x="11573293" y="0"/>
            <a:ext cx="0" cy="6096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0" y="0"/>
            <a:ext cx="1216152" cy="609600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cxnSp>
        <p:nvCxnSpPr>
          <p:cNvPr id="33" name="Straight Connector 32"/>
          <p:cNvCxnSpPr/>
          <p:nvPr/>
        </p:nvCxnSpPr>
        <p:spPr bwMode="white">
          <a:xfrm>
            <a:off x="1218884" y="0"/>
            <a:ext cx="0" cy="6096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2C6F8EA-316C-41DE-B9A4-EDCC3A85ED9A}" type="datetimeFigureOut">
              <a:rPr lang="en-US"/>
              <a:pPr/>
              <a:t>10/29/2015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DC1BBB0-96F0-4077-A278-0F3FB5C104D3}" type="slidenum">
              <a:rPr/>
              <a:pPr/>
              <a:t>‹#›</a:t>
            </a:fld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8613" y="1600201"/>
            <a:ext cx="8283272" cy="2654064"/>
          </a:xfrm>
        </p:spPr>
        <p:txBody>
          <a:bodyPr anchor="b">
            <a:normAutofit/>
          </a:bodyPr>
          <a:lstStyle>
            <a:lvl1pPr algn="l">
              <a:defRPr sz="54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98613" y="4259996"/>
            <a:ext cx="7264623" cy="1150203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34467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93436" y="1600200"/>
            <a:ext cx="4814586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61651" y="1600200"/>
            <a:ext cx="4814586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 baseline="0"/>
            </a:lvl6pPr>
            <a:lvl7pPr>
              <a:defRPr sz="1800" baseline="0"/>
            </a:lvl7pPr>
            <a:lvl8pPr>
              <a:defRPr sz="1800" baseline="0"/>
            </a:lvl8pPr>
            <a:lvl9pPr>
              <a:defRPr sz="18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n-US"/>
              <a:t>10/29/2015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39113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93436" y="1499616"/>
            <a:ext cx="4818888" cy="938784"/>
          </a:xfrm>
        </p:spPr>
        <p:txBody>
          <a:bodyPr anchor="b">
            <a:noAutofit/>
          </a:bodyPr>
          <a:lstStyle>
            <a:lvl1pPr marL="0" indent="0">
              <a:spcBef>
                <a:spcPts val="0"/>
              </a:spcBef>
              <a:buNone/>
              <a:defRPr sz="24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93436" y="2514706"/>
            <a:ext cx="4814586" cy="365749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57349" y="1499616"/>
            <a:ext cx="4818888" cy="938784"/>
          </a:xfrm>
        </p:spPr>
        <p:txBody>
          <a:bodyPr anchor="b">
            <a:noAutofit/>
          </a:bodyPr>
          <a:lstStyle>
            <a:lvl1pPr marL="0" indent="0">
              <a:spcBef>
                <a:spcPts val="0"/>
              </a:spcBef>
              <a:buNone/>
              <a:defRPr sz="24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57349" y="2514600"/>
            <a:ext cx="4818888" cy="365556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n-US"/>
              <a:t>10/29/2015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38358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n-US"/>
              <a:t>10/29/2015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63578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26239" y="0"/>
            <a:ext cx="30472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cxnSp>
        <p:nvCxnSpPr>
          <p:cNvPr id="7" name="Straight Connector 6"/>
          <p:cNvCxnSpPr/>
          <p:nvPr/>
        </p:nvCxnSpPr>
        <p:spPr bwMode="white">
          <a:xfrm>
            <a:off x="617143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10969942" y="0"/>
            <a:ext cx="922621" cy="6858000"/>
          </a:xfrm>
          <a:prstGeom prst="rect">
            <a:avLst/>
          </a:prstGeom>
          <a:solidFill>
            <a:schemeClr val="accent1">
              <a:lumMod val="75000"/>
              <a:alpha val="8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11892563" y="0"/>
            <a:ext cx="304721" cy="685800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n-US"/>
              <a:t>10/29/2015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DC1BBB0-96F0-4077-A278-0F3FB5C104D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8381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21792" y="0"/>
            <a:ext cx="4147717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cxnSp>
        <p:nvCxnSpPr>
          <p:cNvPr id="10" name="Straight Connector 9"/>
          <p:cNvCxnSpPr/>
          <p:nvPr/>
        </p:nvCxnSpPr>
        <p:spPr bwMode="white">
          <a:xfrm>
            <a:off x="621792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11884104" y="0"/>
            <a:ext cx="304721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white">
          <a:xfrm>
            <a:off x="1074240" y="381000"/>
            <a:ext cx="3293422" cy="1371600"/>
          </a:xfrm>
        </p:spPr>
        <p:txBody>
          <a:bodyPr anchor="b">
            <a:normAutofit/>
          </a:bodyPr>
          <a:lstStyle>
            <a:lvl1pPr algn="l">
              <a:defRPr sz="2800" b="0" cap="all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0251" y="482600"/>
            <a:ext cx="6195986" cy="56896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 baseline="0"/>
            </a:lvl8pPr>
            <a:lvl9pPr>
              <a:defRPr sz="18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white">
          <a:xfrm>
            <a:off x="1074240" y="1828800"/>
            <a:ext cx="3293422" cy="43434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n-US"/>
              <a:t>10/29/2015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18043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11884104" y="0"/>
            <a:ext cx="304721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4875530" y="0"/>
            <a:ext cx="7017034" cy="6858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4240" y="381000"/>
            <a:ext cx="3293422" cy="1371600"/>
          </a:xfrm>
        </p:spPr>
        <p:txBody>
          <a:bodyPr anchor="b">
            <a:normAutofit/>
          </a:bodyPr>
          <a:lstStyle>
            <a:lvl1pPr algn="l">
              <a:defRPr sz="2800" b="0" cap="all" baseline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 bwMode="auto">
          <a:xfrm>
            <a:off x="5180251" y="482600"/>
            <a:ext cx="6195986" cy="5689600"/>
          </a:xfrm>
          <a:ln w="19050">
            <a:solidFill>
              <a:schemeClr val="bg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4240" y="1828800"/>
            <a:ext cx="3293422" cy="43434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n-US"/>
              <a:t>10/29/2015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/>
              <a:t>‹#›</a:t>
            </a:fld>
            <a:endParaRPr/>
          </a:p>
        </p:txBody>
      </p:sp>
      <p:cxnSp>
        <p:nvCxnSpPr>
          <p:cNvPr id="10" name="Straight Connector 9"/>
          <p:cNvCxnSpPr/>
          <p:nvPr/>
        </p:nvCxnSpPr>
        <p:spPr bwMode="white">
          <a:xfrm>
            <a:off x="11879867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3900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884104" y="0"/>
            <a:ext cx="304721" cy="685800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17143" y="0"/>
            <a:ext cx="60944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87843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617143" y="736219"/>
            <a:ext cx="609441" cy="609600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cxnSp>
        <p:nvCxnSpPr>
          <p:cNvPr id="14" name="Straight Connector 13"/>
          <p:cNvCxnSpPr/>
          <p:nvPr/>
        </p:nvCxnSpPr>
        <p:spPr bwMode="white">
          <a:xfrm>
            <a:off x="617143" y="736219"/>
            <a:ext cx="60944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 bwMode="white">
          <a:xfrm>
            <a:off x="617143" y="1345819"/>
            <a:ext cx="60944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Pi"/>
          <p:cNvSpPr>
            <a:spLocks/>
          </p:cNvSpPr>
          <p:nvPr/>
        </p:nvSpPr>
        <p:spPr bwMode="white">
          <a:xfrm>
            <a:off x="756095" y="898102"/>
            <a:ext cx="336023" cy="294097"/>
          </a:xfrm>
          <a:custGeom>
            <a:avLst/>
            <a:gdLst>
              <a:gd name="T0" fmla="*/ 411 w 426"/>
              <a:gd name="T1" fmla="*/ 0 h 372"/>
              <a:gd name="T2" fmla="*/ 90 w 426"/>
              <a:gd name="T3" fmla="*/ 0 h 372"/>
              <a:gd name="T4" fmla="*/ 3 w 426"/>
              <a:gd name="T5" fmla="*/ 64 h 372"/>
              <a:gd name="T6" fmla="*/ 12 w 426"/>
              <a:gd name="T7" fmla="*/ 83 h 372"/>
              <a:gd name="T8" fmla="*/ 17 w 426"/>
              <a:gd name="T9" fmla="*/ 83 h 372"/>
              <a:gd name="T10" fmla="*/ 31 w 426"/>
              <a:gd name="T11" fmla="*/ 73 h 372"/>
              <a:gd name="T12" fmla="*/ 90 w 426"/>
              <a:gd name="T13" fmla="*/ 30 h 372"/>
              <a:gd name="T14" fmla="*/ 131 w 426"/>
              <a:gd name="T15" fmla="*/ 30 h 372"/>
              <a:gd name="T16" fmla="*/ 61 w 426"/>
              <a:gd name="T17" fmla="*/ 334 h 372"/>
              <a:gd name="T18" fmla="*/ 61 w 426"/>
              <a:gd name="T19" fmla="*/ 355 h 372"/>
              <a:gd name="T20" fmla="*/ 72 w 426"/>
              <a:gd name="T21" fmla="*/ 359 h 372"/>
              <a:gd name="T22" fmla="*/ 83 w 426"/>
              <a:gd name="T23" fmla="*/ 355 h 372"/>
              <a:gd name="T24" fmla="*/ 161 w 426"/>
              <a:gd name="T25" fmla="*/ 30 h 372"/>
              <a:gd name="T26" fmla="*/ 272 w 426"/>
              <a:gd name="T27" fmla="*/ 30 h 372"/>
              <a:gd name="T28" fmla="*/ 253 w 426"/>
              <a:gd name="T29" fmla="*/ 270 h 372"/>
              <a:gd name="T30" fmla="*/ 277 w 426"/>
              <a:gd name="T31" fmla="*/ 355 h 372"/>
              <a:gd name="T32" fmla="*/ 322 w 426"/>
              <a:gd name="T33" fmla="*/ 372 h 372"/>
              <a:gd name="T34" fmla="*/ 335 w 426"/>
              <a:gd name="T35" fmla="*/ 371 h 372"/>
              <a:gd name="T36" fmla="*/ 417 w 426"/>
              <a:gd name="T37" fmla="*/ 280 h 372"/>
              <a:gd name="T38" fmla="*/ 406 w 426"/>
              <a:gd name="T39" fmla="*/ 262 h 372"/>
              <a:gd name="T40" fmla="*/ 388 w 426"/>
              <a:gd name="T41" fmla="*/ 273 h 372"/>
              <a:gd name="T42" fmla="*/ 331 w 426"/>
              <a:gd name="T43" fmla="*/ 341 h 372"/>
              <a:gd name="T44" fmla="*/ 298 w 426"/>
              <a:gd name="T45" fmla="*/ 333 h 372"/>
              <a:gd name="T46" fmla="*/ 283 w 426"/>
              <a:gd name="T47" fmla="*/ 272 h 372"/>
              <a:gd name="T48" fmla="*/ 302 w 426"/>
              <a:gd name="T49" fmla="*/ 30 h 372"/>
              <a:gd name="T50" fmla="*/ 411 w 426"/>
              <a:gd name="T51" fmla="*/ 30 h 372"/>
              <a:gd name="T52" fmla="*/ 426 w 426"/>
              <a:gd name="T53" fmla="*/ 15 h 372"/>
              <a:gd name="T54" fmla="*/ 411 w 426"/>
              <a:gd name="T55" fmla="*/ 0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cxnSp>
        <p:nvCxnSpPr>
          <p:cNvPr id="16" name="Straight Connector 15"/>
          <p:cNvCxnSpPr/>
          <p:nvPr/>
        </p:nvCxnSpPr>
        <p:spPr bwMode="white">
          <a:xfrm>
            <a:off x="617143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93436" y="177800"/>
            <a:ext cx="9782801" cy="12398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93436" y="1600200"/>
            <a:ext cx="9782801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80250" y="6356351"/>
            <a:ext cx="12188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all" baseline="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fld id="{C2C6F8EA-316C-41DE-B9A4-EDCC3A85ED9A}" type="datetimeFigureOut">
              <a:rPr lang="en-US"/>
              <a:pPr/>
              <a:t>10/29/2015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5933" y="6356351"/>
            <a:ext cx="39740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cap="all" baseline="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66796" y="6356351"/>
            <a:ext cx="6094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cap="all" baseline="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fld id="{7DC1BBB0-96F0-4077-A278-0F3FB5C104D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54322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46888" indent="-246888" algn="l" defTabSz="914400" rtl="0" eaLnBrk="1" latinLnBrk="0" hangingPunct="1">
        <a:lnSpc>
          <a:spcPct val="90000"/>
        </a:lnSpc>
        <a:spcBef>
          <a:spcPts val="1400"/>
        </a:spcBef>
        <a:buFont typeface="Euphemia" pitchFamily="34" charset="0"/>
        <a:buChar char="›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1264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7840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44168" indent="-246888" algn="l" defTabSz="914400" rtl="0" eaLnBrk="1" latinLnBrk="0" hangingPunct="1">
        <a:lnSpc>
          <a:spcPct val="90000"/>
        </a:lnSpc>
        <a:spcBef>
          <a:spcPts val="6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70992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07568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44144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80720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–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17296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thsisfun.com/definitions/arc-length.html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4412" y="233344"/>
            <a:ext cx="8329031" cy="1460927"/>
          </a:xfrm>
        </p:spPr>
        <p:txBody>
          <a:bodyPr/>
          <a:lstStyle/>
          <a:p>
            <a:r>
              <a:rPr lang="en-US" sz="8000" b="1" dirty="0" smtClean="0">
                <a:solidFill>
                  <a:srgbClr val="0070C0"/>
                </a:solidFill>
              </a:rPr>
              <a:t>What’s My Share?</a:t>
            </a:r>
            <a:endParaRPr lang="en-US" sz="8000" b="1" dirty="0">
              <a:solidFill>
                <a:srgbClr val="0070C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7212" y="5638800"/>
            <a:ext cx="7516442" cy="121920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Nancy Mims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CRMC Secondary Resource Teacher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Columbus State University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1026" name="Picture 2" descr="Pizza slice Stock Phot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8627" y="1694271"/>
            <a:ext cx="4800600" cy="37070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6761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22612" y="152400"/>
            <a:ext cx="6329775" cy="1239837"/>
          </a:xfrm>
        </p:spPr>
        <p:txBody>
          <a:bodyPr>
            <a:normAutofit fontScale="90000"/>
          </a:bodyPr>
          <a:lstStyle/>
          <a:p>
            <a:r>
              <a:rPr lang="en-US" sz="6600" b="1" dirty="0" smtClean="0">
                <a:solidFill>
                  <a:srgbClr val="FF0000"/>
                </a:solidFill>
              </a:rPr>
              <a:t>Common Sectors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9612" y="2133600"/>
            <a:ext cx="3859696" cy="4191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80212" y="1835810"/>
            <a:ext cx="4343400" cy="5004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5114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2056" y="304800"/>
            <a:ext cx="5146088" cy="1239837"/>
          </a:xfrm>
        </p:spPr>
        <p:txBody>
          <a:bodyPr/>
          <a:lstStyle/>
          <a:p>
            <a:r>
              <a:rPr lang="en-US" sz="5900" b="1" dirty="0" smtClean="0">
                <a:solidFill>
                  <a:srgbClr val="FF0000"/>
                </a:solidFill>
              </a:rPr>
              <a:t>Area of Circle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49100" y="1752600"/>
            <a:ext cx="4572000" cy="4898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9145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6012" y="152400"/>
            <a:ext cx="5567776" cy="1239837"/>
          </a:xfrm>
        </p:spPr>
        <p:txBody>
          <a:bodyPr/>
          <a:lstStyle/>
          <a:p>
            <a:r>
              <a:rPr lang="en-US" sz="5900" b="1" dirty="0">
                <a:solidFill>
                  <a:srgbClr val="FF0000"/>
                </a:solidFill>
              </a:rPr>
              <a:t>Area of </a:t>
            </a:r>
            <a:r>
              <a:rPr lang="en-US" sz="5900" b="1" dirty="0" smtClean="0">
                <a:solidFill>
                  <a:srgbClr val="FF0000"/>
                </a:solidFill>
              </a:rPr>
              <a:t>Sector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15618" y="1828800"/>
            <a:ext cx="4248564" cy="5297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756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4612" y="228600"/>
            <a:ext cx="5262976" cy="1239837"/>
          </a:xfrm>
        </p:spPr>
        <p:txBody>
          <a:bodyPr/>
          <a:lstStyle/>
          <a:p>
            <a:r>
              <a:rPr lang="en-US" sz="5900" b="1" dirty="0">
                <a:solidFill>
                  <a:srgbClr val="FF0000"/>
                </a:solidFill>
              </a:rPr>
              <a:t>Area of Sector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4376" y="1981200"/>
            <a:ext cx="10263447" cy="1907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0985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8220" y="82400"/>
            <a:ext cx="2443576" cy="1112837"/>
          </a:xfrm>
        </p:spPr>
        <p:txBody>
          <a:bodyPr/>
          <a:lstStyle/>
          <a:p>
            <a:r>
              <a:rPr lang="en-US" sz="5900" b="1" dirty="0" smtClean="0">
                <a:solidFill>
                  <a:srgbClr val="FF0000"/>
                </a:solidFill>
              </a:rPr>
              <a:t>So…..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912812" y="1419945"/>
            <a:ext cx="11353800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900" b="1" dirty="0" smtClean="0">
                <a:solidFill>
                  <a:srgbClr val="003300"/>
                </a:solidFill>
                <a:ea typeface="+mj-ea"/>
                <a:cs typeface="+mj-cs"/>
              </a:rPr>
              <a:t>A Sector is a Fraction of a Circle</a:t>
            </a:r>
            <a:endParaRPr lang="en-US" dirty="0">
              <a:solidFill>
                <a:srgbClr val="0033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3412" y="2841628"/>
            <a:ext cx="9013750" cy="10002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900" b="1" dirty="0" smtClean="0">
                <a:solidFill>
                  <a:srgbClr val="0000FF"/>
                </a:solidFill>
                <a:ea typeface="+mj-ea"/>
                <a:cs typeface="+mj-cs"/>
              </a:rPr>
              <a:t>The Area of a Circle is </a:t>
            </a:r>
            <a:r>
              <a:rPr lang="el-GR" sz="59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π</a:t>
            </a:r>
            <a:r>
              <a:rPr lang="en-US" sz="59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r</a:t>
            </a:r>
            <a:r>
              <a:rPr lang="en-US" sz="5900" b="1" baseline="40000" dirty="0" smtClean="0">
                <a:solidFill>
                  <a:srgbClr val="0000FF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2</a:t>
            </a:r>
            <a:endParaRPr lang="en-US" baseline="40000" dirty="0">
              <a:solidFill>
                <a:srgbClr val="0000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46212" y="4802325"/>
            <a:ext cx="5496792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900" b="1" dirty="0" smtClean="0">
                <a:solidFill>
                  <a:srgbClr val="FF0000"/>
                </a:solidFill>
                <a:ea typeface="+mj-ea"/>
                <a:cs typeface="+mj-cs"/>
              </a:rPr>
              <a:t>The Fraction is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7085012" y="4146825"/>
                <a:ext cx="1905000" cy="23112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US" sz="7200" i="1" smtClean="0">
                            <a:solidFill>
                              <a:srgbClr val="0033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 sz="7200" i="1" smtClean="0">
                            <a:solidFill>
                              <a:srgbClr val="003300"/>
                            </a:solidFill>
                            <a:latin typeface="Cambria Math" panose="02040503050406030204" pitchFamily="18" charset="0"/>
                          </a:rPr>
                          <m:t>Θ</m:t>
                        </m:r>
                      </m:num>
                      <m:den>
                        <m:r>
                          <a:rPr lang="en-US" sz="7200" b="0" i="1" smtClean="0">
                            <a:solidFill>
                              <a:srgbClr val="003300"/>
                            </a:solidFill>
                            <a:latin typeface="Cambria Math" panose="02040503050406030204" pitchFamily="18" charset="0"/>
                          </a:rPr>
                          <m:t>360</m:t>
                        </m:r>
                      </m:den>
                    </m:f>
                  </m:oMath>
                </a14:m>
                <a:r>
                  <a:rPr lang="en-US" sz="5400" dirty="0" smtClean="0">
                    <a:solidFill>
                      <a:srgbClr val="003300"/>
                    </a:solidFill>
                  </a:rPr>
                  <a:t> </a:t>
                </a:r>
              </a:p>
              <a:p>
                <a:pPr algn="ctr"/>
                <a:endParaRPr lang="en-US" sz="2000" dirty="0" smtClean="0">
                  <a:solidFill>
                    <a:srgbClr val="003300"/>
                  </a:solidFill>
                </a:endParaRPr>
              </a:p>
              <a:p>
                <a:pPr algn="ctr"/>
                <a:r>
                  <a:rPr lang="en-US" sz="2000" dirty="0" smtClean="0">
                    <a:solidFill>
                      <a:srgbClr val="003300"/>
                    </a:solidFill>
                  </a:rPr>
                  <a:t>For Degrees</a:t>
                </a:r>
                <a:endParaRPr lang="en-US" sz="2000" dirty="0">
                  <a:solidFill>
                    <a:srgbClr val="003300"/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5012" y="4146825"/>
                <a:ext cx="1905000" cy="2311274"/>
              </a:xfrm>
              <a:prstGeom prst="rect">
                <a:avLst/>
              </a:prstGeom>
              <a:blipFill rotWithShape="0">
                <a:blip r:embed="rId2"/>
                <a:stretch>
                  <a:fillRect b="-36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9752012" y="4198666"/>
                <a:ext cx="1676400" cy="22594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540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l-GR" sz="54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Θ</m:t>
                          </m:r>
                        </m:num>
                        <m:den>
                          <m:r>
                            <a:rPr lang="en-US" sz="54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m:rPr>
                              <m:sty m:val="p"/>
                            </m:rPr>
                            <a:rPr lang="el-GR" sz="54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π</m:t>
                          </m:r>
                        </m:den>
                      </m:f>
                    </m:oMath>
                  </m:oMathPara>
                </a14:m>
                <a:endParaRPr lang="en-US" dirty="0" smtClean="0">
                  <a:solidFill>
                    <a:srgbClr val="0000FF"/>
                  </a:solidFill>
                </a:endParaRPr>
              </a:p>
              <a:p>
                <a:endParaRPr lang="en-US" dirty="0">
                  <a:solidFill>
                    <a:srgbClr val="0000FF"/>
                  </a:solidFill>
                </a:endParaRPr>
              </a:p>
              <a:p>
                <a:pPr algn="ctr"/>
                <a:r>
                  <a:rPr lang="en-US" dirty="0" smtClean="0">
                    <a:solidFill>
                      <a:srgbClr val="0000FF"/>
                    </a:solidFill>
                  </a:rPr>
                  <a:t>For Radians</a:t>
                </a:r>
                <a:endParaRPr lang="en-US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52012" y="4198666"/>
                <a:ext cx="1676400" cy="2259433"/>
              </a:xfrm>
              <a:prstGeom prst="rect">
                <a:avLst/>
              </a:prstGeom>
              <a:blipFill rotWithShape="0">
                <a:blip r:embed="rId3"/>
                <a:stretch>
                  <a:fillRect b="-10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98896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2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3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9648" y="152400"/>
            <a:ext cx="3510376" cy="1239837"/>
          </a:xfrm>
        </p:spPr>
        <p:txBody>
          <a:bodyPr/>
          <a:lstStyle/>
          <a:p>
            <a:r>
              <a:rPr lang="en-US" sz="5900" b="1" dirty="0">
                <a:solidFill>
                  <a:srgbClr val="FF0000"/>
                </a:solidFill>
              </a:rPr>
              <a:t>Formulas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Area of a Sector</a:t>
                </a:r>
              </a:p>
              <a:p>
                <a:pPr lvl="1"/>
                <a:r>
                  <a:rPr lang="en-US" dirty="0" smtClean="0"/>
                  <a:t>Fraction of the circle</a:t>
                </a:r>
              </a:p>
              <a:p>
                <a:pPr lvl="1"/>
                <a:r>
                  <a:rPr lang="en-US" dirty="0" smtClean="0"/>
                  <a:t>(Fraction)(</a:t>
                </a:r>
                <a:r>
                  <a:rPr lang="el-GR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π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r>
                  <a:rPr lang="en-US" baseline="30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sz="2800" i="1">
                        <a:solidFill>
                          <a:srgbClr val="465562"/>
                        </a:solidFill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2800" i="1">
                        <a:solidFill>
                          <a:srgbClr val="465562"/>
                        </a:solidFill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sz="2800" i="1">
                            <a:solidFill>
                              <a:srgbClr val="465562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i="1">
                            <a:solidFill>
                              <a:srgbClr val="46556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num>
                      <m:den>
                        <m:r>
                          <a:rPr lang="en-US" sz="2800" i="1">
                            <a:solidFill>
                              <a:srgbClr val="465562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m:rPr>
                            <m:sty m:val="p"/>
                          </m:rPr>
                          <a:rPr lang="el-GR" sz="2800" i="1" smtClean="0">
                            <a:solidFill>
                              <a:srgbClr val="465562"/>
                            </a:solidFill>
                            <a:latin typeface="Cambria Math" panose="02040503050406030204" pitchFamily="18" charset="0"/>
                          </a:rPr>
                          <m:t>π</m:t>
                        </m:r>
                      </m:den>
                    </m:f>
                    <m:r>
                      <m:rPr>
                        <m:sty m:val="p"/>
                      </m:rPr>
                      <a:rPr lang="el-GR" sz="2800" i="1" smtClean="0">
                        <a:solidFill>
                          <a:srgbClr val="465562"/>
                        </a:solidFill>
                        <a:latin typeface="Cambria Math" panose="02040503050406030204" pitchFamily="18" charset="0"/>
                      </a:rPr>
                      <m:t>π</m:t>
                    </m:r>
                    <m:r>
                      <a:rPr lang="en-US" sz="2800" i="1">
                        <a:solidFill>
                          <a:srgbClr val="465562"/>
                        </a:solidFill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sz="2800" i="1" baseline="30000">
                        <a:solidFill>
                          <a:srgbClr val="465562"/>
                        </a:solidFill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or </a:t>
                </a:r>
                <a14:m>
                  <m:oMath xmlns:m="http://schemas.openxmlformats.org/officeDocument/2006/math">
                    <m:r>
                      <a:rPr lang="en-US" sz="2800" i="1">
                        <a:solidFill>
                          <a:srgbClr val="465562"/>
                        </a:solidFill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2800" i="1">
                        <a:solidFill>
                          <a:srgbClr val="465562"/>
                        </a:solidFill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sz="2800" i="1">
                            <a:solidFill>
                              <a:srgbClr val="465562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i="1">
                            <a:solidFill>
                              <a:srgbClr val="46556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num>
                      <m:den>
                        <m:r>
                          <a:rPr lang="en-US" sz="2800" b="0" i="1" smtClean="0">
                            <a:solidFill>
                              <a:srgbClr val="465562"/>
                            </a:solidFill>
                            <a:latin typeface="Cambria Math" panose="02040503050406030204" pitchFamily="18" charset="0"/>
                          </a:rPr>
                          <m:t>360</m:t>
                        </m:r>
                      </m:den>
                    </m:f>
                    <m:r>
                      <m:rPr>
                        <m:sty m:val="p"/>
                      </m:rPr>
                      <a:rPr lang="el-GR" sz="2800" i="1">
                        <a:solidFill>
                          <a:srgbClr val="465562"/>
                        </a:solidFill>
                        <a:latin typeface="Cambria Math" panose="02040503050406030204" pitchFamily="18" charset="0"/>
                      </a:rPr>
                      <m:t>π</m:t>
                    </m:r>
                    <m:r>
                      <a:rPr lang="en-US" sz="2800" i="1">
                        <a:solidFill>
                          <a:srgbClr val="465562"/>
                        </a:solidFill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sz="2800" i="1" baseline="30000">
                        <a:solidFill>
                          <a:srgbClr val="465562"/>
                        </a:solidFill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sz="2800" dirty="0">
                    <a:solidFill>
                      <a:srgbClr val="46556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b="0" i="1" baseline="3000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dirty="0" smtClean="0"/>
                  <a:t>  </a:t>
                </a:r>
                <a:r>
                  <a:rPr lang="el-GR" dirty="0" smtClean="0">
                    <a:latin typeface="Calibri" panose="020F0502020204030204" pitchFamily="34" charset="0"/>
                  </a:rPr>
                  <a:t>Θ</a:t>
                </a:r>
                <a:r>
                  <a:rPr lang="en-US" dirty="0" smtClean="0">
                    <a:latin typeface="Calibri" panose="020F0502020204030204" pitchFamily="34" charset="0"/>
                  </a:rPr>
                  <a:t> is in radians</a:t>
                </a:r>
                <a:endParaRPr lang="en-US" baseline="30000" dirty="0" smtClean="0"/>
              </a:p>
              <a:p>
                <a:r>
                  <a:rPr lang="en-US" dirty="0" smtClean="0"/>
                  <a:t>Length of an Arc</a:t>
                </a:r>
              </a:p>
              <a:p>
                <a:pPr lvl="1"/>
                <a:r>
                  <a:rPr lang="en-US" dirty="0" smtClean="0"/>
                  <a:t>Fraction of the Circumference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𝐴𝑟𝑐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𝐿𝑒𝑛𝑔𝑡h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l-GR" dirty="0">
                    <a:latin typeface="Calibri" panose="020F0502020204030204" pitchFamily="34" charset="0"/>
                  </a:rPr>
                  <a:t>Θ</a:t>
                </a:r>
                <a:r>
                  <a:rPr lang="en-US" dirty="0">
                    <a:latin typeface="Calibri" panose="020F0502020204030204" pitchFamily="34" charset="0"/>
                  </a:rPr>
                  <a:t> is in radians</a:t>
                </a:r>
                <a:endParaRPr lang="en-US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433" t="-32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63410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Top 10 Pizzas | Real Tal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7612" y="-10887"/>
            <a:ext cx="10668000" cy="6868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3836" y="0"/>
            <a:ext cx="7091776" cy="990599"/>
          </a:xfrm>
        </p:spPr>
        <p:txBody>
          <a:bodyPr>
            <a:normAutofit fontScale="90000"/>
          </a:bodyPr>
          <a:lstStyle/>
          <a:p>
            <a:r>
              <a:rPr lang="en-US" sz="6600" b="1" dirty="0" smtClean="0">
                <a:solidFill>
                  <a:schemeClr val="tx2"/>
                </a:solidFill>
              </a:rPr>
              <a:t>What’s My Share?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98612" y="2005262"/>
            <a:ext cx="3505200" cy="378565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C00000"/>
                </a:solidFill>
              </a:rPr>
              <a:t>One slice of a 16 inch pizza cut into 8 equal pieces</a:t>
            </a:r>
            <a:endParaRPr lang="en-US" sz="4800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339724" y="1208709"/>
            <a:ext cx="3505200" cy="156966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C00000"/>
                </a:solidFill>
              </a:rPr>
              <a:t>Half of an</a:t>
            </a:r>
          </a:p>
          <a:p>
            <a:r>
              <a:rPr lang="en-US" sz="4800" dirty="0" smtClean="0">
                <a:solidFill>
                  <a:srgbClr val="C00000"/>
                </a:solidFill>
              </a:rPr>
              <a:t>8 inch pizza</a:t>
            </a:r>
            <a:endParaRPr lang="en-US" sz="4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5222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3437" y="177800"/>
            <a:ext cx="4500976" cy="1239837"/>
          </a:xfrm>
        </p:spPr>
        <p:txBody>
          <a:bodyPr>
            <a:normAutofit/>
          </a:bodyPr>
          <a:lstStyle/>
          <a:p>
            <a:r>
              <a:rPr lang="en-US" sz="6600" b="1" dirty="0" smtClean="0">
                <a:solidFill>
                  <a:srgbClr val="FF0000"/>
                </a:solidFill>
              </a:rPr>
              <a:t>The Circle</a:t>
            </a:r>
            <a:endParaRPr lang="en-US" sz="6600" b="1" dirty="0">
              <a:solidFill>
                <a:srgbClr val="FF000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2212" y="1905000"/>
            <a:ext cx="5257800" cy="4672373"/>
          </a:xfrm>
          <a:prstGeom prst="rect">
            <a:avLst/>
          </a:prstGeom>
        </p:spPr>
      </p:pic>
      <p:cxnSp>
        <p:nvCxnSpPr>
          <p:cNvPr id="4" name="Straight Connector 3"/>
          <p:cNvCxnSpPr/>
          <p:nvPr/>
        </p:nvCxnSpPr>
        <p:spPr>
          <a:xfrm>
            <a:off x="6361112" y="4254617"/>
            <a:ext cx="1866900" cy="0"/>
          </a:xfrm>
          <a:prstGeom prst="line">
            <a:avLst/>
          </a:prstGeom>
          <a:ln w="762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Arc 4"/>
          <p:cNvSpPr/>
          <p:nvPr/>
        </p:nvSpPr>
        <p:spPr>
          <a:xfrm rot="21305466">
            <a:off x="6495406" y="2738612"/>
            <a:ext cx="1750431" cy="3213809"/>
          </a:xfrm>
          <a:prstGeom prst="arc">
            <a:avLst>
              <a:gd name="adj1" fmla="val 16305950"/>
              <a:gd name="adj2" fmla="val 0"/>
            </a:avLst>
          </a:prstGeom>
          <a:ln w="76200">
            <a:solidFill>
              <a:srgbClr val="0000FF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837362" y="4372649"/>
            <a:ext cx="914400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Radius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27872" y="3092783"/>
            <a:ext cx="1295539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 1 Radian</a:t>
            </a:r>
            <a:endParaRPr lang="en-US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3353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0012" y="156435"/>
            <a:ext cx="10368376" cy="1239837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How Many Radians to Cover Half the Circle?</a:t>
            </a:r>
            <a:endParaRPr lang="en-US" sz="4000" b="1" dirty="0">
              <a:solidFill>
                <a:srgbClr val="FF000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2212" y="1905000"/>
            <a:ext cx="5257800" cy="4672373"/>
          </a:xfrm>
          <a:prstGeom prst="rect">
            <a:avLst/>
          </a:prstGeom>
        </p:spPr>
      </p:pic>
      <p:cxnSp>
        <p:nvCxnSpPr>
          <p:cNvPr id="4" name="Straight Connector 3"/>
          <p:cNvCxnSpPr/>
          <p:nvPr/>
        </p:nvCxnSpPr>
        <p:spPr>
          <a:xfrm>
            <a:off x="6361112" y="4254617"/>
            <a:ext cx="1866900" cy="0"/>
          </a:xfrm>
          <a:prstGeom prst="line">
            <a:avLst/>
          </a:prstGeom>
          <a:ln w="762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Arc 4"/>
          <p:cNvSpPr/>
          <p:nvPr/>
        </p:nvSpPr>
        <p:spPr>
          <a:xfrm rot="21305466">
            <a:off x="6495406" y="2738612"/>
            <a:ext cx="1750431" cy="3213809"/>
          </a:xfrm>
          <a:prstGeom prst="arc">
            <a:avLst>
              <a:gd name="adj1" fmla="val 16305950"/>
              <a:gd name="adj2" fmla="val 0"/>
            </a:avLst>
          </a:prstGeom>
          <a:ln w="76200">
            <a:solidFill>
              <a:srgbClr val="0000FF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837362" y="4372649"/>
            <a:ext cx="914400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Radius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27872" y="3092783"/>
            <a:ext cx="1295539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 1 Radian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8" name="Arc 7"/>
          <p:cNvSpPr/>
          <p:nvPr/>
        </p:nvSpPr>
        <p:spPr>
          <a:xfrm rot="17678867">
            <a:off x="6037749" y="1829728"/>
            <a:ext cx="1736923" cy="3258438"/>
          </a:xfrm>
          <a:prstGeom prst="arc">
            <a:avLst>
              <a:gd name="adj1" fmla="val 16305950"/>
              <a:gd name="adj2" fmla="val 0"/>
            </a:avLst>
          </a:prstGeom>
          <a:ln w="76200">
            <a:solidFill>
              <a:srgbClr val="0000FF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rc 8"/>
          <p:cNvSpPr/>
          <p:nvPr/>
        </p:nvSpPr>
        <p:spPr>
          <a:xfrm rot="14122619">
            <a:off x="5088896" y="1633384"/>
            <a:ext cx="1450260" cy="3288131"/>
          </a:xfrm>
          <a:prstGeom prst="arc">
            <a:avLst>
              <a:gd name="adj1" fmla="val 16305950"/>
              <a:gd name="adj2" fmla="val 0"/>
            </a:avLst>
          </a:prstGeom>
          <a:ln w="76200">
            <a:solidFill>
              <a:srgbClr val="0000FF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722044" y="1805498"/>
            <a:ext cx="1439168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 2 Radians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620697" y="3079935"/>
            <a:ext cx="1428343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 3 Radians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208212" y="4280270"/>
            <a:ext cx="1600058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70C0"/>
                </a:solidFill>
              </a:rPr>
              <a:t>+ a bit more</a:t>
            </a:r>
            <a:endParaRPr lang="en-US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561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  <p:bldP spid="11" grpId="0" animBg="1"/>
      <p:bldP spid="12" grpId="0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3436" y="177800"/>
            <a:ext cx="6329775" cy="1239837"/>
          </a:xfrm>
        </p:spPr>
        <p:txBody>
          <a:bodyPr>
            <a:normAutofit/>
          </a:bodyPr>
          <a:lstStyle/>
          <a:p>
            <a:r>
              <a:rPr lang="en-US" sz="6600" b="1" dirty="0" smtClean="0">
                <a:solidFill>
                  <a:srgbClr val="FF0000"/>
                </a:solidFill>
              </a:rPr>
              <a:t>A Smaller Circle</a:t>
            </a:r>
            <a:endParaRPr lang="en-US" sz="6600" b="1" dirty="0">
              <a:solidFill>
                <a:srgbClr val="FF000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2212" y="1905000"/>
            <a:ext cx="5257800" cy="4672373"/>
          </a:xfrm>
          <a:prstGeom prst="rect">
            <a:avLst/>
          </a:prstGeom>
        </p:spPr>
      </p:pic>
      <p:cxnSp>
        <p:nvCxnSpPr>
          <p:cNvPr id="4" name="Straight Connector 3"/>
          <p:cNvCxnSpPr/>
          <p:nvPr/>
        </p:nvCxnSpPr>
        <p:spPr>
          <a:xfrm>
            <a:off x="6399212" y="4267200"/>
            <a:ext cx="1143000" cy="0"/>
          </a:xfrm>
          <a:prstGeom prst="line">
            <a:avLst/>
          </a:prstGeom>
          <a:ln w="762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513512" y="4569898"/>
            <a:ext cx="914400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Radius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8" name="Arc 7"/>
          <p:cNvSpPr/>
          <p:nvPr/>
        </p:nvSpPr>
        <p:spPr>
          <a:xfrm rot="339875">
            <a:off x="6310470" y="3409554"/>
            <a:ext cx="1235918" cy="1736975"/>
          </a:xfrm>
          <a:prstGeom prst="arc">
            <a:avLst>
              <a:gd name="adj1" fmla="val 16305950"/>
              <a:gd name="adj2" fmla="val 0"/>
            </a:avLst>
          </a:prstGeom>
          <a:ln w="76200">
            <a:solidFill>
              <a:srgbClr val="0000FF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923212" y="3505200"/>
            <a:ext cx="1295539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 1 Radian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228013" y="950774"/>
            <a:ext cx="3657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solidFill>
                  <a:schemeClr val="tx2"/>
                </a:solidFill>
              </a:rPr>
              <a:t>Both are almost </a:t>
            </a:r>
            <a:r>
              <a:rPr lang="en-US" sz="5400" b="1" dirty="0" smtClean="0">
                <a:solidFill>
                  <a:schemeClr val="tx2"/>
                </a:solidFill>
              </a:rPr>
              <a:t>60</a:t>
            </a:r>
            <a:r>
              <a:rPr lang="iu-Cans-CA" sz="5400" b="1" dirty="0"/>
              <a:t>°</a:t>
            </a:r>
            <a:endParaRPr lang="en-US" sz="5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760505" y="5103674"/>
            <a:ext cx="5029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solidFill>
                  <a:srgbClr val="C81612"/>
                </a:solidFill>
              </a:rPr>
              <a:t>But are not equal lengths!</a:t>
            </a:r>
            <a:endParaRPr lang="en-US" sz="5400" b="1" dirty="0">
              <a:solidFill>
                <a:srgbClr val="C81612"/>
              </a:solidFill>
            </a:endParaRPr>
          </a:p>
        </p:txBody>
      </p:sp>
      <p:sp>
        <p:nvSpPr>
          <p:cNvPr id="37" name="SMARTInkShape-26"/>
          <p:cNvSpPr/>
          <p:nvPr/>
        </p:nvSpPr>
        <p:spPr>
          <a:xfrm>
            <a:off x="7666317" y="3070521"/>
            <a:ext cx="2338" cy="915"/>
          </a:xfrm>
          <a:custGeom>
            <a:avLst/>
            <a:gdLst/>
            <a:ahLst/>
            <a:cxnLst/>
            <a:rect l="0" t="0" r="0" b="0"/>
            <a:pathLst>
              <a:path w="2338" h="915">
                <a:moveTo>
                  <a:pt x="0" y="0"/>
                </a:moveTo>
                <a:lnTo>
                  <a:pt x="491" y="242"/>
                </a:lnTo>
                <a:lnTo>
                  <a:pt x="2337" y="914"/>
                </a:lnTo>
              </a:path>
            </a:pathLst>
          </a:cu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135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3437" y="177800"/>
            <a:ext cx="2443575" cy="1239837"/>
          </a:xfrm>
        </p:spPr>
        <p:txBody>
          <a:bodyPr>
            <a:normAutofit/>
          </a:bodyPr>
          <a:lstStyle/>
          <a:p>
            <a:r>
              <a:rPr lang="en-US" sz="6600" b="1" dirty="0" smtClean="0">
                <a:solidFill>
                  <a:srgbClr val="FF0000"/>
                </a:solidFill>
              </a:rPr>
              <a:t>Why?</a:t>
            </a:r>
            <a:endParaRPr lang="en-US" sz="6600" b="1" dirty="0">
              <a:solidFill>
                <a:srgbClr val="FF000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2212" y="1905000"/>
            <a:ext cx="5257800" cy="467237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837362" y="3807444"/>
            <a:ext cx="914400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Radius</a:t>
            </a:r>
            <a:endParaRPr lang="en-US" b="1" dirty="0">
              <a:solidFill>
                <a:srgbClr val="0070C0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6361112" y="4254617"/>
            <a:ext cx="1866900" cy="0"/>
          </a:xfrm>
          <a:prstGeom prst="line">
            <a:avLst/>
          </a:prstGeom>
          <a:ln w="762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5027612" y="1798074"/>
            <a:ext cx="2882456" cy="58477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0000FF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none" spc="0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66FF33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Circumference</a:t>
            </a:r>
            <a:endParaRPr lang="en-US" sz="32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solidFill>
                <a:srgbClr val="66FF33"/>
              </a:solid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14" name="Oval 13"/>
          <p:cNvSpPr/>
          <p:nvPr/>
        </p:nvSpPr>
        <p:spPr>
          <a:xfrm>
            <a:off x="4418012" y="2438400"/>
            <a:ext cx="3810000" cy="3657600"/>
          </a:xfrm>
          <a:prstGeom prst="ellipse">
            <a:avLst/>
          </a:prstGeom>
          <a:noFill/>
          <a:ln w="762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230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3" grpId="0" animBg="1"/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>
              <a:xfrm>
                <a:off x="1593437" y="177800"/>
                <a:ext cx="4119975" cy="1239837"/>
              </a:xfrm>
            </p:spPr>
            <p:txBody>
              <a:bodyPr/>
              <a:lstStyle/>
              <a:p>
                <a:r>
                  <a:rPr lang="en-US" sz="6600" b="1" dirty="0">
                    <a:solidFill>
                      <a:srgbClr val="00B0F0"/>
                    </a:solidFill>
                    <a:ea typeface="+mn-ea"/>
                    <a:cs typeface="+mn-cs"/>
                  </a:rPr>
                  <a:t>C = 2</a:t>
                </a:r>
                <a14:m>
                  <m:oMath xmlns:m="http://schemas.openxmlformats.org/officeDocument/2006/math">
                    <m:r>
                      <a:rPr lang="el-GR" sz="6600" b="1" i="1">
                        <a:solidFill>
                          <a:srgbClr val="00B0F0"/>
                        </a:solidFill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𝝅</m:t>
                    </m:r>
                  </m:oMath>
                </a14:m>
                <a:r>
                  <a:rPr lang="en-US" sz="6600" b="1" dirty="0">
                    <a:solidFill>
                      <a:srgbClr val="00B0F0"/>
                    </a:solidFill>
                  </a:rPr>
                  <a:t>r</a:t>
                </a:r>
                <a:endParaRPr lang="en-US" dirty="0"/>
              </a:p>
            </p:txBody>
          </p:sp>
        </mc:Choice>
        <mc:Fallback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1593437" y="177800"/>
                <a:ext cx="4119975" cy="1239837"/>
              </a:xfrm>
              <a:blipFill rotWithShape="1">
                <a:blip r:embed="rId2"/>
                <a:stretch>
                  <a:fillRect l="-10059" t="-6863" b="-357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979612" y="1905000"/>
                <a:ext cx="8610600" cy="17543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5400" b="1" dirty="0" smtClean="0">
                    <a:solidFill>
                      <a:schemeClr val="tx2"/>
                    </a:solidFill>
                  </a:rPr>
                  <a:t>If the radius is 1, then the circumference is </a:t>
                </a:r>
                <a:r>
                  <a:rPr lang="en-US" sz="5400" b="1" dirty="0">
                    <a:solidFill>
                      <a:schemeClr val="tx2"/>
                    </a:solidFill>
                  </a:rPr>
                  <a:t>2</a:t>
                </a:r>
                <a14:m>
                  <m:oMath xmlns:m="http://schemas.openxmlformats.org/officeDocument/2006/math">
                    <m:r>
                      <a:rPr lang="el-GR" sz="54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𝝅</m:t>
                    </m:r>
                  </m:oMath>
                </a14:m>
                <a:r>
                  <a:rPr lang="en-US" sz="5400" b="1" dirty="0" smtClean="0">
                    <a:solidFill>
                      <a:schemeClr val="tx2"/>
                    </a:solidFill>
                  </a:rPr>
                  <a:t>.</a:t>
                </a:r>
                <a:endParaRPr lang="en-US" sz="5400" b="1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9612" y="1905000"/>
                <a:ext cx="8610600" cy="1754326"/>
              </a:xfrm>
              <a:prstGeom prst="rect">
                <a:avLst/>
              </a:prstGeom>
              <a:blipFill rotWithShape="0">
                <a:blip r:embed="rId3"/>
                <a:stretch>
                  <a:fillRect l="-3824" t="-9756" r="-850" b="-195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5713412" y="4114800"/>
                <a:ext cx="4673506" cy="17316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8000" dirty="0" smtClean="0">
                    <a:solidFill>
                      <a:srgbClr val="FF0000"/>
                    </a:solidFill>
                  </a:rPr>
                  <a:t>60</a:t>
                </a:r>
                <a:r>
                  <a:rPr lang="iu-Cans-CA" sz="8000" dirty="0">
                    <a:solidFill>
                      <a:srgbClr val="FF0000"/>
                    </a:solidFill>
                  </a:rPr>
                  <a:t>°</a:t>
                </a:r>
                <a:r>
                  <a:rPr lang="en-US" sz="8000" dirty="0" smtClean="0">
                    <a:solidFill>
                      <a:srgbClr val="FF0000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800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80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en-US" sz="8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en-US" sz="8000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3412" y="4114800"/>
                <a:ext cx="4673506" cy="1731628"/>
              </a:xfrm>
              <a:prstGeom prst="rect">
                <a:avLst/>
              </a:prstGeom>
              <a:blipFill rotWithShape="1">
                <a:blip r:embed="rId4"/>
                <a:stretch>
                  <a:fillRect l="-11082" t="-9859" b="-137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94015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9412" y="533400"/>
            <a:ext cx="11596382" cy="441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8352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600" b="1" dirty="0" smtClean="0">
                <a:solidFill>
                  <a:srgbClr val="FF0000"/>
                </a:solidFill>
              </a:rPr>
              <a:t> Measuring Arc Lengths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Measure the radius of each circle</a:t>
            </a:r>
          </a:p>
          <a:p>
            <a:r>
              <a:rPr lang="en-US" dirty="0" smtClean="0"/>
              <a:t>Finish constructing “circle wedge maker”</a:t>
            </a:r>
          </a:p>
          <a:p>
            <a:r>
              <a:rPr lang="en-US" dirty="0" smtClean="0"/>
              <a:t>Use “</a:t>
            </a:r>
            <a:r>
              <a:rPr lang="en-US" dirty="0" err="1" smtClean="0"/>
              <a:t>wickie</a:t>
            </a:r>
            <a:r>
              <a:rPr lang="en-US" dirty="0" smtClean="0"/>
              <a:t> stick” and ruler to measure the arc length for each circle at </a:t>
            </a:r>
            <a:r>
              <a:rPr lang="el-GR" dirty="0" smtClean="0">
                <a:latin typeface="Calibri" panose="020F0502020204030204" pitchFamily="34" charset="0"/>
              </a:rPr>
              <a:t>Θ</a:t>
            </a:r>
            <a:r>
              <a:rPr lang="en-US" dirty="0" smtClean="0">
                <a:latin typeface="Calibri" panose="020F0502020204030204" pitchFamily="34" charset="0"/>
              </a:rPr>
              <a:t> = </a:t>
            </a:r>
            <a:r>
              <a:rPr lang="en-US" dirty="0" smtClean="0">
                <a:latin typeface="Calibri" panose="020F0502020204030204" pitchFamily="34" charset="0"/>
              </a:rPr>
              <a:t>120</a:t>
            </a:r>
            <a:r>
              <a:rPr lang="en-US" dirty="0" smtClean="0">
                <a:latin typeface="Calibri" panose="020F0502020204030204" pitchFamily="34" charset="0"/>
              </a:rPr>
              <a:t>°</a:t>
            </a:r>
          </a:p>
          <a:p>
            <a:r>
              <a:rPr lang="en-US" dirty="0" smtClean="0">
                <a:latin typeface="Calibri" panose="020F0502020204030204" pitchFamily="34" charset="0"/>
              </a:rPr>
              <a:t>Find the arc length for 3 more angles</a:t>
            </a:r>
          </a:p>
          <a:p>
            <a:r>
              <a:rPr lang="en-US" dirty="0" smtClean="0">
                <a:latin typeface="Calibri" panose="020F0502020204030204" pitchFamily="34" charset="0"/>
              </a:rPr>
              <a:t>Record your angles and arc lengths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4912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600" b="1" dirty="0">
                <a:solidFill>
                  <a:srgbClr val="FF0000"/>
                </a:solidFill>
              </a:rPr>
              <a:t>Arc Length Calculations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1731" y="1676400"/>
            <a:ext cx="8726210" cy="3824288"/>
          </a:xfrm>
          <a:prstGeom prst="rect">
            <a:avLst/>
          </a:prstGeom>
        </p:spPr>
      </p:pic>
      <p:sp>
        <p:nvSpPr>
          <p:cNvPr id="5" name="TextBox 4">
            <a:hlinkClick r:id="rId3"/>
          </p:cNvPr>
          <p:cNvSpPr txBox="1"/>
          <p:nvPr/>
        </p:nvSpPr>
        <p:spPr>
          <a:xfrm>
            <a:off x="2111178" y="5867400"/>
            <a:ext cx="1600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Math is Fun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4804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ath 16x9">
  <a:themeElements>
    <a:clrScheme name="Math_16x9">
      <a:dk1>
        <a:srgbClr val="465562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969696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Math_16x9">
      <a:dk1>
        <a:srgbClr val="465562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A97C96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Math_16x9">
      <a:dk1>
        <a:srgbClr val="465562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A97C96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F20C675A-9AD3-40BB-AC57-0E9EFA3E4FB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Math education presentation with Pi  (widescreen)</Template>
  <TotalTime>0</TotalTime>
  <Words>285</Words>
  <Application>Microsoft Office PowerPoint</Application>
  <PresentationFormat>Custom</PresentationFormat>
  <Paragraphs>59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Math 16x9</vt:lpstr>
      <vt:lpstr>What’s My Share?</vt:lpstr>
      <vt:lpstr>The Circle</vt:lpstr>
      <vt:lpstr>How Many Radians to Cover Half the Circle?</vt:lpstr>
      <vt:lpstr>A Smaller Circle</vt:lpstr>
      <vt:lpstr>Why?</vt:lpstr>
      <vt:lpstr>C = 2πr</vt:lpstr>
      <vt:lpstr>PowerPoint Presentation</vt:lpstr>
      <vt:lpstr> Measuring Arc Lengths</vt:lpstr>
      <vt:lpstr>Arc Length Calculations</vt:lpstr>
      <vt:lpstr>Common Sectors</vt:lpstr>
      <vt:lpstr>Area of Circle</vt:lpstr>
      <vt:lpstr>Area of Sector</vt:lpstr>
      <vt:lpstr>Area of Sector</vt:lpstr>
      <vt:lpstr>So…..</vt:lpstr>
      <vt:lpstr>Formulas</vt:lpstr>
      <vt:lpstr>What’s My Share?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2015-10-28T18:11:23Z</dcterms:created>
  <dcterms:modified xsi:type="dcterms:W3CDTF">2015-10-29T15:30:10Z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TC027879479991</vt:lpwstr>
  </property>
</Properties>
</file>