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25"/>
  </p:notesMasterIdLst>
  <p:sldIdLst>
    <p:sldId id="264" r:id="rId3"/>
    <p:sldId id="256" r:id="rId4"/>
    <p:sldId id="257" r:id="rId5"/>
    <p:sldId id="265" r:id="rId6"/>
    <p:sldId id="289" r:id="rId7"/>
    <p:sldId id="298" r:id="rId8"/>
    <p:sldId id="296" r:id="rId9"/>
    <p:sldId id="268" r:id="rId10"/>
    <p:sldId id="290" r:id="rId11"/>
    <p:sldId id="291" r:id="rId12"/>
    <p:sldId id="295" r:id="rId13"/>
    <p:sldId id="294" r:id="rId14"/>
    <p:sldId id="267" r:id="rId15"/>
    <p:sldId id="292" r:id="rId16"/>
    <p:sldId id="271" r:id="rId17"/>
    <p:sldId id="293" r:id="rId18"/>
    <p:sldId id="285" r:id="rId19"/>
    <p:sldId id="286" r:id="rId20"/>
    <p:sldId id="282" r:id="rId21"/>
    <p:sldId id="283" r:id="rId22"/>
    <p:sldId id="284" r:id="rId23"/>
    <p:sldId id="28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773"/>
    <a:srgbClr val="009900"/>
    <a:srgbClr val="66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0FD09-A5B8-446E-AB1B-A890DEB4DD9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7D902-A724-4F49-BF53-7E4C9E180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8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D298-921F-4ADC-8330-E7207004BAB4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2/17/2016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748-9009-47E6-98FE-3986E70CA846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44875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D298-921F-4ADC-8330-E7207004BAB4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2/17/2016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748-9009-47E6-98FE-3986E70CA846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2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D298-921F-4ADC-8330-E7207004BAB4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2/17/2016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9CC82748-9009-47E6-98FE-3986E70CA846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63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D298-921F-4ADC-8330-E7207004BAB4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2/17/2016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748-9009-47E6-98FE-3986E70CA846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35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D298-921F-4ADC-8330-E7207004BAB4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2/17/2016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748-9009-47E6-98FE-3986E70CA846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18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D298-921F-4ADC-8330-E7207004BAB4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2/17/2016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748-9009-47E6-98FE-3986E70CA846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23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D298-921F-4ADC-8330-E7207004BAB4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2/17/2016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748-9009-47E6-98FE-3986E70CA846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88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D298-921F-4ADC-8330-E7207004BAB4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2/17/2016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748-9009-47E6-98FE-3986E70CA846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20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D298-921F-4ADC-8330-E7207004BAB4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2/17/2016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748-9009-47E6-98FE-3986E70CA846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97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D298-921F-4ADC-8330-E7207004BAB4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2/17/2016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748-9009-47E6-98FE-3986E70CA846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16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D298-921F-4ADC-8330-E7207004BAB4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2/17/2016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748-9009-47E6-98FE-3986E70CA846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1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1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914400"/>
            <a:fld id="{B299D298-921F-4ADC-8330-E7207004BAB4}" type="datetimeFigureOut">
              <a:rPr lang="en-US" smtClean="0">
                <a:solidFill>
                  <a:srgbClr val="FFFFFF">
                    <a:shade val="50000"/>
                  </a:srgbClr>
                </a:solidFill>
              </a:rPr>
              <a:pPr defTabSz="914400"/>
              <a:t>2/17/2016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914400"/>
            <a:fld id="{9CC82748-9009-47E6-98FE-3986E70CA846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35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graphingstories.co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222" y="116243"/>
            <a:ext cx="8020876" cy="147857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welcome</a:t>
            </a:r>
            <a:endParaRPr lang="en-US" sz="9600" dirty="0">
              <a:solidFill>
                <a:schemeClr val="bg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958" y="1672086"/>
            <a:ext cx="6325405" cy="50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10 Pizzas | Real T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12" y="92144"/>
            <a:ext cx="10668000" cy="686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424" y="1"/>
            <a:ext cx="7091776" cy="990599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160773"/>
                </a:solidFill>
              </a:rPr>
              <a:t>What’s My Share?</a:t>
            </a:r>
            <a:endParaRPr lang="en-US" dirty="0">
              <a:solidFill>
                <a:srgbClr val="16077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2775" y="2352992"/>
            <a:ext cx="3505200" cy="304698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One slice of a 16 inch pizza cut into 8 equal </a:t>
            </a:r>
            <a:r>
              <a:rPr lang="en-US" sz="4800" dirty="0" smtClean="0">
                <a:solidFill>
                  <a:srgbClr val="C00000"/>
                </a:solidFill>
              </a:rPr>
              <a:t>slices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1312" y="1208709"/>
            <a:ext cx="35052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Half of an</a:t>
            </a:r>
          </a:p>
          <a:p>
            <a:r>
              <a:rPr lang="en-US" sz="4800" dirty="0">
                <a:solidFill>
                  <a:srgbClr val="C00000"/>
                </a:solidFill>
              </a:rPr>
              <a:t>8 inch pizza</a:t>
            </a:r>
          </a:p>
        </p:txBody>
      </p:sp>
    </p:spTree>
    <p:extLst>
      <p:ext uri="{BB962C8B-B14F-4D97-AF65-F5344CB8AC3E}">
        <p14:creationId xmlns:p14="http://schemas.microsoft.com/office/powerpoint/2010/main" val="13937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990600"/>
            <a:ext cx="8229600" cy="4343400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chemeClr val="tx1"/>
                </a:solidFill>
              </a:rPr>
              <a:t>        12 Days</a:t>
            </a:r>
            <a:br>
              <a:rPr lang="en-US" sz="8800" dirty="0">
                <a:solidFill>
                  <a:schemeClr val="tx1"/>
                </a:solidFill>
              </a:rPr>
            </a:br>
            <a:r>
              <a:rPr lang="en-US" sz="8800" dirty="0">
                <a:solidFill>
                  <a:schemeClr val="tx1"/>
                </a:solidFill>
              </a:rPr>
              <a:t>of </a:t>
            </a:r>
            <a:br>
              <a:rPr lang="en-US" sz="8800" dirty="0">
                <a:solidFill>
                  <a:schemeClr val="tx1"/>
                </a:solidFill>
              </a:rPr>
            </a:br>
            <a:r>
              <a:rPr lang="en-US" sz="9600" dirty="0">
                <a:solidFill>
                  <a:schemeClr val="tx1"/>
                </a:solidFill>
              </a:rPr>
              <a:t>Christmas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029200"/>
            <a:ext cx="3276600" cy="55098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337035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7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mpusrec.columbusstate.edu/images/homepage/aqua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16" y="-15139"/>
            <a:ext cx="9851310" cy="687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386" y="2084528"/>
            <a:ext cx="6714700" cy="147857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Pool plunge</a:t>
            </a:r>
            <a:br>
              <a:rPr lang="en-US" sz="8800" b="1" dirty="0" smtClean="0">
                <a:solidFill>
                  <a:schemeClr val="bg1"/>
                </a:solidFill>
              </a:rPr>
            </a:br>
            <a:r>
              <a:rPr lang="en-US" sz="8800" b="1" dirty="0" smtClean="0">
                <a:solidFill>
                  <a:schemeClr val="bg1"/>
                </a:solidFill>
              </a:rPr>
              <a:t>prep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443211" y="399246"/>
            <a:ext cx="6593984" cy="61432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74291" y="167759"/>
            <a:ext cx="1541642" cy="14549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solidFill>
                  <a:srgbClr val="66FF33"/>
                </a:solidFill>
              </a:rPr>
              <a:t>l</a:t>
            </a:r>
            <a:br>
              <a:rPr lang="en-US" sz="9600" b="1" dirty="0" smtClean="0">
                <a:solidFill>
                  <a:srgbClr val="66FF33"/>
                </a:solidFill>
              </a:rPr>
            </a:br>
            <a:r>
              <a:rPr lang="en-US" sz="9600" b="1" dirty="0" smtClean="0">
                <a:solidFill>
                  <a:srgbClr val="66FF33"/>
                </a:solidFill>
              </a:rPr>
              <a:t>u</a:t>
            </a:r>
            <a:br>
              <a:rPr lang="en-US" sz="9600" b="1" dirty="0" smtClean="0">
                <a:solidFill>
                  <a:srgbClr val="66FF33"/>
                </a:solidFill>
              </a:rPr>
            </a:br>
            <a:r>
              <a:rPr lang="en-US" sz="9600" b="1" dirty="0" smtClean="0">
                <a:solidFill>
                  <a:srgbClr val="66FF33"/>
                </a:solidFill>
              </a:rPr>
              <a:t>n</a:t>
            </a:r>
            <a:br>
              <a:rPr lang="en-US" sz="9600" b="1" dirty="0" smtClean="0">
                <a:solidFill>
                  <a:srgbClr val="66FF33"/>
                </a:solidFill>
              </a:rPr>
            </a:br>
            <a:r>
              <a:rPr lang="en-US" sz="9600" b="1" dirty="0" smtClean="0">
                <a:solidFill>
                  <a:srgbClr val="66FF33"/>
                </a:solidFill>
              </a:rPr>
              <a:t>c</a:t>
            </a:r>
            <a:br>
              <a:rPr lang="en-US" sz="9600" b="1" dirty="0" smtClean="0">
                <a:solidFill>
                  <a:srgbClr val="66FF33"/>
                </a:solidFill>
              </a:rPr>
            </a:br>
            <a:r>
              <a:rPr lang="en-US" sz="9600" b="1" dirty="0" smtClean="0">
                <a:solidFill>
                  <a:srgbClr val="66FF33"/>
                </a:solidFill>
              </a:rPr>
              <a:t>h</a:t>
            </a:r>
            <a:endParaRPr lang="en-US" sz="9600" b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9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61" y="399577"/>
            <a:ext cx="6083635" cy="147857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Pool plunge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59" y="1978047"/>
            <a:ext cx="10112398" cy="38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31567" y="169380"/>
            <a:ext cx="6341034" cy="647760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43580" y="169380"/>
            <a:ext cx="1541642" cy="14549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FF0066"/>
                </a:solidFill>
              </a:rPr>
              <a:t>B</a:t>
            </a:r>
            <a:br>
              <a:rPr lang="en-US" sz="9600" b="1" smtClean="0">
                <a:solidFill>
                  <a:srgbClr val="FF0066"/>
                </a:solidFill>
              </a:rPr>
            </a:br>
            <a:r>
              <a:rPr lang="en-US" sz="9600" b="1" smtClean="0">
                <a:solidFill>
                  <a:srgbClr val="FF0066"/>
                </a:solidFill>
              </a:rPr>
              <a:t>r</a:t>
            </a:r>
            <a:br>
              <a:rPr lang="en-US" sz="9600" b="1" smtClean="0">
                <a:solidFill>
                  <a:srgbClr val="FF0066"/>
                </a:solidFill>
              </a:rPr>
            </a:br>
            <a:r>
              <a:rPr lang="en-US" sz="9600" b="1" smtClean="0">
                <a:solidFill>
                  <a:srgbClr val="FF0066"/>
                </a:solidFill>
              </a:rPr>
              <a:t>e</a:t>
            </a:r>
            <a:br>
              <a:rPr lang="en-US" sz="9600" b="1" smtClean="0">
                <a:solidFill>
                  <a:srgbClr val="FF0066"/>
                </a:solidFill>
              </a:rPr>
            </a:br>
            <a:r>
              <a:rPr lang="en-US" sz="9600" b="1" smtClean="0">
                <a:solidFill>
                  <a:srgbClr val="FF0066"/>
                </a:solidFill>
              </a:rPr>
              <a:t>a</a:t>
            </a:r>
            <a:br>
              <a:rPr lang="en-US" sz="9600" b="1" smtClean="0">
                <a:solidFill>
                  <a:srgbClr val="FF0066"/>
                </a:solidFill>
              </a:rPr>
            </a:br>
            <a:r>
              <a:rPr lang="en-US" sz="9600" b="1" smtClean="0">
                <a:solidFill>
                  <a:srgbClr val="FF0066"/>
                </a:solidFill>
              </a:rPr>
              <a:t>k</a:t>
            </a:r>
            <a:endParaRPr lang="en-US" sz="9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198" y="2679155"/>
            <a:ext cx="4113167" cy="1478570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P</a:t>
            </a:r>
            <a:br>
              <a:rPr lang="en-US" sz="8000" dirty="0" smtClean="0"/>
            </a:br>
            <a:r>
              <a:rPr lang="en-US" sz="8000" dirty="0" smtClean="0"/>
              <a:t>u</a:t>
            </a:r>
            <a:br>
              <a:rPr lang="en-US" sz="8000" dirty="0" smtClean="0"/>
            </a:br>
            <a:r>
              <a:rPr lang="en-US" sz="8000" dirty="0" smtClean="0"/>
              <a:t>z</a:t>
            </a:r>
            <a:br>
              <a:rPr lang="en-US" sz="8000" dirty="0" smtClean="0"/>
            </a:br>
            <a:r>
              <a:rPr lang="en-US" sz="8000" dirty="0" err="1" smtClean="0"/>
              <a:t>z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l</a:t>
            </a:r>
            <a:br>
              <a:rPr lang="en-US" sz="8000" dirty="0" smtClean="0"/>
            </a:br>
            <a:r>
              <a:rPr lang="en-US" sz="8000" dirty="0" smtClean="0"/>
              <a:t>e</a:t>
            </a:r>
            <a:br>
              <a:rPr lang="en-US" sz="8000" dirty="0" smtClean="0"/>
            </a:br>
            <a:r>
              <a:rPr lang="en-US" sz="8000" dirty="0" smtClean="0"/>
              <a:t>r</a:t>
            </a:r>
            <a:endParaRPr lang="en-US" sz="8000" dirty="0"/>
          </a:p>
        </p:txBody>
      </p:sp>
      <p:pic>
        <p:nvPicPr>
          <p:cNvPr id="1026" name="Picture 2" descr="http://tse4.mm.bing.net/th?q=Mango+Tree+Clip+Art&amp;w=100&amp;h=100&amp;c=1&amp;rs=1&amp;qlt=90&amp;pid=InlineBlock&amp;mkt=en-US&amp;adlt=moderate&amp;t=1&amp;mw=2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21" y="2666386"/>
            <a:ext cx="1899336" cy="189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flipV="1">
            <a:off x="3764667" y="1585664"/>
            <a:ext cx="4241112" cy="3981624"/>
          </a:xfrm>
          <a:prstGeom prst="ellipse">
            <a:avLst/>
          </a:prstGeom>
          <a:noFill/>
          <a:ln w="149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V="1">
            <a:off x="2708665" y="453348"/>
            <a:ext cx="6551245" cy="6297769"/>
          </a:xfrm>
          <a:prstGeom prst="ellipse">
            <a:avLst/>
          </a:prstGeom>
          <a:noFill/>
          <a:ln w="1492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V="1">
            <a:off x="2977369" y="843186"/>
            <a:ext cx="6102347" cy="5466578"/>
          </a:xfrm>
          <a:prstGeom prst="ellipse">
            <a:avLst/>
          </a:prstGeom>
          <a:noFill/>
          <a:ln w="149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4144092" y="1918767"/>
            <a:ext cx="3594560" cy="3372740"/>
          </a:xfrm>
          <a:prstGeom prst="ellipse">
            <a:avLst/>
          </a:prstGeom>
          <a:noFill/>
          <a:ln w="149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4678951" y="2450331"/>
            <a:ext cx="2752159" cy="2405005"/>
          </a:xfrm>
          <a:prstGeom prst="ellipse">
            <a:avLst/>
          </a:prstGeom>
          <a:noFill/>
          <a:ln w="1492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2294087" y="120127"/>
            <a:ext cx="7320915" cy="6714337"/>
          </a:xfrm>
          <a:prstGeom prst="ellipse">
            <a:avLst/>
          </a:prstGeom>
          <a:noFill/>
          <a:ln w="149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3414133" y="1226682"/>
            <a:ext cx="4966636" cy="4699588"/>
          </a:xfrm>
          <a:prstGeom prst="ellipse">
            <a:avLst/>
          </a:prstGeom>
          <a:noFill/>
          <a:ln w="149225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9" y="-103030"/>
            <a:ext cx="10998558" cy="1507067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Match the container to the graph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75009" y="1171977"/>
            <a:ext cx="10071278" cy="54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17431" y="1545466"/>
            <a:ext cx="10573553" cy="45333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1413" y="180636"/>
            <a:ext cx="9905998" cy="1068615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Try this one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660" y="1"/>
            <a:ext cx="7620000" cy="1507067"/>
          </a:xfrm>
        </p:spPr>
        <p:txBody>
          <a:bodyPr>
            <a:noAutofit/>
          </a:bodyPr>
          <a:lstStyle/>
          <a:p>
            <a:r>
              <a:rPr lang="en-US" sz="6000" dirty="0"/>
              <a:t>Graphing Stories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55470" y="5867401"/>
            <a:ext cx="72923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hlinkClick r:id="rId2"/>
              </a:rPr>
              <a:t>http://graphingstories.com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295400"/>
            <a:ext cx="6248400" cy="44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453" y="2553734"/>
            <a:ext cx="9997699" cy="160389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Functions and modeling</a:t>
            </a:r>
            <a:br>
              <a:rPr lang="en-US" sz="8800" b="1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8800" b="1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winter follow-up</a:t>
            </a:r>
            <a:endParaRPr lang="en-US" sz="8800" b="1" dirty="0">
              <a:solidFill>
                <a:schemeClr val="bg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5516" y="4831983"/>
            <a:ext cx="8791575" cy="16557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February 18, 2016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Columbus Regional Mathematics Collaborative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Nancy Mims, Secondary Resource Teacher</a:t>
            </a:r>
            <a:endParaRPr lang="en-US" sz="2800" b="1" dirty="0">
              <a:solidFill>
                <a:schemeClr val="bg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85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006" y="23589"/>
            <a:ext cx="10547797" cy="147857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More graphing stories</a:t>
            </a:r>
            <a:endParaRPr lang="en-US" sz="5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03042" y="1710721"/>
            <a:ext cx="8809148" cy="429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323526" y="3477765"/>
            <a:ext cx="4933950" cy="2581275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237860" y="359283"/>
            <a:ext cx="4712179" cy="2796039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1797072" y="3322414"/>
            <a:ext cx="33432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2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958" y="2640502"/>
            <a:ext cx="9766993" cy="147857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Please complete the evaluation form </a:t>
            </a:r>
            <a:r>
              <a:rPr lang="en-US" sz="5400" dirty="0" smtClean="0"/>
              <a:t>and Survey</a:t>
            </a:r>
            <a:br>
              <a:rPr lang="en-US" sz="5400" dirty="0" smtClean="0"/>
            </a:br>
            <a:r>
              <a:rPr lang="en-US" sz="5400" dirty="0" smtClean="0"/>
              <a:t> </a:t>
            </a:r>
            <a:br>
              <a:rPr lang="en-US" sz="5400" dirty="0" smtClean="0"/>
            </a:br>
            <a:r>
              <a:rPr lang="en-US" sz="5400" dirty="0" smtClean="0"/>
              <a:t>leave </a:t>
            </a:r>
            <a:r>
              <a:rPr lang="en-US" sz="5400" dirty="0" smtClean="0"/>
              <a:t>it on the front table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thank you for attending the </a:t>
            </a:r>
            <a:r>
              <a:rPr lang="en-US" sz="5400" dirty="0" smtClean="0"/>
              <a:t>Follow-up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320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951" y="180304"/>
            <a:ext cx="3263161" cy="110758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agenda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682" y="1197735"/>
            <a:ext cx="9663966" cy="529321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8:30 – 8:45			Welcome</a:t>
            </a:r>
          </a:p>
          <a:p>
            <a:r>
              <a:rPr lang="en-US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8:45 – 10:00		Polynomial Patterns</a:t>
            </a:r>
          </a:p>
          <a:p>
            <a:r>
              <a:rPr lang="en-US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10:00 </a:t>
            </a:r>
            <a:r>
              <a:rPr lang="en-US" dirty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– </a:t>
            </a:r>
            <a:r>
              <a:rPr lang="en-US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10:10</a:t>
            </a:r>
            <a:r>
              <a:rPr lang="en-US" dirty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		</a:t>
            </a:r>
            <a:r>
              <a:rPr lang="en-US" dirty="0">
                <a:solidFill>
                  <a:srgbClr val="0099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BREAK</a:t>
            </a:r>
          </a:p>
          <a:p>
            <a:r>
              <a:rPr lang="en-US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10:10 </a:t>
            </a:r>
            <a:r>
              <a:rPr lang="en-US" dirty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– </a:t>
            </a:r>
            <a:r>
              <a:rPr lang="en-US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11:20</a:t>
            </a:r>
            <a:r>
              <a:rPr lang="en-US" dirty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		Lesson and Idea Sharing</a:t>
            </a:r>
          </a:p>
          <a:p>
            <a:r>
              <a:rPr lang="en-US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11:20 – 11:45		Pool Plunge Prep</a:t>
            </a:r>
          </a:p>
          <a:p>
            <a:r>
              <a:rPr lang="en-US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11:45 – 12:45		</a:t>
            </a:r>
            <a:r>
              <a:rPr lang="en-US" dirty="0" smtClean="0">
                <a:solidFill>
                  <a:srgbClr val="FF0066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LUNCH </a:t>
            </a:r>
          </a:p>
          <a:p>
            <a:r>
              <a:rPr lang="en-US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12:45 – 2:00		Pool Plunge Data Gathering and Analysis</a:t>
            </a:r>
          </a:p>
          <a:p>
            <a:r>
              <a:rPr lang="en-US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2:00 – 2:15			</a:t>
            </a:r>
            <a:r>
              <a:rPr lang="en-US" dirty="0" smtClean="0">
                <a:solidFill>
                  <a:srgbClr val="0099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BREAK</a:t>
            </a:r>
          </a:p>
          <a:p>
            <a:r>
              <a:rPr lang="en-US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2:15 – </a:t>
            </a:r>
            <a:r>
              <a:rPr lang="en-US" dirty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:30			Puzzler</a:t>
            </a:r>
          </a:p>
          <a:p>
            <a:r>
              <a:rPr lang="en-US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2:30 – 3:45			Graphing Stories</a:t>
            </a:r>
          </a:p>
          <a:p>
            <a:r>
              <a:rPr lang="en-US" dirty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:45 – 4:00			Warp-up		</a:t>
            </a:r>
            <a:endParaRPr lang="en-US" dirty="0">
              <a:solidFill>
                <a:schemeClr val="bg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320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737" y="1595571"/>
            <a:ext cx="4108359" cy="3898747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What is wrong with this picture?</a:t>
            </a:r>
            <a:endParaRPr lang="en-US" sz="7200" b="1" dirty="0">
              <a:solidFill>
                <a:schemeClr val="bg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555" y="560301"/>
            <a:ext cx="5135587" cy="59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0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154" y="270789"/>
            <a:ext cx="5478328" cy="147857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Circle fever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339" y="1749359"/>
            <a:ext cx="9000309" cy="43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2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297" y="103362"/>
            <a:ext cx="8221528" cy="147857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Polynomial patterns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184" y="1400510"/>
            <a:ext cx="9737754" cy="2643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474" y="4449554"/>
            <a:ext cx="8597679" cy="178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7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203" y="141667"/>
            <a:ext cx="8221528" cy="10818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Polynomial patterns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366" y="1522724"/>
            <a:ext cx="8821200" cy="3179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204" y="5001026"/>
            <a:ext cx="7603525" cy="15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4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595" y="2782171"/>
            <a:ext cx="1541642" cy="145498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66"/>
                </a:solidFill>
              </a:rPr>
              <a:t>B</a:t>
            </a:r>
            <a:br>
              <a:rPr lang="en-US" sz="9600" b="1" dirty="0" smtClean="0">
                <a:solidFill>
                  <a:srgbClr val="FF0066"/>
                </a:solidFill>
              </a:rPr>
            </a:br>
            <a:r>
              <a:rPr lang="en-US" sz="9600" b="1" dirty="0" smtClean="0">
                <a:solidFill>
                  <a:srgbClr val="FF0066"/>
                </a:solidFill>
              </a:rPr>
              <a:t>r</a:t>
            </a:r>
            <a:br>
              <a:rPr lang="en-US" sz="9600" b="1" dirty="0" smtClean="0">
                <a:solidFill>
                  <a:srgbClr val="FF0066"/>
                </a:solidFill>
              </a:rPr>
            </a:br>
            <a:r>
              <a:rPr lang="en-US" sz="9600" b="1" dirty="0" smtClean="0">
                <a:solidFill>
                  <a:srgbClr val="FF0066"/>
                </a:solidFill>
              </a:rPr>
              <a:t>e</a:t>
            </a:r>
            <a:br>
              <a:rPr lang="en-US" sz="9600" b="1" dirty="0" smtClean="0">
                <a:solidFill>
                  <a:srgbClr val="FF0066"/>
                </a:solidFill>
              </a:rPr>
            </a:br>
            <a:r>
              <a:rPr lang="en-US" sz="9600" b="1" dirty="0" smtClean="0">
                <a:solidFill>
                  <a:srgbClr val="FF0066"/>
                </a:solidFill>
              </a:rPr>
              <a:t>a</a:t>
            </a:r>
            <a:br>
              <a:rPr lang="en-US" sz="9600" b="1" dirty="0" smtClean="0">
                <a:solidFill>
                  <a:srgbClr val="FF0066"/>
                </a:solidFill>
              </a:rPr>
            </a:br>
            <a:r>
              <a:rPr lang="en-US" sz="9600" b="1" dirty="0" smtClean="0">
                <a:solidFill>
                  <a:srgbClr val="FF0066"/>
                </a:solidFill>
              </a:rPr>
              <a:t>k</a:t>
            </a:r>
            <a:endParaRPr lang="en-US" sz="9600" b="1" dirty="0">
              <a:solidFill>
                <a:srgbClr val="FF0066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951456" y="907043"/>
            <a:ext cx="6297768" cy="5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79882"/>
            <a:ext cx="10457644" cy="147857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Lesson and idea sharing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22143">
            <a:off x="1393198" y="2994405"/>
            <a:ext cx="4250178" cy="16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6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Apex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852</TotalTime>
  <Words>96</Words>
  <Application>Microsoft Office PowerPoint</Application>
  <PresentationFormat>Widescreen</PresentationFormat>
  <Paragraphs>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GungsuhChe</vt:lpstr>
      <vt:lpstr>Arial</vt:lpstr>
      <vt:lpstr>Arial Black</vt:lpstr>
      <vt:lpstr>Book Antiqua</vt:lpstr>
      <vt:lpstr>Calibri</vt:lpstr>
      <vt:lpstr>Lucida Sans</vt:lpstr>
      <vt:lpstr>Trebuchet MS</vt:lpstr>
      <vt:lpstr>Tw Cen MT</vt:lpstr>
      <vt:lpstr>Wingdings</vt:lpstr>
      <vt:lpstr>Wingdings 2</vt:lpstr>
      <vt:lpstr>Wingdings 3</vt:lpstr>
      <vt:lpstr>Circuit</vt:lpstr>
      <vt:lpstr>Apex</vt:lpstr>
      <vt:lpstr>welcome</vt:lpstr>
      <vt:lpstr>Functions and modeling winter follow-up</vt:lpstr>
      <vt:lpstr>agenda</vt:lpstr>
      <vt:lpstr>What is wrong with this picture?</vt:lpstr>
      <vt:lpstr>Circle fever</vt:lpstr>
      <vt:lpstr>Polynomial patterns</vt:lpstr>
      <vt:lpstr>Polynomial patterns</vt:lpstr>
      <vt:lpstr>B r e a k</vt:lpstr>
      <vt:lpstr>Lesson and idea sharing</vt:lpstr>
      <vt:lpstr>What’s My Share?</vt:lpstr>
      <vt:lpstr>        12 Days of  Christmas</vt:lpstr>
      <vt:lpstr>Pool plunge prep</vt:lpstr>
      <vt:lpstr>PowerPoint Presentation</vt:lpstr>
      <vt:lpstr>Pool plunge</vt:lpstr>
      <vt:lpstr>PowerPoint Presentation</vt:lpstr>
      <vt:lpstr>P u z z l e r</vt:lpstr>
      <vt:lpstr>Match the container to the graph</vt:lpstr>
      <vt:lpstr>Try this one</vt:lpstr>
      <vt:lpstr>Graphing Stories</vt:lpstr>
      <vt:lpstr>More graphing stories</vt:lpstr>
      <vt:lpstr>PowerPoint Presentation</vt:lpstr>
      <vt:lpstr>Please complete the evaluation form and Survey   leave it on the front table   thank you for attending the Follow-up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RECHARGE</dc:title>
  <dc:creator>Nancy Mims</dc:creator>
  <cp:lastModifiedBy>Nancy Mims</cp:lastModifiedBy>
  <cp:revision>40</cp:revision>
  <dcterms:created xsi:type="dcterms:W3CDTF">2016-02-15T02:49:16Z</dcterms:created>
  <dcterms:modified xsi:type="dcterms:W3CDTF">2016-02-18T03:29:03Z</dcterms:modified>
</cp:coreProperties>
</file>