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Kelpt Bold" charset="1" panose="02000000000000000000"/>
      <p:regular r:id="rId24"/>
    </p:embeddedFont>
    <p:embeddedFont>
      <p:font typeface="Canva Sans Bold" charset="1" panose="020B0803030501040103"/>
      <p:regular r:id="rId25"/>
    </p:embeddedFont>
    <p:embeddedFont>
      <p:font typeface="Canva Sans" charset="1" panose="020B0503030501040103"/>
      <p:regular r:id="rId26"/>
    </p:embeddedFont>
    <p:embeddedFont>
      <p:font typeface="Canva Sans Italics" charset="1" panose="020B0503030501040103"/>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notesMasters/notesMaster1.xml" Type="http://schemas.openxmlformats.org/officeDocument/2006/relationships/notesMaster"/><Relationship Id="rId28" Target="theme/theme2.xml" Type="http://schemas.openxmlformats.org/officeDocument/2006/relationships/theme"/><Relationship Id="rId29" Target="notesSlides/notesSlide1.xml" Type="http://schemas.openxmlformats.org/officeDocument/2006/relationships/notesSlide"/><Relationship Id="rId3" Target="viewProps.xml" Type="http://schemas.openxmlformats.org/officeDocument/2006/relationships/viewProps"/><Relationship Id="rId30" Target="notesSlides/notesSlide2.xml" Type="http://schemas.openxmlformats.org/officeDocument/2006/relationships/notesSlide"/><Relationship Id="rId31" Target="fonts/font31.fntdata" Type="http://schemas.openxmlformats.org/officeDocument/2006/relationships/font"/><Relationship Id="rId32" Target="notesSlides/notesSlide3.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 is important to establish a safe, responsible, and curious classroom.</a:t>
            </a:r>
          </a:p>
          <a:p>
            <a:r>
              <a:rPr lang="en-US"/>
              <a:t/>
            </a:r>
          </a:p>
          <a:p>
            <a:r>
              <a:rPr lang="en-US"/>
              <a:t>These standards have worked for me as a teacher...but they also apply to me as a member of the class community.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Big R + little r = great teaching</a:t>
            </a:r>
          </a:p>
          <a:p>
            <a:r>
              <a:rPr lang="en-US"/>
              <a:t>Multiplying-Cells-Algebra-Unit-5-Learning-Plan</a:t>
            </a:r>
          </a:p>
          <a:p>
            <a:r>
              <a:rPr lang="en-US"/>
              <a:t/>
            </a:r>
          </a:p>
          <a:p>
            <a:r>
              <a:rPr lang="en-US"/>
              <a:t>Note to Pete -</a:t>
            </a:r>
          </a:p>
          <a:p>
            <a:r>
              <a:rPr lang="en-US"/>
              <a:t>Play to Learn</a:t>
            </a:r>
          </a:p>
          <a:p>
            <a:r>
              <a:rPr lang="en-US"/>
              <a:t>Understand</a:t>
            </a:r>
          </a:p>
          <a:p>
            <a:r>
              <a:rPr lang="en-US"/>
              <a:t>Perform </a:t>
            </a:r>
          </a:p>
          <a:p>
            <a:r>
              <a:rPr lang="en-US"/>
              <a:t>Transform</a:t>
            </a:r>
          </a:p>
          <a:p>
            <a:r>
              <a:rPr lang="en-US"/>
              <a:t/>
            </a:r>
          </a:p>
          <a:p>
            <a:r>
              <a:rPr lang="en-US"/>
              <a:t>It is important to establish a safe, responsible and curious classroom. </a:t>
            </a:r>
          </a:p>
          <a:p>
            <a:r>
              <a:rPr lang="en-US"/>
              <a:t/>
            </a:r>
          </a:p>
          <a:p>
            <a:r>
              <a:rPr lang="en-US"/>
              <a:t>These standards have worked for me as a teacher.... but they also apply to me as a member of the class community.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groups of three students will be encouraged to tell all they know– this will follow a number talks format.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s://lor2.gadoe.org/gadoe/file/f615509d-6fb0-4e0e-a022-024e19f44a59/1/Enhancing-the-City-Design-AU8-Learning-Plan.pdf" TargetMode="External" Type="http://schemas.openxmlformats.org/officeDocument/2006/relationships/hyperlink"/></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9.png" Type="http://schemas.openxmlformats.org/officeDocument/2006/relationships/image"/><Relationship Id="rId4" Target="https://multiplicitylab.northwestern.edu/project/ltt_r-087-notice-wonder/"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0.png" Type="http://schemas.openxmlformats.org/officeDocument/2006/relationships/image"/><Relationship Id="rId4" Target="https://teacher.desmos.com/activitybuilder/custom/64ab6215ef3182b98b4d0827"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2.png" Type="http://schemas.openxmlformats.org/officeDocument/2006/relationships/image"/><Relationship Id="rId4" Target="https://lor2.gadoe.org/gadoe/file/f615509d-6fb0-4e0e-a022-024e19f44a59/1/Enhancing-the-City-Design-Student-AU8.pdf"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3.png" Type="http://schemas.openxmlformats.org/officeDocument/2006/relationships/image"/><Relationship Id="rId4" Target="https://lor2.gadoe.org/gadoe/file/f615509d-6fb0-4e0e-a022-024e19f44a59/1/Enhancing-the-City-Design-Student-AU8.pdf"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4.png" Type="http://schemas.openxmlformats.org/officeDocument/2006/relationships/image"/><Relationship Id="rId4" Target="../media/image1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png" Type="http://schemas.openxmlformats.org/officeDocument/2006/relationships/image"/><Relationship Id="rId4" Target="https://lor2.gadoe.org/gadoe/file/f615509d-6fb0-4e0e-a022-024e19f44a59/1/Enhancing-the-City-Design-AU8-Learning-Plan.pdf" TargetMode="External" Type="http://schemas.openxmlformats.org/officeDocument/2006/relationships/hyperlink"/><Relationship Id="rId5" Target="https://lor2.gadoe.org/gadoe/file/f615509d-6fb0-4e0e-a022-024e19f44a59/1/Enhancing-the-City-Design-Student-AU8.pdf"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568500"/>
            <a:ext cx="16230600" cy="9150001"/>
          </a:xfrm>
          <a:custGeom>
            <a:avLst/>
            <a:gdLst/>
            <a:ahLst/>
            <a:cxnLst/>
            <a:rect r="r" b="b" t="t" l="l"/>
            <a:pathLst>
              <a:path h="9150001" w="16230600">
                <a:moveTo>
                  <a:pt x="0" y="0"/>
                </a:moveTo>
                <a:lnTo>
                  <a:pt x="16230600" y="0"/>
                </a:lnTo>
                <a:lnTo>
                  <a:pt x="16230600" y="9150000"/>
                </a:lnTo>
                <a:lnTo>
                  <a:pt x="0" y="9150000"/>
                </a:lnTo>
                <a:lnTo>
                  <a:pt x="0" y="0"/>
                </a:lnTo>
                <a:close/>
              </a:path>
            </a:pathLst>
          </a:custGeom>
          <a:blipFill>
            <a:blip r:embed="rId2">
              <a:alphaModFix amt="21999"/>
            </a:blip>
            <a:stretch>
              <a:fillRect l="0" t="0" r="0" b="0"/>
            </a:stretch>
          </a:blipFill>
        </p:spPr>
      </p:sp>
      <p:sp>
        <p:nvSpPr>
          <p:cNvPr name="Freeform 3" id="3"/>
          <p:cNvSpPr/>
          <p:nvPr/>
        </p:nvSpPr>
        <p:spPr>
          <a:xfrm flipH="false" flipV="false" rot="0">
            <a:off x="14766951" y="8316823"/>
            <a:ext cx="16230600" cy="9150001"/>
          </a:xfrm>
          <a:custGeom>
            <a:avLst/>
            <a:gdLst/>
            <a:ahLst/>
            <a:cxnLst/>
            <a:rect r="r" b="b" t="t" l="l"/>
            <a:pathLst>
              <a:path h="9150001" w="16230600">
                <a:moveTo>
                  <a:pt x="0" y="0"/>
                </a:moveTo>
                <a:lnTo>
                  <a:pt x="16230600" y="0"/>
                </a:lnTo>
                <a:lnTo>
                  <a:pt x="16230600" y="9150001"/>
                </a:lnTo>
                <a:lnTo>
                  <a:pt x="0" y="9150001"/>
                </a:lnTo>
                <a:lnTo>
                  <a:pt x="0" y="0"/>
                </a:lnTo>
                <a:close/>
              </a:path>
            </a:pathLst>
          </a:custGeom>
          <a:blipFill>
            <a:blip r:embed="rId2">
              <a:alphaModFix amt="21999"/>
            </a:blip>
            <a:stretch>
              <a:fillRect l="0" t="0" r="0" b="0"/>
            </a:stretch>
          </a:blipFill>
        </p:spPr>
      </p:sp>
      <p:sp>
        <p:nvSpPr>
          <p:cNvPr name="Freeform 4" id="4"/>
          <p:cNvSpPr/>
          <p:nvPr/>
        </p:nvSpPr>
        <p:spPr>
          <a:xfrm flipH="false" flipV="false" rot="0">
            <a:off x="-13986071" y="-993127"/>
            <a:ext cx="16230600" cy="9150001"/>
          </a:xfrm>
          <a:custGeom>
            <a:avLst/>
            <a:gdLst/>
            <a:ahLst/>
            <a:cxnLst/>
            <a:rect r="r" b="b" t="t" l="l"/>
            <a:pathLst>
              <a:path h="9150001" w="16230600">
                <a:moveTo>
                  <a:pt x="0" y="0"/>
                </a:moveTo>
                <a:lnTo>
                  <a:pt x="16230600" y="0"/>
                </a:lnTo>
                <a:lnTo>
                  <a:pt x="16230600" y="9150001"/>
                </a:lnTo>
                <a:lnTo>
                  <a:pt x="0" y="9150001"/>
                </a:lnTo>
                <a:lnTo>
                  <a:pt x="0" y="0"/>
                </a:lnTo>
                <a:close/>
              </a:path>
            </a:pathLst>
          </a:custGeom>
          <a:blipFill>
            <a:blip r:embed="rId2">
              <a:alphaModFix amt="21999"/>
            </a:blip>
            <a:stretch>
              <a:fillRect l="0" t="0" r="0" b="0"/>
            </a:stretch>
          </a:blipFill>
        </p:spPr>
      </p:sp>
      <p:sp>
        <p:nvSpPr>
          <p:cNvPr name="Freeform 5" id="5"/>
          <p:cNvSpPr/>
          <p:nvPr/>
        </p:nvSpPr>
        <p:spPr>
          <a:xfrm flipH="false" flipV="false" rot="0">
            <a:off x="6822348" y="-7047846"/>
            <a:ext cx="16230600" cy="9150001"/>
          </a:xfrm>
          <a:custGeom>
            <a:avLst/>
            <a:gdLst/>
            <a:ahLst/>
            <a:cxnLst/>
            <a:rect r="r" b="b" t="t" l="l"/>
            <a:pathLst>
              <a:path h="9150001" w="16230600">
                <a:moveTo>
                  <a:pt x="0" y="0"/>
                </a:moveTo>
                <a:lnTo>
                  <a:pt x="16230600" y="0"/>
                </a:lnTo>
                <a:lnTo>
                  <a:pt x="16230600" y="9150001"/>
                </a:lnTo>
                <a:lnTo>
                  <a:pt x="0" y="9150001"/>
                </a:lnTo>
                <a:lnTo>
                  <a:pt x="0" y="0"/>
                </a:lnTo>
                <a:close/>
              </a:path>
            </a:pathLst>
          </a:custGeom>
          <a:blipFill>
            <a:blip r:embed="rId2">
              <a:alphaModFix amt="21999"/>
            </a:blip>
            <a:stretch>
              <a:fillRect l="0" t="0" r="0" b="0"/>
            </a:stretch>
          </a:blipFill>
        </p:spPr>
      </p:sp>
      <p:sp>
        <p:nvSpPr>
          <p:cNvPr name="Freeform 6" id="6"/>
          <p:cNvSpPr/>
          <p:nvPr/>
        </p:nvSpPr>
        <p:spPr>
          <a:xfrm flipH="false" flipV="false" rot="0">
            <a:off x="-4766379" y="8187887"/>
            <a:ext cx="16230600" cy="9150001"/>
          </a:xfrm>
          <a:custGeom>
            <a:avLst/>
            <a:gdLst/>
            <a:ahLst/>
            <a:cxnLst/>
            <a:rect r="r" b="b" t="t" l="l"/>
            <a:pathLst>
              <a:path h="9150001" w="16230600">
                <a:moveTo>
                  <a:pt x="0" y="0"/>
                </a:moveTo>
                <a:lnTo>
                  <a:pt x="16230600" y="0"/>
                </a:lnTo>
                <a:lnTo>
                  <a:pt x="16230600" y="9150001"/>
                </a:lnTo>
                <a:lnTo>
                  <a:pt x="0" y="9150001"/>
                </a:lnTo>
                <a:lnTo>
                  <a:pt x="0" y="0"/>
                </a:lnTo>
                <a:close/>
              </a:path>
            </a:pathLst>
          </a:custGeom>
          <a:blipFill>
            <a:blip r:embed="rId2">
              <a:alphaModFix amt="21999"/>
            </a:blip>
            <a:stretch>
              <a:fillRect l="0" t="0" r="0" b="0"/>
            </a:stretch>
          </a:blipFill>
        </p:spPr>
      </p:sp>
      <p:sp>
        <p:nvSpPr>
          <p:cNvPr name="AutoShape 7" id="7"/>
          <p:cNvSpPr/>
          <p:nvPr/>
        </p:nvSpPr>
        <p:spPr>
          <a:xfrm>
            <a:off x="1028700" y="9258300"/>
            <a:ext cx="13738251" cy="0"/>
          </a:xfrm>
          <a:prstGeom prst="line">
            <a:avLst/>
          </a:prstGeom>
          <a:ln cap="flat" w="38100">
            <a:solidFill>
              <a:srgbClr val="4180AC"/>
            </a:solidFill>
            <a:prstDash val="solid"/>
            <a:headEnd type="oval" len="lg" w="lg"/>
            <a:tailEnd type="none" len="sm" w="sm"/>
          </a:ln>
        </p:spPr>
      </p:sp>
      <p:grpSp>
        <p:nvGrpSpPr>
          <p:cNvPr name="Group 8" id="8"/>
          <p:cNvGrpSpPr/>
          <p:nvPr/>
        </p:nvGrpSpPr>
        <p:grpSpPr>
          <a:xfrm rot="0">
            <a:off x="14766951" y="8895083"/>
            <a:ext cx="2492349" cy="726434"/>
            <a:chOff x="0" y="0"/>
            <a:chExt cx="656421" cy="191324"/>
          </a:xfrm>
        </p:grpSpPr>
        <p:sp>
          <p:nvSpPr>
            <p:cNvPr name="Freeform 9" id="9"/>
            <p:cNvSpPr/>
            <p:nvPr/>
          </p:nvSpPr>
          <p:spPr>
            <a:xfrm flipH="false" flipV="false" rot="0">
              <a:off x="0" y="0"/>
              <a:ext cx="656421" cy="191324"/>
            </a:xfrm>
            <a:custGeom>
              <a:avLst/>
              <a:gdLst/>
              <a:ahLst/>
              <a:cxnLst/>
              <a:rect r="r" b="b" t="t" l="l"/>
              <a:pathLst>
                <a:path h="191324" w="656421">
                  <a:moveTo>
                    <a:pt x="95662" y="0"/>
                  </a:moveTo>
                  <a:lnTo>
                    <a:pt x="560759" y="0"/>
                  </a:lnTo>
                  <a:cubicBezTo>
                    <a:pt x="613592" y="0"/>
                    <a:pt x="656421" y="42829"/>
                    <a:pt x="656421" y="95662"/>
                  </a:cubicBezTo>
                  <a:lnTo>
                    <a:pt x="656421" y="95662"/>
                  </a:lnTo>
                  <a:cubicBezTo>
                    <a:pt x="656421" y="148495"/>
                    <a:pt x="613592" y="191324"/>
                    <a:pt x="560759" y="191324"/>
                  </a:cubicBezTo>
                  <a:lnTo>
                    <a:pt x="95662" y="191324"/>
                  </a:lnTo>
                  <a:cubicBezTo>
                    <a:pt x="42829" y="191324"/>
                    <a:pt x="0" y="148495"/>
                    <a:pt x="0" y="95662"/>
                  </a:cubicBezTo>
                  <a:lnTo>
                    <a:pt x="0" y="95662"/>
                  </a:lnTo>
                  <a:cubicBezTo>
                    <a:pt x="0" y="42829"/>
                    <a:pt x="42829" y="0"/>
                    <a:pt x="95662" y="0"/>
                  </a:cubicBezTo>
                  <a:close/>
                </a:path>
              </a:pathLst>
            </a:custGeom>
            <a:solidFill>
              <a:srgbClr val="F2EDED"/>
            </a:solidFill>
            <a:ln w="38100" cap="rnd">
              <a:solidFill>
                <a:srgbClr val="4180AC"/>
              </a:solidFill>
              <a:prstDash val="solid"/>
              <a:round/>
            </a:ln>
          </p:spPr>
        </p:sp>
        <p:sp>
          <p:nvSpPr>
            <p:cNvPr name="TextBox 10" id="10"/>
            <p:cNvSpPr txBox="true"/>
            <p:nvPr/>
          </p:nvSpPr>
          <p:spPr>
            <a:xfrm>
              <a:off x="0" y="-38100"/>
              <a:ext cx="656421" cy="229424"/>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0">
            <a:off x="-4071060" y="2102155"/>
            <a:ext cx="16895409" cy="7363669"/>
          </a:xfrm>
          <a:custGeom>
            <a:avLst/>
            <a:gdLst/>
            <a:ahLst/>
            <a:cxnLst/>
            <a:rect r="r" b="b" t="t" l="l"/>
            <a:pathLst>
              <a:path h="7363669" w="16895409">
                <a:moveTo>
                  <a:pt x="0" y="0"/>
                </a:moveTo>
                <a:lnTo>
                  <a:pt x="16895410" y="0"/>
                </a:lnTo>
                <a:lnTo>
                  <a:pt x="16895410" y="7363668"/>
                </a:lnTo>
                <a:lnTo>
                  <a:pt x="0" y="7363668"/>
                </a:lnTo>
                <a:lnTo>
                  <a:pt x="0" y="0"/>
                </a:lnTo>
                <a:close/>
              </a:path>
            </a:pathLst>
          </a:custGeom>
          <a:blipFill>
            <a:blip r:embed="rId3"/>
            <a:stretch>
              <a:fillRect l="-18397" t="-2006" r="-18397" b="0"/>
            </a:stretch>
          </a:blipFill>
        </p:spPr>
      </p:sp>
      <p:sp>
        <p:nvSpPr>
          <p:cNvPr name="TextBox 12" id="12"/>
          <p:cNvSpPr txBox="true"/>
          <p:nvPr/>
        </p:nvSpPr>
        <p:spPr>
          <a:xfrm rot="0">
            <a:off x="2244529" y="3335753"/>
            <a:ext cx="9702366" cy="3042142"/>
          </a:xfrm>
          <a:prstGeom prst="rect">
            <a:avLst/>
          </a:prstGeom>
        </p:spPr>
        <p:txBody>
          <a:bodyPr anchor="t" rtlCol="false" tIns="0" lIns="0" bIns="0" rIns="0">
            <a:spAutoFit/>
          </a:bodyPr>
          <a:lstStyle/>
          <a:p>
            <a:pPr algn="l">
              <a:lnSpc>
                <a:spcPts val="11314"/>
              </a:lnSpc>
            </a:pPr>
            <a:r>
              <a:rPr lang="en-US" sz="13310" b="true">
                <a:solidFill>
                  <a:srgbClr val="4180AC"/>
                </a:solidFill>
                <a:latin typeface="Kelpt Bold"/>
                <a:ea typeface="Kelpt Bold"/>
                <a:cs typeface="Kelpt Bold"/>
                <a:sym typeface="Kelpt Bold"/>
              </a:rPr>
              <a:t>ENHANCING THE</a:t>
            </a:r>
          </a:p>
          <a:p>
            <a:pPr algn="l">
              <a:lnSpc>
                <a:spcPts val="11314"/>
              </a:lnSpc>
            </a:pPr>
            <a:r>
              <a:rPr lang="en-US" sz="13310" b="true">
                <a:solidFill>
                  <a:srgbClr val="4180AC"/>
                </a:solidFill>
                <a:latin typeface="Kelpt Bold"/>
                <a:ea typeface="Kelpt Bold"/>
                <a:cs typeface="Kelpt Bold"/>
                <a:sym typeface="Kelpt Bold"/>
              </a:rPr>
              <a:t>CITY DESIGN</a:t>
            </a:r>
          </a:p>
        </p:txBody>
      </p:sp>
      <p:sp>
        <p:nvSpPr>
          <p:cNvPr name="TextBox 13" id="13"/>
          <p:cNvSpPr txBox="true"/>
          <p:nvPr/>
        </p:nvSpPr>
        <p:spPr>
          <a:xfrm rot="0">
            <a:off x="2530874" y="8102162"/>
            <a:ext cx="6613126" cy="645403"/>
          </a:xfrm>
          <a:prstGeom prst="rect">
            <a:avLst/>
          </a:prstGeom>
        </p:spPr>
        <p:txBody>
          <a:bodyPr anchor="t" rtlCol="false" tIns="0" lIns="0" bIns="0" rIns="0">
            <a:spAutoFit/>
          </a:bodyPr>
          <a:lstStyle/>
          <a:p>
            <a:pPr algn="l">
              <a:lnSpc>
                <a:spcPts val="5214"/>
              </a:lnSpc>
            </a:pPr>
            <a:r>
              <a:rPr lang="en-US" sz="3724" b="true">
                <a:solidFill>
                  <a:srgbClr val="F2EDED"/>
                </a:solidFill>
                <a:latin typeface="Canva Sans Bold"/>
                <a:ea typeface="Canva Sans Bold"/>
                <a:cs typeface="Canva Sans Bold"/>
                <a:sym typeface="Canva Sans Bold"/>
              </a:rPr>
              <a:t>Peter Anderson</a:t>
            </a:r>
          </a:p>
        </p:txBody>
      </p:sp>
      <p:sp>
        <p:nvSpPr>
          <p:cNvPr name="TextBox 14" id="14"/>
          <p:cNvSpPr txBox="true"/>
          <p:nvPr/>
        </p:nvSpPr>
        <p:spPr>
          <a:xfrm rot="0">
            <a:off x="15089687" y="9003152"/>
            <a:ext cx="1846878" cy="462672"/>
          </a:xfrm>
          <a:prstGeom prst="rect">
            <a:avLst/>
          </a:prstGeom>
        </p:spPr>
        <p:txBody>
          <a:bodyPr anchor="t" rtlCol="false" tIns="0" lIns="0" bIns="0" rIns="0">
            <a:spAutoFit/>
          </a:bodyPr>
          <a:lstStyle/>
          <a:p>
            <a:pPr algn="ctr">
              <a:lnSpc>
                <a:spcPts val="3898"/>
              </a:lnSpc>
            </a:pPr>
            <a:r>
              <a:rPr lang="en-US" sz="2784">
                <a:solidFill>
                  <a:srgbClr val="4180AC"/>
                </a:solidFill>
                <a:latin typeface="Canva Sans"/>
                <a:ea typeface="Canva Sans"/>
                <a:cs typeface="Canva Sans"/>
                <a:sym typeface="Canva Sans"/>
              </a:rPr>
              <a:t>April 2025</a:t>
            </a:r>
          </a:p>
        </p:txBody>
      </p:sp>
      <p:sp>
        <p:nvSpPr>
          <p:cNvPr name="TextBox 15" id="15"/>
          <p:cNvSpPr txBox="true"/>
          <p:nvPr/>
        </p:nvSpPr>
        <p:spPr>
          <a:xfrm rot="0">
            <a:off x="2349499" y="6097949"/>
            <a:ext cx="9742527" cy="1774672"/>
          </a:xfrm>
          <a:prstGeom prst="rect">
            <a:avLst/>
          </a:prstGeom>
        </p:spPr>
        <p:txBody>
          <a:bodyPr anchor="t" rtlCol="false" tIns="0" lIns="0" bIns="0" rIns="0">
            <a:spAutoFit/>
          </a:bodyPr>
          <a:lstStyle/>
          <a:p>
            <a:pPr algn="l">
              <a:lnSpc>
                <a:spcPts val="7183"/>
              </a:lnSpc>
              <a:spcBef>
                <a:spcPct val="0"/>
              </a:spcBef>
            </a:pPr>
            <a:r>
              <a:rPr lang="en-US" b="true" sz="5131">
                <a:solidFill>
                  <a:srgbClr val="000000"/>
                </a:solidFill>
                <a:latin typeface="Kelpt Bold"/>
                <a:ea typeface="Kelpt Bold"/>
                <a:cs typeface="Kelpt Bold"/>
                <a:sym typeface="Kelpt Bold"/>
              </a:rPr>
              <a:t>UNIT 8 - ALGEBRAIC CONNECTIONS TO GEOMETRIC CONCEPTS</a:t>
            </a:r>
          </a:p>
        </p:txBody>
      </p:sp>
      <p:sp>
        <p:nvSpPr>
          <p:cNvPr name="TextBox 16" id="16"/>
          <p:cNvSpPr txBox="true"/>
          <p:nvPr/>
        </p:nvSpPr>
        <p:spPr>
          <a:xfrm rot="0">
            <a:off x="2530800" y="9340847"/>
            <a:ext cx="8818066" cy="280670"/>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Link to Teacher resources: </a:t>
            </a:r>
            <a:r>
              <a:rPr lang="en-US" sz="1700" u="sng">
                <a:solidFill>
                  <a:srgbClr val="000000"/>
                </a:solidFill>
                <a:latin typeface="Canva Sans"/>
                <a:ea typeface="Canva Sans"/>
                <a:cs typeface="Canva Sans"/>
                <a:sym typeface="Canva Sans"/>
                <a:hlinkClick r:id="rId4" tooltip="https://lor2.gadoe.org/gadoe/file/f615509d-6fb0-4e0e-a022-024e19f44a59/1/Enhancing-the-City-Design-AU8-Learning-Plan.pdf"/>
              </a:rPr>
              <a:t>Unit Eight – Algebra</a:t>
            </a:r>
            <a:r>
              <a:rPr lang="en-US" sz="1700">
                <a:solidFill>
                  <a:srgbClr val="000000"/>
                </a:solidFill>
                <a:latin typeface="Canva Sans"/>
                <a:ea typeface="Canva Sans"/>
                <a:cs typeface="Canva Sans"/>
                <a:sym typeface="Canva Sans"/>
              </a:rPr>
              <a:t>ic Connections to Geometric Concepts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Freeform 2" id="2"/>
          <p:cNvSpPr/>
          <p:nvPr/>
        </p:nvSpPr>
        <p:spPr>
          <a:xfrm flipH="false" flipV="false" rot="0">
            <a:off x="-5380518" y="4136708"/>
            <a:ext cx="9710442" cy="8229600"/>
          </a:xfrm>
          <a:custGeom>
            <a:avLst/>
            <a:gdLst/>
            <a:ahLst/>
            <a:cxnLst/>
            <a:rect r="r" b="b" t="t" l="l"/>
            <a:pathLst>
              <a:path h="8229600" w="9710442">
                <a:moveTo>
                  <a:pt x="0" y="0"/>
                </a:moveTo>
                <a:lnTo>
                  <a:pt x="9710442" y="0"/>
                </a:lnTo>
                <a:lnTo>
                  <a:pt x="9710442" y="8229600"/>
                </a:lnTo>
                <a:lnTo>
                  <a:pt x="0" y="8229600"/>
                </a:lnTo>
                <a:lnTo>
                  <a:pt x="0" y="0"/>
                </a:lnTo>
                <a:close/>
              </a:path>
            </a:pathLst>
          </a:custGeom>
          <a:blipFill>
            <a:blip r:embed="rId2"/>
            <a:stretch>
              <a:fillRect l="0" t="0" r="0" b="0"/>
            </a:stretch>
          </a:blipFill>
        </p:spPr>
      </p:sp>
      <p:sp>
        <p:nvSpPr>
          <p:cNvPr name="Freeform 3" id="3"/>
          <p:cNvSpPr/>
          <p:nvPr/>
        </p:nvSpPr>
        <p:spPr>
          <a:xfrm flipH="true" flipV="false" rot="0">
            <a:off x="14044782" y="4136708"/>
            <a:ext cx="9710442" cy="8229600"/>
          </a:xfrm>
          <a:custGeom>
            <a:avLst/>
            <a:gdLst/>
            <a:ahLst/>
            <a:cxnLst/>
            <a:rect r="r" b="b" t="t" l="l"/>
            <a:pathLst>
              <a:path h="8229600" w="9710442">
                <a:moveTo>
                  <a:pt x="9710442" y="0"/>
                </a:moveTo>
                <a:lnTo>
                  <a:pt x="0" y="0"/>
                </a:lnTo>
                <a:lnTo>
                  <a:pt x="0" y="8229600"/>
                </a:lnTo>
                <a:lnTo>
                  <a:pt x="9710442" y="8229600"/>
                </a:lnTo>
                <a:lnTo>
                  <a:pt x="9710442" y="0"/>
                </a:lnTo>
                <a:close/>
              </a:path>
            </a:pathLst>
          </a:custGeom>
          <a:blipFill>
            <a:blip r:embed="rId2"/>
            <a:stretch>
              <a:fillRect l="0" t="0" r="0" b="0"/>
            </a:stretch>
          </a:blipFill>
        </p:spPr>
      </p:sp>
      <p:sp>
        <p:nvSpPr>
          <p:cNvPr name="TextBox 4" id="4"/>
          <p:cNvSpPr txBox="true"/>
          <p:nvPr/>
        </p:nvSpPr>
        <p:spPr>
          <a:xfrm rot="0">
            <a:off x="4547941" y="1314450"/>
            <a:ext cx="9192119" cy="1031335"/>
          </a:xfrm>
          <a:prstGeom prst="rect">
            <a:avLst/>
          </a:prstGeom>
        </p:spPr>
        <p:txBody>
          <a:bodyPr anchor="t" rtlCol="false" tIns="0" lIns="0" bIns="0" rIns="0">
            <a:spAutoFit/>
          </a:bodyPr>
          <a:lstStyle/>
          <a:p>
            <a:pPr algn="ctr">
              <a:lnSpc>
                <a:spcPts val="7336"/>
              </a:lnSpc>
            </a:pPr>
            <a:r>
              <a:rPr lang="en-US" b="true" sz="8630">
                <a:solidFill>
                  <a:srgbClr val="4180AC"/>
                </a:solidFill>
                <a:latin typeface="Kelpt Bold"/>
                <a:ea typeface="Kelpt Bold"/>
                <a:cs typeface="Kelpt Bold"/>
                <a:sym typeface="Kelpt Bold"/>
              </a:rPr>
              <a:t>WHAT DO YOU NOTICE?</a:t>
            </a:r>
          </a:p>
        </p:txBody>
      </p:sp>
      <p:sp>
        <p:nvSpPr>
          <p:cNvPr name="AutoShape 5" id="5"/>
          <p:cNvSpPr/>
          <p:nvPr/>
        </p:nvSpPr>
        <p:spPr>
          <a:xfrm>
            <a:off x="1028700" y="1686290"/>
            <a:ext cx="3519241" cy="952"/>
          </a:xfrm>
          <a:prstGeom prst="line">
            <a:avLst/>
          </a:prstGeom>
          <a:ln cap="flat" w="38100">
            <a:solidFill>
              <a:srgbClr val="4180AC"/>
            </a:solidFill>
            <a:prstDash val="solid"/>
            <a:headEnd type="oval" len="lg" w="lg"/>
            <a:tailEnd type="none" len="sm" w="sm"/>
          </a:ln>
        </p:spPr>
      </p:sp>
      <p:sp>
        <p:nvSpPr>
          <p:cNvPr name="AutoShape 6" id="6"/>
          <p:cNvSpPr/>
          <p:nvPr/>
        </p:nvSpPr>
        <p:spPr>
          <a:xfrm flipH="true" flipV="true">
            <a:off x="13740059" y="1687242"/>
            <a:ext cx="3519241" cy="18097"/>
          </a:xfrm>
          <a:prstGeom prst="line">
            <a:avLst/>
          </a:prstGeom>
          <a:ln cap="flat" w="38100">
            <a:solidFill>
              <a:srgbClr val="4180AC"/>
            </a:solidFill>
            <a:prstDash val="solid"/>
            <a:headEnd type="oval" len="lg" w="lg"/>
            <a:tailEnd type="none" len="sm" w="sm"/>
          </a:ln>
        </p:spPr>
      </p:sp>
      <p:sp>
        <p:nvSpPr>
          <p:cNvPr name="Freeform 7" id="7"/>
          <p:cNvSpPr/>
          <p:nvPr/>
        </p:nvSpPr>
        <p:spPr>
          <a:xfrm flipH="false" flipV="false" rot="759797">
            <a:off x="4543813" y="1649092"/>
            <a:ext cx="9200374" cy="8222834"/>
          </a:xfrm>
          <a:custGeom>
            <a:avLst/>
            <a:gdLst/>
            <a:ahLst/>
            <a:cxnLst/>
            <a:rect r="r" b="b" t="t" l="l"/>
            <a:pathLst>
              <a:path h="8222834" w="9200374">
                <a:moveTo>
                  <a:pt x="0" y="0"/>
                </a:moveTo>
                <a:lnTo>
                  <a:pt x="9200374" y="0"/>
                </a:lnTo>
                <a:lnTo>
                  <a:pt x="9200374" y="8222835"/>
                </a:lnTo>
                <a:lnTo>
                  <a:pt x="0" y="8222835"/>
                </a:lnTo>
                <a:lnTo>
                  <a:pt x="0" y="0"/>
                </a:lnTo>
                <a:close/>
              </a:path>
            </a:pathLst>
          </a:custGeom>
          <a:blipFill>
            <a:blip r:embed="rId3"/>
            <a:stretch>
              <a:fillRect l="0" t="0" r="0" b="0"/>
            </a:stretch>
          </a:blipFill>
        </p:spPr>
      </p:sp>
      <p:sp>
        <p:nvSpPr>
          <p:cNvPr name="TextBox 8" id="8"/>
          <p:cNvSpPr txBox="true"/>
          <p:nvPr/>
        </p:nvSpPr>
        <p:spPr>
          <a:xfrm rot="0">
            <a:off x="5263530" y="9363075"/>
            <a:ext cx="7760940" cy="356235"/>
          </a:xfrm>
          <a:prstGeom prst="rect">
            <a:avLst/>
          </a:prstGeom>
        </p:spPr>
        <p:txBody>
          <a:bodyPr anchor="t" rtlCol="false" tIns="0" lIns="0" bIns="0" rIns="0">
            <a:spAutoFit/>
          </a:bodyPr>
          <a:lstStyle/>
          <a:p>
            <a:pPr algn="ctr">
              <a:lnSpc>
                <a:spcPts val="2939"/>
              </a:lnSpc>
              <a:spcBef>
                <a:spcPct val="0"/>
              </a:spcBef>
            </a:pPr>
            <a:r>
              <a:rPr lang="en-US" sz="2099" u="sng">
                <a:solidFill>
                  <a:srgbClr val="000000"/>
                </a:solidFill>
                <a:latin typeface="Canva Sans"/>
                <a:ea typeface="Canva Sans"/>
                <a:cs typeface="Canva Sans"/>
                <a:sym typeface="Canva Sans"/>
                <a:hlinkClick r:id="rId4" tooltip="https://multiplicitylab.northwestern.edu/project/ltt_r-087-notice-wonder/"/>
              </a:rPr>
              <a:t>What do you notice? What do you wonder? – Multiplicity Lab</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Freeform 2" id="2"/>
          <p:cNvSpPr/>
          <p:nvPr/>
        </p:nvSpPr>
        <p:spPr>
          <a:xfrm flipH="false" flipV="false" rot="0">
            <a:off x="-5380518" y="4136708"/>
            <a:ext cx="9710442" cy="8229600"/>
          </a:xfrm>
          <a:custGeom>
            <a:avLst/>
            <a:gdLst/>
            <a:ahLst/>
            <a:cxnLst/>
            <a:rect r="r" b="b" t="t" l="l"/>
            <a:pathLst>
              <a:path h="8229600" w="9710442">
                <a:moveTo>
                  <a:pt x="0" y="0"/>
                </a:moveTo>
                <a:lnTo>
                  <a:pt x="9710442" y="0"/>
                </a:lnTo>
                <a:lnTo>
                  <a:pt x="9710442" y="8229600"/>
                </a:lnTo>
                <a:lnTo>
                  <a:pt x="0" y="8229600"/>
                </a:lnTo>
                <a:lnTo>
                  <a:pt x="0" y="0"/>
                </a:lnTo>
                <a:close/>
              </a:path>
            </a:pathLst>
          </a:custGeom>
          <a:blipFill>
            <a:blip r:embed="rId2"/>
            <a:stretch>
              <a:fillRect l="0" t="0" r="0" b="0"/>
            </a:stretch>
          </a:blipFill>
        </p:spPr>
      </p:sp>
      <p:sp>
        <p:nvSpPr>
          <p:cNvPr name="Freeform 3" id="3"/>
          <p:cNvSpPr/>
          <p:nvPr/>
        </p:nvSpPr>
        <p:spPr>
          <a:xfrm flipH="true" flipV="false" rot="0">
            <a:off x="14044782" y="4136708"/>
            <a:ext cx="9710442" cy="8229600"/>
          </a:xfrm>
          <a:custGeom>
            <a:avLst/>
            <a:gdLst/>
            <a:ahLst/>
            <a:cxnLst/>
            <a:rect r="r" b="b" t="t" l="l"/>
            <a:pathLst>
              <a:path h="8229600" w="9710442">
                <a:moveTo>
                  <a:pt x="9710442" y="0"/>
                </a:moveTo>
                <a:lnTo>
                  <a:pt x="0" y="0"/>
                </a:lnTo>
                <a:lnTo>
                  <a:pt x="0" y="8229600"/>
                </a:lnTo>
                <a:lnTo>
                  <a:pt x="9710442" y="8229600"/>
                </a:lnTo>
                <a:lnTo>
                  <a:pt x="9710442" y="0"/>
                </a:lnTo>
                <a:close/>
              </a:path>
            </a:pathLst>
          </a:custGeom>
          <a:blipFill>
            <a:blip r:embed="rId2"/>
            <a:stretch>
              <a:fillRect l="0" t="0" r="0" b="0"/>
            </a:stretch>
          </a:blipFill>
        </p:spPr>
      </p:sp>
      <p:sp>
        <p:nvSpPr>
          <p:cNvPr name="TextBox 4" id="4"/>
          <p:cNvSpPr txBox="true"/>
          <p:nvPr/>
        </p:nvSpPr>
        <p:spPr>
          <a:xfrm rot="0">
            <a:off x="7061035" y="1314450"/>
            <a:ext cx="4165929" cy="1031335"/>
          </a:xfrm>
          <a:prstGeom prst="rect">
            <a:avLst/>
          </a:prstGeom>
        </p:spPr>
        <p:txBody>
          <a:bodyPr anchor="t" rtlCol="false" tIns="0" lIns="0" bIns="0" rIns="0">
            <a:spAutoFit/>
          </a:bodyPr>
          <a:lstStyle/>
          <a:p>
            <a:pPr algn="ctr">
              <a:lnSpc>
                <a:spcPts val="7336"/>
              </a:lnSpc>
            </a:pPr>
            <a:r>
              <a:rPr lang="en-US" b="true" sz="8630">
                <a:solidFill>
                  <a:srgbClr val="4180AC"/>
                </a:solidFill>
                <a:latin typeface="Kelpt Bold"/>
                <a:ea typeface="Kelpt Bold"/>
                <a:cs typeface="Kelpt Bold"/>
                <a:sym typeface="Kelpt Bold"/>
              </a:rPr>
              <a:t>EXPLORE</a:t>
            </a:r>
          </a:p>
        </p:txBody>
      </p:sp>
      <p:sp>
        <p:nvSpPr>
          <p:cNvPr name="AutoShape 5" id="5"/>
          <p:cNvSpPr/>
          <p:nvPr/>
        </p:nvSpPr>
        <p:spPr>
          <a:xfrm>
            <a:off x="1028700" y="1686290"/>
            <a:ext cx="6032335" cy="952"/>
          </a:xfrm>
          <a:prstGeom prst="line">
            <a:avLst/>
          </a:prstGeom>
          <a:ln cap="flat" w="38100">
            <a:solidFill>
              <a:srgbClr val="4180AC"/>
            </a:solidFill>
            <a:prstDash val="solid"/>
            <a:headEnd type="oval" len="lg" w="lg"/>
            <a:tailEnd type="none" len="sm" w="sm"/>
          </a:ln>
        </p:spPr>
      </p:sp>
      <p:sp>
        <p:nvSpPr>
          <p:cNvPr name="AutoShape 6" id="6"/>
          <p:cNvSpPr/>
          <p:nvPr/>
        </p:nvSpPr>
        <p:spPr>
          <a:xfrm flipH="true" flipV="true">
            <a:off x="11226965" y="1687242"/>
            <a:ext cx="6032335" cy="18097"/>
          </a:xfrm>
          <a:prstGeom prst="line">
            <a:avLst/>
          </a:prstGeom>
          <a:ln cap="flat" w="38100">
            <a:solidFill>
              <a:srgbClr val="4180AC"/>
            </a:solidFill>
            <a:prstDash val="solid"/>
            <a:headEnd type="oval" len="lg" w="lg"/>
            <a:tailEnd type="none" len="sm" w="sm"/>
          </a:ln>
        </p:spPr>
      </p:sp>
      <p:sp>
        <p:nvSpPr>
          <p:cNvPr name="Freeform 7" id="7"/>
          <p:cNvSpPr/>
          <p:nvPr/>
        </p:nvSpPr>
        <p:spPr>
          <a:xfrm flipH="false" flipV="false" rot="0">
            <a:off x="5934281" y="2520611"/>
            <a:ext cx="6419437" cy="6339194"/>
          </a:xfrm>
          <a:custGeom>
            <a:avLst/>
            <a:gdLst/>
            <a:ahLst/>
            <a:cxnLst/>
            <a:rect r="r" b="b" t="t" l="l"/>
            <a:pathLst>
              <a:path h="6339194" w="6419437">
                <a:moveTo>
                  <a:pt x="0" y="0"/>
                </a:moveTo>
                <a:lnTo>
                  <a:pt x="6419438" y="0"/>
                </a:lnTo>
                <a:lnTo>
                  <a:pt x="6419438" y="6339194"/>
                </a:lnTo>
                <a:lnTo>
                  <a:pt x="0" y="6339194"/>
                </a:lnTo>
                <a:lnTo>
                  <a:pt x="0" y="0"/>
                </a:lnTo>
                <a:close/>
              </a:path>
            </a:pathLst>
          </a:custGeom>
          <a:blipFill>
            <a:blip r:embed="rId3"/>
            <a:stretch>
              <a:fillRect l="0" t="0" r="0" b="0"/>
            </a:stretch>
          </a:blipFill>
        </p:spPr>
      </p:sp>
      <p:sp>
        <p:nvSpPr>
          <p:cNvPr name="TextBox 8" id="8"/>
          <p:cNvSpPr txBox="true"/>
          <p:nvPr/>
        </p:nvSpPr>
        <p:spPr>
          <a:xfrm rot="0">
            <a:off x="5668982" y="9388291"/>
            <a:ext cx="7036743" cy="323215"/>
          </a:xfrm>
          <a:prstGeom prst="rect">
            <a:avLst/>
          </a:prstGeom>
        </p:spPr>
        <p:txBody>
          <a:bodyPr anchor="t" rtlCol="false" tIns="0" lIns="0" bIns="0" rIns="0">
            <a:spAutoFit/>
          </a:bodyPr>
          <a:lstStyle/>
          <a:p>
            <a:pPr algn="ctr">
              <a:lnSpc>
                <a:spcPts val="2659"/>
              </a:lnSpc>
              <a:spcBef>
                <a:spcPct val="0"/>
              </a:spcBef>
            </a:pPr>
            <a:r>
              <a:rPr lang="en-US" sz="1899" u="sng">
                <a:solidFill>
                  <a:srgbClr val="4180AC"/>
                </a:solidFill>
                <a:latin typeface="Canva Sans"/>
                <a:ea typeface="Canva Sans"/>
                <a:cs typeface="Canva Sans"/>
                <a:sym typeface="Canva Sans"/>
                <a:hlinkClick r:id="rId4" tooltip="https://teacher.desmos.com/activitybuilder/custom/64ab6215ef3182b98b4d0827"/>
              </a:rPr>
              <a:t>What's the Midpoint?! Activity Builder by Desmos Classroom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Freeform 2" id="2"/>
          <p:cNvSpPr/>
          <p:nvPr/>
        </p:nvSpPr>
        <p:spPr>
          <a:xfrm flipH="false" flipV="false" rot="0">
            <a:off x="-5380518" y="4136708"/>
            <a:ext cx="9710442" cy="8229600"/>
          </a:xfrm>
          <a:custGeom>
            <a:avLst/>
            <a:gdLst/>
            <a:ahLst/>
            <a:cxnLst/>
            <a:rect r="r" b="b" t="t" l="l"/>
            <a:pathLst>
              <a:path h="8229600" w="9710442">
                <a:moveTo>
                  <a:pt x="0" y="0"/>
                </a:moveTo>
                <a:lnTo>
                  <a:pt x="9710442" y="0"/>
                </a:lnTo>
                <a:lnTo>
                  <a:pt x="9710442" y="8229600"/>
                </a:lnTo>
                <a:lnTo>
                  <a:pt x="0" y="8229600"/>
                </a:lnTo>
                <a:lnTo>
                  <a:pt x="0" y="0"/>
                </a:lnTo>
                <a:close/>
              </a:path>
            </a:pathLst>
          </a:custGeom>
          <a:blipFill>
            <a:blip r:embed="rId2"/>
            <a:stretch>
              <a:fillRect l="0" t="0" r="0" b="0"/>
            </a:stretch>
          </a:blipFill>
        </p:spPr>
      </p:sp>
      <p:sp>
        <p:nvSpPr>
          <p:cNvPr name="Freeform 3" id="3"/>
          <p:cNvSpPr/>
          <p:nvPr/>
        </p:nvSpPr>
        <p:spPr>
          <a:xfrm flipH="true" flipV="false" rot="0">
            <a:off x="14044782" y="4136708"/>
            <a:ext cx="9710442" cy="8229600"/>
          </a:xfrm>
          <a:custGeom>
            <a:avLst/>
            <a:gdLst/>
            <a:ahLst/>
            <a:cxnLst/>
            <a:rect r="r" b="b" t="t" l="l"/>
            <a:pathLst>
              <a:path h="8229600" w="9710442">
                <a:moveTo>
                  <a:pt x="9710442" y="0"/>
                </a:moveTo>
                <a:lnTo>
                  <a:pt x="0" y="0"/>
                </a:lnTo>
                <a:lnTo>
                  <a:pt x="0" y="8229600"/>
                </a:lnTo>
                <a:lnTo>
                  <a:pt x="9710442" y="8229600"/>
                </a:lnTo>
                <a:lnTo>
                  <a:pt x="9710442" y="0"/>
                </a:lnTo>
                <a:close/>
              </a:path>
            </a:pathLst>
          </a:custGeom>
          <a:blipFill>
            <a:blip r:embed="rId2"/>
            <a:stretch>
              <a:fillRect l="0" t="0" r="0" b="0"/>
            </a:stretch>
          </a:blipFill>
        </p:spPr>
      </p:sp>
      <p:sp>
        <p:nvSpPr>
          <p:cNvPr name="Freeform 4" id="4"/>
          <p:cNvSpPr/>
          <p:nvPr/>
        </p:nvSpPr>
        <p:spPr>
          <a:xfrm flipH="false" flipV="false" rot="0">
            <a:off x="4231363" y="292271"/>
            <a:ext cx="9825274" cy="9702459"/>
          </a:xfrm>
          <a:custGeom>
            <a:avLst/>
            <a:gdLst/>
            <a:ahLst/>
            <a:cxnLst/>
            <a:rect r="r" b="b" t="t" l="l"/>
            <a:pathLst>
              <a:path h="9702459" w="9825274">
                <a:moveTo>
                  <a:pt x="0" y="0"/>
                </a:moveTo>
                <a:lnTo>
                  <a:pt x="9825274" y="0"/>
                </a:lnTo>
                <a:lnTo>
                  <a:pt x="9825274" y="9702458"/>
                </a:lnTo>
                <a:lnTo>
                  <a:pt x="0" y="9702458"/>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Freeform 2" id="2"/>
          <p:cNvSpPr/>
          <p:nvPr/>
        </p:nvSpPr>
        <p:spPr>
          <a:xfrm flipH="false" flipV="false" rot="0">
            <a:off x="-5380518" y="4136708"/>
            <a:ext cx="9710442" cy="8229600"/>
          </a:xfrm>
          <a:custGeom>
            <a:avLst/>
            <a:gdLst/>
            <a:ahLst/>
            <a:cxnLst/>
            <a:rect r="r" b="b" t="t" l="l"/>
            <a:pathLst>
              <a:path h="8229600" w="9710442">
                <a:moveTo>
                  <a:pt x="0" y="0"/>
                </a:moveTo>
                <a:lnTo>
                  <a:pt x="9710442" y="0"/>
                </a:lnTo>
                <a:lnTo>
                  <a:pt x="9710442" y="8229600"/>
                </a:lnTo>
                <a:lnTo>
                  <a:pt x="0" y="8229600"/>
                </a:lnTo>
                <a:lnTo>
                  <a:pt x="0" y="0"/>
                </a:lnTo>
                <a:close/>
              </a:path>
            </a:pathLst>
          </a:custGeom>
          <a:blipFill>
            <a:blip r:embed="rId2"/>
            <a:stretch>
              <a:fillRect l="0" t="0" r="0" b="0"/>
            </a:stretch>
          </a:blipFill>
        </p:spPr>
      </p:sp>
      <p:sp>
        <p:nvSpPr>
          <p:cNvPr name="Freeform 3" id="3"/>
          <p:cNvSpPr/>
          <p:nvPr/>
        </p:nvSpPr>
        <p:spPr>
          <a:xfrm flipH="true" flipV="false" rot="0">
            <a:off x="14044782" y="4136708"/>
            <a:ext cx="9710442" cy="8229600"/>
          </a:xfrm>
          <a:custGeom>
            <a:avLst/>
            <a:gdLst/>
            <a:ahLst/>
            <a:cxnLst/>
            <a:rect r="r" b="b" t="t" l="l"/>
            <a:pathLst>
              <a:path h="8229600" w="9710442">
                <a:moveTo>
                  <a:pt x="9710442" y="0"/>
                </a:moveTo>
                <a:lnTo>
                  <a:pt x="0" y="0"/>
                </a:lnTo>
                <a:lnTo>
                  <a:pt x="0" y="8229600"/>
                </a:lnTo>
                <a:lnTo>
                  <a:pt x="9710442" y="8229600"/>
                </a:lnTo>
                <a:lnTo>
                  <a:pt x="9710442" y="0"/>
                </a:lnTo>
                <a:close/>
              </a:path>
            </a:pathLst>
          </a:custGeom>
          <a:blipFill>
            <a:blip r:embed="rId2"/>
            <a:stretch>
              <a:fillRect l="0" t="0" r="0" b="0"/>
            </a:stretch>
          </a:blipFill>
        </p:spPr>
      </p:sp>
      <p:sp>
        <p:nvSpPr>
          <p:cNvPr name="TextBox 4" id="4"/>
          <p:cNvSpPr txBox="true"/>
          <p:nvPr/>
        </p:nvSpPr>
        <p:spPr>
          <a:xfrm rot="0">
            <a:off x="7290300" y="1313498"/>
            <a:ext cx="3707399" cy="1031335"/>
          </a:xfrm>
          <a:prstGeom prst="rect">
            <a:avLst/>
          </a:prstGeom>
        </p:spPr>
        <p:txBody>
          <a:bodyPr anchor="t" rtlCol="false" tIns="0" lIns="0" bIns="0" rIns="0">
            <a:spAutoFit/>
          </a:bodyPr>
          <a:lstStyle/>
          <a:p>
            <a:pPr algn="ctr">
              <a:lnSpc>
                <a:spcPts val="7336"/>
              </a:lnSpc>
            </a:pPr>
            <a:r>
              <a:rPr lang="en-US" b="true" sz="8630">
                <a:solidFill>
                  <a:srgbClr val="4180AC"/>
                </a:solidFill>
                <a:latin typeface="Kelpt Bold"/>
                <a:ea typeface="Kelpt Bold"/>
                <a:cs typeface="Kelpt Bold"/>
                <a:sym typeface="Kelpt Bold"/>
              </a:rPr>
              <a:t>EXPLORE</a:t>
            </a:r>
          </a:p>
        </p:txBody>
      </p:sp>
      <p:sp>
        <p:nvSpPr>
          <p:cNvPr name="Freeform 5" id="5"/>
          <p:cNvSpPr/>
          <p:nvPr/>
        </p:nvSpPr>
        <p:spPr>
          <a:xfrm flipH="false" flipV="false" rot="0">
            <a:off x="6952065" y="288180"/>
            <a:ext cx="10307235" cy="9710640"/>
          </a:xfrm>
          <a:custGeom>
            <a:avLst/>
            <a:gdLst/>
            <a:ahLst/>
            <a:cxnLst/>
            <a:rect r="r" b="b" t="t" l="l"/>
            <a:pathLst>
              <a:path h="9710640" w="10307235">
                <a:moveTo>
                  <a:pt x="0" y="0"/>
                </a:moveTo>
                <a:lnTo>
                  <a:pt x="10307235" y="0"/>
                </a:lnTo>
                <a:lnTo>
                  <a:pt x="10307235" y="9710640"/>
                </a:lnTo>
                <a:lnTo>
                  <a:pt x="0" y="9710640"/>
                </a:lnTo>
                <a:lnTo>
                  <a:pt x="0" y="0"/>
                </a:lnTo>
                <a:close/>
              </a:path>
            </a:pathLst>
          </a:custGeom>
          <a:blipFill>
            <a:blip r:embed="rId3"/>
            <a:stretch>
              <a:fillRect l="0" t="-16004" r="0" b="0"/>
            </a:stretch>
          </a:blipFill>
        </p:spPr>
      </p:sp>
      <p:sp>
        <p:nvSpPr>
          <p:cNvPr name="TextBox 6" id="6"/>
          <p:cNvSpPr txBox="true"/>
          <p:nvPr/>
        </p:nvSpPr>
        <p:spPr>
          <a:xfrm rot="0">
            <a:off x="1622489" y="231030"/>
            <a:ext cx="4937281" cy="5934711"/>
          </a:xfrm>
          <a:prstGeom prst="rect">
            <a:avLst/>
          </a:prstGeom>
        </p:spPr>
        <p:txBody>
          <a:bodyPr anchor="t" rtlCol="false" tIns="0" lIns="0" bIns="0" rIns="0">
            <a:spAutoFit/>
          </a:bodyPr>
          <a:lstStyle/>
          <a:p>
            <a:pPr algn="l">
              <a:lnSpc>
                <a:spcPts val="3639"/>
              </a:lnSpc>
              <a:spcBef>
                <a:spcPct val="0"/>
              </a:spcBef>
            </a:pPr>
            <a:r>
              <a:rPr lang="en-US" sz="2599">
                <a:solidFill>
                  <a:srgbClr val="4180AC"/>
                </a:solidFill>
                <a:latin typeface="Canva Sans"/>
                <a:ea typeface="Canva Sans"/>
                <a:cs typeface="Canva Sans"/>
                <a:sym typeface="Canva Sans"/>
              </a:rPr>
              <a:t>A student has started his city design and would like to add nine utility poles on one side of FRONT STREET beginning at (30,0) and ending at (10,10). The student would also like to place five utility poles along one side of BACK STREET beginning at (18,-4) and ending at (6,2). If all the utility poles are to be evenly spaced, what are the coordinates where he should place the utility poles?</a:t>
            </a:r>
          </a:p>
        </p:txBody>
      </p:sp>
      <p:sp>
        <p:nvSpPr>
          <p:cNvPr name="TextBox 7" id="7"/>
          <p:cNvSpPr txBox="true"/>
          <p:nvPr/>
        </p:nvSpPr>
        <p:spPr>
          <a:xfrm rot="0">
            <a:off x="1622489" y="6646638"/>
            <a:ext cx="3013770" cy="280670"/>
          </a:xfrm>
          <a:prstGeom prst="rect">
            <a:avLst/>
          </a:prstGeom>
        </p:spPr>
        <p:txBody>
          <a:bodyPr anchor="t" rtlCol="false" tIns="0" lIns="0" bIns="0" rIns="0">
            <a:spAutoFit/>
          </a:bodyPr>
          <a:lstStyle/>
          <a:p>
            <a:pPr algn="ctr">
              <a:lnSpc>
                <a:spcPts val="2380"/>
              </a:lnSpc>
              <a:spcBef>
                <a:spcPct val="0"/>
              </a:spcBef>
            </a:pPr>
            <a:r>
              <a:rPr lang="en-US" sz="1700" u="sng">
                <a:solidFill>
                  <a:srgbClr val="4180AC"/>
                </a:solidFill>
                <a:latin typeface="Canva Sans"/>
                <a:ea typeface="Canva Sans"/>
                <a:cs typeface="Canva Sans"/>
                <a:sym typeface="Canva Sans"/>
                <a:hlinkClick r:id="rId4" tooltip="https://lor2.gadoe.org/gadoe/file/f615509d-6fb0-4e0e-a022-024e19f44a59/1/Enhancing-the-City-Design-Student-AU8.pdf"/>
              </a:rPr>
              <a:t>Student Reproducible Page 3</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Freeform 2" id="2"/>
          <p:cNvSpPr/>
          <p:nvPr/>
        </p:nvSpPr>
        <p:spPr>
          <a:xfrm flipH="false" flipV="false" rot="0">
            <a:off x="-5380518" y="4136708"/>
            <a:ext cx="9710442" cy="8229600"/>
          </a:xfrm>
          <a:custGeom>
            <a:avLst/>
            <a:gdLst/>
            <a:ahLst/>
            <a:cxnLst/>
            <a:rect r="r" b="b" t="t" l="l"/>
            <a:pathLst>
              <a:path h="8229600" w="9710442">
                <a:moveTo>
                  <a:pt x="0" y="0"/>
                </a:moveTo>
                <a:lnTo>
                  <a:pt x="9710442" y="0"/>
                </a:lnTo>
                <a:lnTo>
                  <a:pt x="9710442" y="8229600"/>
                </a:lnTo>
                <a:lnTo>
                  <a:pt x="0" y="8229600"/>
                </a:lnTo>
                <a:lnTo>
                  <a:pt x="0" y="0"/>
                </a:lnTo>
                <a:close/>
              </a:path>
            </a:pathLst>
          </a:custGeom>
          <a:blipFill>
            <a:blip r:embed="rId2"/>
            <a:stretch>
              <a:fillRect l="0" t="0" r="0" b="0"/>
            </a:stretch>
          </a:blipFill>
        </p:spPr>
      </p:sp>
      <p:sp>
        <p:nvSpPr>
          <p:cNvPr name="Freeform 3" id="3"/>
          <p:cNvSpPr/>
          <p:nvPr/>
        </p:nvSpPr>
        <p:spPr>
          <a:xfrm flipH="true" flipV="false" rot="0">
            <a:off x="14044782" y="4136708"/>
            <a:ext cx="9710442" cy="8229600"/>
          </a:xfrm>
          <a:custGeom>
            <a:avLst/>
            <a:gdLst/>
            <a:ahLst/>
            <a:cxnLst/>
            <a:rect r="r" b="b" t="t" l="l"/>
            <a:pathLst>
              <a:path h="8229600" w="9710442">
                <a:moveTo>
                  <a:pt x="9710442" y="0"/>
                </a:moveTo>
                <a:lnTo>
                  <a:pt x="0" y="0"/>
                </a:lnTo>
                <a:lnTo>
                  <a:pt x="0" y="8229600"/>
                </a:lnTo>
                <a:lnTo>
                  <a:pt x="9710442" y="8229600"/>
                </a:lnTo>
                <a:lnTo>
                  <a:pt x="9710442" y="0"/>
                </a:lnTo>
                <a:close/>
              </a:path>
            </a:pathLst>
          </a:custGeom>
          <a:blipFill>
            <a:blip r:embed="rId2"/>
            <a:stretch>
              <a:fillRect l="0" t="0" r="0" b="0"/>
            </a:stretch>
          </a:blipFill>
        </p:spPr>
      </p:sp>
      <p:sp>
        <p:nvSpPr>
          <p:cNvPr name="Freeform 4" id="4"/>
          <p:cNvSpPr/>
          <p:nvPr/>
        </p:nvSpPr>
        <p:spPr>
          <a:xfrm flipH="false" flipV="false" rot="0">
            <a:off x="7688458" y="518510"/>
            <a:ext cx="10070469" cy="9249980"/>
          </a:xfrm>
          <a:custGeom>
            <a:avLst/>
            <a:gdLst/>
            <a:ahLst/>
            <a:cxnLst/>
            <a:rect r="r" b="b" t="t" l="l"/>
            <a:pathLst>
              <a:path h="9249980" w="10070469">
                <a:moveTo>
                  <a:pt x="0" y="0"/>
                </a:moveTo>
                <a:lnTo>
                  <a:pt x="10070469" y="0"/>
                </a:lnTo>
                <a:lnTo>
                  <a:pt x="10070469" y="9249980"/>
                </a:lnTo>
                <a:lnTo>
                  <a:pt x="0" y="9249980"/>
                </a:lnTo>
                <a:lnTo>
                  <a:pt x="0" y="0"/>
                </a:lnTo>
                <a:close/>
              </a:path>
            </a:pathLst>
          </a:custGeom>
          <a:blipFill>
            <a:blip r:embed="rId3"/>
            <a:stretch>
              <a:fillRect l="0" t="-32768" r="0" b="0"/>
            </a:stretch>
          </a:blipFill>
        </p:spPr>
      </p:sp>
      <p:sp>
        <p:nvSpPr>
          <p:cNvPr name="TextBox 5" id="5"/>
          <p:cNvSpPr txBox="true"/>
          <p:nvPr/>
        </p:nvSpPr>
        <p:spPr>
          <a:xfrm rot="0">
            <a:off x="1216867" y="470885"/>
            <a:ext cx="6101240" cy="7485380"/>
          </a:xfrm>
          <a:prstGeom prst="rect">
            <a:avLst/>
          </a:prstGeom>
        </p:spPr>
        <p:txBody>
          <a:bodyPr anchor="t" rtlCol="false" tIns="0" lIns="0" bIns="0" rIns="0">
            <a:spAutoFit/>
          </a:bodyPr>
          <a:lstStyle/>
          <a:p>
            <a:pPr algn="l">
              <a:lnSpc>
                <a:spcPts val="3219"/>
              </a:lnSpc>
            </a:pPr>
            <a:r>
              <a:rPr lang="en-US" sz="2299" b="true">
                <a:solidFill>
                  <a:srgbClr val="4180AC"/>
                </a:solidFill>
                <a:latin typeface="Canva Sans Bold"/>
                <a:ea typeface="Canva Sans Bold"/>
                <a:cs typeface="Canva Sans Bold"/>
                <a:sym typeface="Canva Sans Bold"/>
              </a:rPr>
              <a:t>City Design Details - Part 2</a:t>
            </a:r>
          </a:p>
          <a:p>
            <a:pPr algn="l">
              <a:lnSpc>
                <a:spcPts val="3219"/>
              </a:lnSpc>
            </a:pPr>
            <a:r>
              <a:rPr lang="en-US" sz="2299">
                <a:solidFill>
                  <a:srgbClr val="4180AC"/>
                </a:solidFill>
                <a:latin typeface="Canva Sans"/>
                <a:ea typeface="Canva Sans"/>
                <a:cs typeface="Canva Sans"/>
                <a:sym typeface="Canva Sans"/>
              </a:rPr>
              <a:t>The student would like to enhance his city a little more. Could you help them place the following items on the map?</a:t>
            </a:r>
          </a:p>
          <a:p>
            <a:pPr algn="l">
              <a:lnSpc>
                <a:spcPts val="2380"/>
              </a:lnSpc>
            </a:pPr>
          </a:p>
          <a:p>
            <a:pPr algn="l" marL="496567" indent="-248284" lvl="1">
              <a:lnSpc>
                <a:spcPts val="3219"/>
              </a:lnSpc>
              <a:buFont typeface="Arial"/>
              <a:buChar char="•"/>
            </a:pPr>
            <a:r>
              <a:rPr lang="en-US" sz="2299">
                <a:solidFill>
                  <a:srgbClr val="4180AC"/>
                </a:solidFill>
                <a:latin typeface="Canva Sans"/>
                <a:ea typeface="Canva Sans"/>
                <a:cs typeface="Canva Sans"/>
                <a:sym typeface="Canva Sans"/>
              </a:rPr>
              <a:t>Place three trees between FRONT STREET, BACK STREET, BLUE STREET, and GREEN STREET. The trees should be evenly spaced apart and between the points labeled in the green space located on the map. Determine the coordinate points for the trees and justify that they are evenly spaced apart.</a:t>
            </a:r>
          </a:p>
          <a:p>
            <a:pPr algn="l" marL="496567" indent="-248284" lvl="1">
              <a:lnSpc>
                <a:spcPts val="3219"/>
              </a:lnSpc>
              <a:buFont typeface="Arial"/>
              <a:buChar char="•"/>
            </a:pPr>
            <a:r>
              <a:rPr lang="en-US" sz="2299">
                <a:solidFill>
                  <a:srgbClr val="4180AC"/>
                </a:solidFill>
                <a:latin typeface="Canva Sans"/>
                <a:ea typeface="Canva Sans"/>
                <a:cs typeface="Canva Sans"/>
                <a:sym typeface="Canva Sans"/>
              </a:rPr>
              <a:t>Estimate the center of the blue space labeled below and place a fountain there. Use estimated coordinate points to prove your center coordinate point for the fountain.</a:t>
            </a:r>
          </a:p>
        </p:txBody>
      </p:sp>
      <p:sp>
        <p:nvSpPr>
          <p:cNvPr name="TextBox 6" id="6"/>
          <p:cNvSpPr txBox="true"/>
          <p:nvPr/>
        </p:nvSpPr>
        <p:spPr>
          <a:xfrm rot="0">
            <a:off x="1780846" y="8175308"/>
            <a:ext cx="3013770" cy="280670"/>
          </a:xfrm>
          <a:prstGeom prst="rect">
            <a:avLst/>
          </a:prstGeom>
        </p:spPr>
        <p:txBody>
          <a:bodyPr anchor="t" rtlCol="false" tIns="0" lIns="0" bIns="0" rIns="0">
            <a:spAutoFit/>
          </a:bodyPr>
          <a:lstStyle/>
          <a:p>
            <a:pPr algn="ctr">
              <a:lnSpc>
                <a:spcPts val="2380"/>
              </a:lnSpc>
              <a:spcBef>
                <a:spcPct val="0"/>
              </a:spcBef>
            </a:pPr>
            <a:r>
              <a:rPr lang="en-US" sz="1700" u="sng">
                <a:solidFill>
                  <a:srgbClr val="4180AC"/>
                </a:solidFill>
                <a:latin typeface="Canva Sans"/>
                <a:ea typeface="Canva Sans"/>
                <a:cs typeface="Canva Sans"/>
                <a:sym typeface="Canva Sans"/>
                <a:hlinkClick r:id="rId4" tooltip="https://lor2.gadoe.org/gadoe/file/f615509d-6fb0-4e0e-a022-024e19f44a59/1/Enhancing-the-City-Design-Student-AU8.pdf"/>
              </a:rPr>
              <a:t>Student Reproducible Page 3</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Freeform 2" id="2"/>
          <p:cNvSpPr/>
          <p:nvPr/>
        </p:nvSpPr>
        <p:spPr>
          <a:xfrm flipH="false" flipV="false" rot="0">
            <a:off x="-5380518" y="4136708"/>
            <a:ext cx="9710442" cy="8229600"/>
          </a:xfrm>
          <a:custGeom>
            <a:avLst/>
            <a:gdLst/>
            <a:ahLst/>
            <a:cxnLst/>
            <a:rect r="r" b="b" t="t" l="l"/>
            <a:pathLst>
              <a:path h="8229600" w="9710442">
                <a:moveTo>
                  <a:pt x="0" y="0"/>
                </a:moveTo>
                <a:lnTo>
                  <a:pt x="9710442" y="0"/>
                </a:lnTo>
                <a:lnTo>
                  <a:pt x="9710442" y="8229600"/>
                </a:lnTo>
                <a:lnTo>
                  <a:pt x="0" y="8229600"/>
                </a:lnTo>
                <a:lnTo>
                  <a:pt x="0" y="0"/>
                </a:lnTo>
                <a:close/>
              </a:path>
            </a:pathLst>
          </a:custGeom>
          <a:blipFill>
            <a:blip r:embed="rId2"/>
            <a:stretch>
              <a:fillRect l="0" t="0" r="0" b="0"/>
            </a:stretch>
          </a:blipFill>
        </p:spPr>
      </p:sp>
      <p:sp>
        <p:nvSpPr>
          <p:cNvPr name="Freeform 3" id="3"/>
          <p:cNvSpPr/>
          <p:nvPr/>
        </p:nvSpPr>
        <p:spPr>
          <a:xfrm flipH="true" flipV="false" rot="0">
            <a:off x="14044782" y="4136708"/>
            <a:ext cx="9710442" cy="8229600"/>
          </a:xfrm>
          <a:custGeom>
            <a:avLst/>
            <a:gdLst/>
            <a:ahLst/>
            <a:cxnLst/>
            <a:rect r="r" b="b" t="t" l="l"/>
            <a:pathLst>
              <a:path h="8229600" w="9710442">
                <a:moveTo>
                  <a:pt x="9710442" y="0"/>
                </a:moveTo>
                <a:lnTo>
                  <a:pt x="0" y="0"/>
                </a:lnTo>
                <a:lnTo>
                  <a:pt x="0" y="8229600"/>
                </a:lnTo>
                <a:lnTo>
                  <a:pt x="9710442" y="8229600"/>
                </a:lnTo>
                <a:lnTo>
                  <a:pt x="9710442" y="0"/>
                </a:lnTo>
                <a:close/>
              </a:path>
            </a:pathLst>
          </a:custGeom>
          <a:blipFill>
            <a:blip r:embed="rId2"/>
            <a:stretch>
              <a:fillRect l="0" t="0" r="0" b="0"/>
            </a:stretch>
          </a:blipFill>
        </p:spPr>
      </p:sp>
      <p:sp>
        <p:nvSpPr>
          <p:cNvPr name="TextBox 4" id="4"/>
          <p:cNvSpPr txBox="true"/>
          <p:nvPr/>
        </p:nvSpPr>
        <p:spPr>
          <a:xfrm rot="0">
            <a:off x="2865970" y="504410"/>
            <a:ext cx="12556060" cy="8516617"/>
          </a:xfrm>
          <a:prstGeom prst="rect">
            <a:avLst/>
          </a:prstGeom>
        </p:spPr>
        <p:txBody>
          <a:bodyPr anchor="t" rtlCol="false" tIns="0" lIns="0" bIns="0" rIns="0">
            <a:spAutoFit/>
          </a:bodyPr>
          <a:lstStyle/>
          <a:p>
            <a:pPr algn="l">
              <a:lnSpc>
                <a:spcPts val="3702"/>
              </a:lnSpc>
            </a:pPr>
            <a:r>
              <a:rPr lang="en-US" b="true" sz="2404">
                <a:solidFill>
                  <a:srgbClr val="000000"/>
                </a:solidFill>
                <a:latin typeface="Canva Sans Bold"/>
                <a:ea typeface="Canva Sans Bold"/>
                <a:cs typeface="Canva Sans Bold"/>
                <a:sym typeface="Canva Sans Bold"/>
              </a:rPr>
              <a:t>Here are some real-life ways to use the concept of a midpoint without necessarily relying on the formula:​</a:t>
            </a:r>
          </a:p>
          <a:p>
            <a:pPr algn="l">
              <a:lnSpc>
                <a:spcPts val="3702"/>
              </a:lnSpc>
            </a:pPr>
          </a:p>
          <a:p>
            <a:pPr algn="l" marL="442276" indent="-221138" lvl="1">
              <a:lnSpc>
                <a:spcPts val="3154"/>
              </a:lnSpc>
              <a:buFont typeface="Arial"/>
              <a:buChar char="•"/>
            </a:pPr>
            <a:r>
              <a:rPr lang="en-US" b="true" sz="2048">
                <a:solidFill>
                  <a:srgbClr val="000000"/>
                </a:solidFill>
                <a:latin typeface="Canva Sans Bold"/>
                <a:ea typeface="Canva Sans Bold"/>
                <a:cs typeface="Canva Sans Bold"/>
                <a:sym typeface="Canva Sans Bold"/>
              </a:rPr>
              <a:t>Meeting Point</a:t>
            </a:r>
            <a:r>
              <a:rPr lang="en-US" sz="2048">
                <a:solidFill>
                  <a:srgbClr val="000000"/>
                </a:solidFill>
                <a:latin typeface="Canva Sans"/>
                <a:ea typeface="Canva Sans"/>
                <a:cs typeface="Canva Sans"/>
                <a:sym typeface="Canva Sans"/>
              </a:rPr>
              <a:t>: If you and a friend live in different parts of town, you can choose a location that feels roughly halfway between your homes to meet up. This ensures neither of you has to travel too far.​</a:t>
            </a:r>
          </a:p>
          <a:p>
            <a:pPr algn="l" marL="442276" indent="-221138" lvl="1">
              <a:lnSpc>
                <a:spcPts val="3154"/>
              </a:lnSpc>
              <a:buFont typeface="Arial"/>
              <a:buChar char="•"/>
            </a:pPr>
            <a:r>
              <a:rPr lang="en-US" b="true" sz="2048">
                <a:solidFill>
                  <a:srgbClr val="000000"/>
                </a:solidFill>
                <a:latin typeface="Canva Sans Bold"/>
                <a:ea typeface="Canva Sans Bold"/>
                <a:cs typeface="Canva Sans Bold"/>
                <a:sym typeface="Canva Sans Bold"/>
              </a:rPr>
              <a:t>Balancing Objects:</a:t>
            </a:r>
            <a:r>
              <a:rPr lang="en-US" sz="2048">
                <a:solidFill>
                  <a:srgbClr val="000000"/>
                </a:solidFill>
                <a:latin typeface="Canva Sans"/>
                <a:ea typeface="Canva Sans"/>
                <a:cs typeface="Canva Sans"/>
                <a:sym typeface="Canva Sans"/>
              </a:rPr>
              <a:t> When hanging a picture or setting up a display, you can visually estimate the center point to ensure it's balanced and looks symmetrical.​</a:t>
            </a:r>
          </a:p>
          <a:p>
            <a:pPr algn="l" marL="442276" indent="-221138" lvl="1">
              <a:lnSpc>
                <a:spcPts val="3154"/>
              </a:lnSpc>
              <a:buFont typeface="Arial"/>
              <a:buChar char="•"/>
            </a:pPr>
            <a:r>
              <a:rPr lang="en-US" b="true" sz="2048">
                <a:solidFill>
                  <a:srgbClr val="000000"/>
                </a:solidFill>
                <a:latin typeface="Canva Sans Bold"/>
                <a:ea typeface="Canva Sans Bold"/>
                <a:cs typeface="Canva Sans Bold"/>
                <a:sym typeface="Canva Sans Bold"/>
              </a:rPr>
              <a:t>Sports:</a:t>
            </a:r>
            <a:r>
              <a:rPr lang="en-US" sz="2048">
                <a:solidFill>
                  <a:srgbClr val="000000"/>
                </a:solidFill>
                <a:latin typeface="Canva Sans"/>
                <a:ea typeface="Canva Sans"/>
                <a:cs typeface="Canva Sans"/>
                <a:sym typeface="Canva Sans"/>
              </a:rPr>
              <a:t> In games like soccer or basketball, players often intuitively find the midpoint of the field or court to position themselves strategically.​</a:t>
            </a:r>
          </a:p>
          <a:p>
            <a:pPr algn="l" marL="442276" indent="-221138" lvl="1">
              <a:lnSpc>
                <a:spcPts val="3154"/>
              </a:lnSpc>
              <a:buFont typeface="Arial"/>
              <a:buChar char="•"/>
            </a:pPr>
            <a:r>
              <a:rPr lang="en-US" b="true" sz="2048">
                <a:solidFill>
                  <a:srgbClr val="000000"/>
                </a:solidFill>
                <a:latin typeface="Canva Sans Bold"/>
                <a:ea typeface="Canva Sans Bold"/>
                <a:cs typeface="Canva Sans Bold"/>
                <a:sym typeface="Canva Sans Bold"/>
              </a:rPr>
              <a:t>Sharing Space:</a:t>
            </a:r>
            <a:r>
              <a:rPr lang="en-US" sz="2048">
                <a:solidFill>
                  <a:srgbClr val="000000"/>
                </a:solidFill>
                <a:latin typeface="Canva Sans"/>
                <a:ea typeface="Canva Sans"/>
                <a:cs typeface="Canva Sans"/>
                <a:sym typeface="Canva Sans"/>
              </a:rPr>
              <a:t> If you're sharing a room or workspace with someone, you can divide the space evenly by finding a midpoint, ensuring both parties have equal areas.​</a:t>
            </a:r>
          </a:p>
          <a:p>
            <a:pPr algn="l" marL="442276" indent="-221138" lvl="1">
              <a:lnSpc>
                <a:spcPts val="3154"/>
              </a:lnSpc>
              <a:buFont typeface="Arial"/>
              <a:buChar char="•"/>
            </a:pPr>
            <a:r>
              <a:rPr lang="en-US" b="true" sz="2048">
                <a:solidFill>
                  <a:srgbClr val="000000"/>
                </a:solidFill>
                <a:latin typeface="Canva Sans Bold"/>
                <a:ea typeface="Canva Sans Bold"/>
                <a:cs typeface="Canva Sans Bold"/>
                <a:sym typeface="Canva Sans Bold"/>
              </a:rPr>
              <a:t>Gardening</a:t>
            </a:r>
            <a:r>
              <a:rPr lang="en-US" sz="2048">
                <a:solidFill>
                  <a:srgbClr val="000000"/>
                </a:solidFill>
                <a:latin typeface="Canva Sans"/>
                <a:ea typeface="Canva Sans"/>
                <a:cs typeface="Canva Sans"/>
                <a:sym typeface="Canva Sans"/>
              </a:rPr>
              <a:t>: When planting rows of flowers or vegetables, you can estimate the midpoint to create a balanced and aesthetically pleasing garden layout.​</a:t>
            </a:r>
          </a:p>
          <a:p>
            <a:pPr algn="l" marL="442276" indent="-221138" lvl="1">
              <a:lnSpc>
                <a:spcPts val="3154"/>
              </a:lnSpc>
              <a:buFont typeface="Arial"/>
              <a:buChar char="•"/>
            </a:pPr>
            <a:r>
              <a:rPr lang="en-US" b="true" sz="2048">
                <a:solidFill>
                  <a:srgbClr val="000000"/>
                </a:solidFill>
                <a:latin typeface="Canva Sans Bold"/>
                <a:ea typeface="Canva Sans Bold"/>
                <a:cs typeface="Canva Sans Bold"/>
                <a:sym typeface="Canva Sans Bold"/>
              </a:rPr>
              <a:t>Drawing and Art</a:t>
            </a:r>
            <a:r>
              <a:rPr lang="en-US" sz="2048">
                <a:solidFill>
                  <a:srgbClr val="000000"/>
                </a:solidFill>
                <a:latin typeface="Canva Sans"/>
                <a:ea typeface="Canva Sans"/>
                <a:cs typeface="Canva Sans"/>
                <a:sym typeface="Canva Sans"/>
              </a:rPr>
              <a:t>: Artists often eyeball the center of a canvas or paper to create symmetrical designs or to balance their compositions.​</a:t>
            </a:r>
          </a:p>
          <a:p>
            <a:pPr algn="l" marL="442276" indent="-221138" lvl="1">
              <a:lnSpc>
                <a:spcPts val="3154"/>
              </a:lnSpc>
              <a:buFont typeface="Arial"/>
              <a:buChar char="•"/>
            </a:pPr>
            <a:r>
              <a:rPr lang="en-US" b="true" sz="2048">
                <a:solidFill>
                  <a:srgbClr val="000000"/>
                </a:solidFill>
                <a:latin typeface="Canva Sans Bold"/>
                <a:ea typeface="Canva Sans Bold"/>
                <a:cs typeface="Canva Sans Bold"/>
                <a:sym typeface="Canva Sans Bold"/>
              </a:rPr>
              <a:t>Construction Projects:</a:t>
            </a:r>
            <a:r>
              <a:rPr lang="en-US" sz="2048">
                <a:solidFill>
                  <a:srgbClr val="000000"/>
                </a:solidFill>
                <a:latin typeface="Canva Sans"/>
                <a:ea typeface="Canva Sans"/>
                <a:cs typeface="Canva Sans"/>
                <a:sym typeface="Canva Sans"/>
              </a:rPr>
              <a:t> When building something, you might measure and mark the midpoint of materials to ensure everything is evenly distributed and stable.​</a:t>
            </a:r>
          </a:p>
          <a:p>
            <a:pPr algn="l" marL="442276" indent="-221138" lvl="1">
              <a:lnSpc>
                <a:spcPts val="3154"/>
              </a:lnSpc>
              <a:buFont typeface="Arial"/>
              <a:buChar char="•"/>
            </a:pPr>
            <a:r>
              <a:rPr lang="en-US" b="true" sz="2048">
                <a:solidFill>
                  <a:srgbClr val="000000"/>
                </a:solidFill>
                <a:latin typeface="Canva Sans Bold"/>
                <a:ea typeface="Canva Sans Bold"/>
                <a:cs typeface="Canva Sans Bold"/>
                <a:sym typeface="Canva Sans Bold"/>
              </a:rPr>
              <a:t>Navigation:</a:t>
            </a:r>
            <a:r>
              <a:rPr lang="en-US" sz="2048">
                <a:solidFill>
                  <a:srgbClr val="000000"/>
                </a:solidFill>
                <a:latin typeface="Canva Sans"/>
                <a:ea typeface="Canva Sans"/>
                <a:cs typeface="Canva Sans"/>
                <a:sym typeface="Canva Sans"/>
              </a:rPr>
              <a:t> When planning a trip, you can choose a midpoint destination that is roughly equidistant from your starting point and your final destination, making the journey more manageable.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AutoShape 2" id="2"/>
          <p:cNvSpPr/>
          <p:nvPr/>
        </p:nvSpPr>
        <p:spPr>
          <a:xfrm flipH="true">
            <a:off x="4778935" y="1686290"/>
            <a:ext cx="9209248" cy="952"/>
          </a:xfrm>
          <a:prstGeom prst="line">
            <a:avLst/>
          </a:prstGeom>
          <a:ln cap="flat" w="38100">
            <a:solidFill>
              <a:srgbClr val="4180AC"/>
            </a:solidFill>
            <a:prstDash val="solid"/>
            <a:headEnd type="oval" len="lg" w="lg"/>
            <a:tailEnd type="none" len="sm" w="sm"/>
          </a:ln>
        </p:spPr>
      </p:sp>
      <p:sp>
        <p:nvSpPr>
          <p:cNvPr name="Freeform 3" id="3"/>
          <p:cNvSpPr/>
          <p:nvPr/>
        </p:nvSpPr>
        <p:spPr>
          <a:xfrm flipH="false" flipV="false" rot="0">
            <a:off x="9522545" y="1028700"/>
            <a:ext cx="12375338" cy="8229600"/>
          </a:xfrm>
          <a:custGeom>
            <a:avLst/>
            <a:gdLst/>
            <a:ahLst/>
            <a:cxnLst/>
            <a:rect r="r" b="b" t="t" l="l"/>
            <a:pathLst>
              <a:path h="8229600" w="12375338">
                <a:moveTo>
                  <a:pt x="0" y="0"/>
                </a:moveTo>
                <a:lnTo>
                  <a:pt x="12375338" y="0"/>
                </a:lnTo>
                <a:lnTo>
                  <a:pt x="12375338" y="8229600"/>
                </a:lnTo>
                <a:lnTo>
                  <a:pt x="0" y="8229600"/>
                </a:lnTo>
                <a:lnTo>
                  <a:pt x="0" y="0"/>
                </a:lnTo>
                <a:close/>
              </a:path>
            </a:pathLst>
          </a:custGeom>
          <a:blipFill>
            <a:blip r:embed="rId2"/>
            <a:stretch>
              <a:fillRect l="0" t="0" r="0" b="0"/>
            </a:stretch>
          </a:blipFill>
        </p:spPr>
      </p:sp>
      <p:sp>
        <p:nvSpPr>
          <p:cNvPr name="TextBox 4" id="4"/>
          <p:cNvSpPr txBox="true"/>
          <p:nvPr/>
        </p:nvSpPr>
        <p:spPr>
          <a:xfrm rot="0">
            <a:off x="1028700" y="1314450"/>
            <a:ext cx="3750235" cy="1031335"/>
          </a:xfrm>
          <a:prstGeom prst="rect">
            <a:avLst/>
          </a:prstGeom>
        </p:spPr>
        <p:txBody>
          <a:bodyPr anchor="t" rtlCol="false" tIns="0" lIns="0" bIns="0" rIns="0">
            <a:spAutoFit/>
          </a:bodyPr>
          <a:lstStyle/>
          <a:p>
            <a:pPr algn="l">
              <a:lnSpc>
                <a:spcPts val="7336"/>
              </a:lnSpc>
            </a:pPr>
            <a:r>
              <a:rPr lang="en-US" sz="8630" b="true">
                <a:solidFill>
                  <a:srgbClr val="4180AC"/>
                </a:solidFill>
                <a:latin typeface="Kelpt Bold"/>
                <a:ea typeface="Kelpt Bold"/>
                <a:cs typeface="Kelpt Bold"/>
                <a:sym typeface="Kelpt Bold"/>
              </a:rPr>
              <a:t>REFLECT</a:t>
            </a:r>
          </a:p>
        </p:txBody>
      </p:sp>
      <p:sp>
        <p:nvSpPr>
          <p:cNvPr name="TextBox 5" id="5"/>
          <p:cNvSpPr txBox="true"/>
          <p:nvPr/>
        </p:nvSpPr>
        <p:spPr>
          <a:xfrm rot="0">
            <a:off x="1028700" y="3074557"/>
            <a:ext cx="8115300" cy="976630"/>
          </a:xfrm>
          <a:prstGeom prst="rect">
            <a:avLst/>
          </a:prstGeom>
        </p:spPr>
        <p:txBody>
          <a:bodyPr anchor="t" rtlCol="false" tIns="0" lIns="0" bIns="0" rIns="0">
            <a:spAutoFit/>
          </a:bodyPr>
          <a:lstStyle/>
          <a:p>
            <a:pPr algn="l">
              <a:lnSpc>
                <a:spcPts val="3919"/>
              </a:lnSpc>
            </a:pPr>
            <a:r>
              <a:rPr lang="en-US" sz="2799">
                <a:solidFill>
                  <a:srgbClr val="4180AC"/>
                </a:solidFill>
                <a:latin typeface="Canva Sans"/>
                <a:ea typeface="Canva Sans"/>
                <a:cs typeface="Canva Sans"/>
                <a:sym typeface="Canva Sans"/>
              </a:rPr>
              <a:t>How can the midpoint formula be used in real-world scenarios outside of city design?</a:t>
            </a:r>
          </a:p>
        </p:txBody>
      </p:sp>
      <p:sp>
        <p:nvSpPr>
          <p:cNvPr name="Freeform 6" id="6"/>
          <p:cNvSpPr/>
          <p:nvPr/>
        </p:nvSpPr>
        <p:spPr>
          <a:xfrm flipH="false" flipV="false" rot="0">
            <a:off x="-1101319" y="7287679"/>
            <a:ext cx="12375338" cy="8229600"/>
          </a:xfrm>
          <a:custGeom>
            <a:avLst/>
            <a:gdLst/>
            <a:ahLst/>
            <a:cxnLst/>
            <a:rect r="r" b="b" t="t" l="l"/>
            <a:pathLst>
              <a:path h="8229600" w="12375338">
                <a:moveTo>
                  <a:pt x="0" y="0"/>
                </a:moveTo>
                <a:lnTo>
                  <a:pt x="12375338" y="0"/>
                </a:lnTo>
                <a:lnTo>
                  <a:pt x="12375338" y="8229600"/>
                </a:lnTo>
                <a:lnTo>
                  <a:pt x="0" y="8229600"/>
                </a:lnTo>
                <a:lnTo>
                  <a:pt x="0" y="0"/>
                </a:lnTo>
                <a:close/>
              </a:path>
            </a:pathLst>
          </a:custGeom>
          <a:blipFill>
            <a:blip r:embed="rId2"/>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4180AC"/>
        </a:solidFill>
      </p:bgPr>
    </p:bg>
    <p:spTree>
      <p:nvGrpSpPr>
        <p:cNvPr id="1" name=""/>
        <p:cNvGrpSpPr/>
        <p:nvPr/>
      </p:nvGrpSpPr>
      <p:grpSpPr>
        <a:xfrm>
          <a:off x="0" y="0"/>
          <a:ext cx="0" cy="0"/>
          <a:chOff x="0" y="0"/>
          <a:chExt cx="0" cy="0"/>
        </a:xfrm>
      </p:grpSpPr>
      <p:sp>
        <p:nvSpPr>
          <p:cNvPr name="Freeform 2" id="2"/>
          <p:cNvSpPr/>
          <p:nvPr/>
        </p:nvSpPr>
        <p:spPr>
          <a:xfrm flipH="false" flipV="false" rot="0">
            <a:off x="-3806523" y="-507937"/>
            <a:ext cx="17341652" cy="5274945"/>
          </a:xfrm>
          <a:custGeom>
            <a:avLst/>
            <a:gdLst/>
            <a:ahLst/>
            <a:cxnLst/>
            <a:rect r="r" b="b" t="t" l="l"/>
            <a:pathLst>
              <a:path h="5274945" w="17341652">
                <a:moveTo>
                  <a:pt x="0" y="0"/>
                </a:moveTo>
                <a:lnTo>
                  <a:pt x="17341652" y="0"/>
                </a:lnTo>
                <a:lnTo>
                  <a:pt x="17341652" y="5274945"/>
                </a:lnTo>
                <a:lnTo>
                  <a:pt x="0" y="5274945"/>
                </a:lnTo>
                <a:lnTo>
                  <a:pt x="0" y="0"/>
                </a:lnTo>
                <a:close/>
              </a:path>
            </a:pathLst>
          </a:custGeom>
          <a:blipFill>
            <a:blip r:embed="rId2"/>
            <a:stretch>
              <a:fillRect l="0" t="-3422" r="0" b="-3422"/>
            </a:stretch>
          </a:blipFill>
        </p:spPr>
      </p:sp>
      <p:sp>
        <p:nvSpPr>
          <p:cNvPr name="Freeform 3" id="3"/>
          <p:cNvSpPr/>
          <p:nvPr/>
        </p:nvSpPr>
        <p:spPr>
          <a:xfrm flipH="false" flipV="false" rot="0">
            <a:off x="6194543" y="0"/>
            <a:ext cx="13698310" cy="10351563"/>
          </a:xfrm>
          <a:custGeom>
            <a:avLst/>
            <a:gdLst/>
            <a:ahLst/>
            <a:cxnLst/>
            <a:rect r="r" b="b" t="t" l="l"/>
            <a:pathLst>
              <a:path h="10351563" w="13698310">
                <a:moveTo>
                  <a:pt x="0" y="0"/>
                </a:moveTo>
                <a:lnTo>
                  <a:pt x="13698310" y="0"/>
                </a:lnTo>
                <a:lnTo>
                  <a:pt x="13698310" y="10351563"/>
                </a:lnTo>
                <a:lnTo>
                  <a:pt x="0" y="10351563"/>
                </a:lnTo>
                <a:lnTo>
                  <a:pt x="0" y="0"/>
                </a:lnTo>
                <a:close/>
              </a:path>
            </a:pathLst>
          </a:custGeom>
          <a:blipFill>
            <a:blip r:embed="rId3"/>
            <a:stretch>
              <a:fillRect l="0" t="0" r="-15591" b="0"/>
            </a:stretch>
          </a:blipFill>
        </p:spPr>
      </p:sp>
      <p:sp>
        <p:nvSpPr>
          <p:cNvPr name="Freeform 4" id="4"/>
          <p:cNvSpPr/>
          <p:nvPr/>
        </p:nvSpPr>
        <p:spPr>
          <a:xfrm flipH="false" flipV="false" rot="0">
            <a:off x="1028700" y="2129536"/>
            <a:ext cx="5577116" cy="7243008"/>
          </a:xfrm>
          <a:custGeom>
            <a:avLst/>
            <a:gdLst/>
            <a:ahLst/>
            <a:cxnLst/>
            <a:rect r="r" b="b" t="t" l="l"/>
            <a:pathLst>
              <a:path h="7243008" w="5577116">
                <a:moveTo>
                  <a:pt x="0" y="0"/>
                </a:moveTo>
                <a:lnTo>
                  <a:pt x="5577116" y="0"/>
                </a:lnTo>
                <a:lnTo>
                  <a:pt x="5577116" y="7243008"/>
                </a:lnTo>
                <a:lnTo>
                  <a:pt x="0" y="7243008"/>
                </a:lnTo>
                <a:lnTo>
                  <a:pt x="0" y="0"/>
                </a:lnTo>
                <a:close/>
              </a:path>
            </a:pathLst>
          </a:custGeom>
          <a:blipFill>
            <a:blip r:embed="rId4"/>
            <a:stretch>
              <a:fillRect l="0" t="0" r="0" b="0"/>
            </a:stretch>
          </a:blipFill>
        </p:spPr>
      </p:sp>
      <p:sp>
        <p:nvSpPr>
          <p:cNvPr name="TextBox 5" id="5"/>
          <p:cNvSpPr txBox="true"/>
          <p:nvPr/>
        </p:nvSpPr>
        <p:spPr>
          <a:xfrm rot="0">
            <a:off x="1028700" y="507134"/>
            <a:ext cx="8922259" cy="1269443"/>
          </a:xfrm>
          <a:prstGeom prst="rect">
            <a:avLst/>
          </a:prstGeom>
        </p:spPr>
        <p:txBody>
          <a:bodyPr anchor="t" rtlCol="false" tIns="0" lIns="0" bIns="0" rIns="0">
            <a:spAutoFit/>
          </a:bodyPr>
          <a:lstStyle/>
          <a:p>
            <a:pPr algn="l">
              <a:lnSpc>
                <a:spcPts val="5105"/>
              </a:lnSpc>
              <a:spcBef>
                <a:spcPct val="0"/>
              </a:spcBef>
            </a:pPr>
            <a:r>
              <a:rPr lang="en-US" b="true" sz="3646">
                <a:solidFill>
                  <a:srgbClr val="000000"/>
                </a:solidFill>
                <a:latin typeface="Kelpt Bold"/>
                <a:ea typeface="Kelpt Bold"/>
                <a:cs typeface="Kelpt Bold"/>
                <a:sym typeface="Kelpt Bold"/>
              </a:rPr>
              <a:t>EMAIL ME: ANDERSON_PETER2@COLUMBUSSTATE.EDU OR SCAN THE QR BELOW TO OUR LINKTREE!</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568500"/>
            <a:ext cx="16230600" cy="9150001"/>
          </a:xfrm>
          <a:custGeom>
            <a:avLst/>
            <a:gdLst/>
            <a:ahLst/>
            <a:cxnLst/>
            <a:rect r="r" b="b" t="t" l="l"/>
            <a:pathLst>
              <a:path h="9150001" w="16230600">
                <a:moveTo>
                  <a:pt x="0" y="0"/>
                </a:moveTo>
                <a:lnTo>
                  <a:pt x="16230600" y="0"/>
                </a:lnTo>
                <a:lnTo>
                  <a:pt x="16230600" y="9150000"/>
                </a:lnTo>
                <a:lnTo>
                  <a:pt x="0" y="9150000"/>
                </a:lnTo>
                <a:lnTo>
                  <a:pt x="0" y="0"/>
                </a:lnTo>
                <a:close/>
              </a:path>
            </a:pathLst>
          </a:custGeom>
          <a:blipFill>
            <a:blip r:embed="rId3">
              <a:alphaModFix amt="21999"/>
            </a:blip>
            <a:stretch>
              <a:fillRect l="0" t="0" r="0" b="0"/>
            </a:stretch>
          </a:blipFill>
        </p:spPr>
      </p:sp>
      <p:sp>
        <p:nvSpPr>
          <p:cNvPr name="Freeform 3" id="3"/>
          <p:cNvSpPr/>
          <p:nvPr/>
        </p:nvSpPr>
        <p:spPr>
          <a:xfrm flipH="false" flipV="false" rot="0">
            <a:off x="14766951" y="8316823"/>
            <a:ext cx="16230600" cy="9150001"/>
          </a:xfrm>
          <a:custGeom>
            <a:avLst/>
            <a:gdLst/>
            <a:ahLst/>
            <a:cxnLst/>
            <a:rect r="r" b="b" t="t" l="l"/>
            <a:pathLst>
              <a:path h="9150001" w="16230600">
                <a:moveTo>
                  <a:pt x="0" y="0"/>
                </a:moveTo>
                <a:lnTo>
                  <a:pt x="16230600" y="0"/>
                </a:lnTo>
                <a:lnTo>
                  <a:pt x="16230600" y="9150001"/>
                </a:lnTo>
                <a:lnTo>
                  <a:pt x="0" y="9150001"/>
                </a:lnTo>
                <a:lnTo>
                  <a:pt x="0" y="0"/>
                </a:lnTo>
                <a:close/>
              </a:path>
            </a:pathLst>
          </a:custGeom>
          <a:blipFill>
            <a:blip r:embed="rId3">
              <a:alphaModFix amt="21999"/>
            </a:blip>
            <a:stretch>
              <a:fillRect l="0" t="0" r="0" b="0"/>
            </a:stretch>
          </a:blipFill>
        </p:spPr>
      </p:sp>
      <p:sp>
        <p:nvSpPr>
          <p:cNvPr name="Freeform 4" id="4"/>
          <p:cNvSpPr/>
          <p:nvPr/>
        </p:nvSpPr>
        <p:spPr>
          <a:xfrm flipH="false" flipV="false" rot="0">
            <a:off x="-13986071" y="-993127"/>
            <a:ext cx="16230600" cy="9150001"/>
          </a:xfrm>
          <a:custGeom>
            <a:avLst/>
            <a:gdLst/>
            <a:ahLst/>
            <a:cxnLst/>
            <a:rect r="r" b="b" t="t" l="l"/>
            <a:pathLst>
              <a:path h="9150001" w="16230600">
                <a:moveTo>
                  <a:pt x="0" y="0"/>
                </a:moveTo>
                <a:lnTo>
                  <a:pt x="16230600" y="0"/>
                </a:lnTo>
                <a:lnTo>
                  <a:pt x="16230600" y="9150001"/>
                </a:lnTo>
                <a:lnTo>
                  <a:pt x="0" y="9150001"/>
                </a:lnTo>
                <a:lnTo>
                  <a:pt x="0" y="0"/>
                </a:lnTo>
                <a:close/>
              </a:path>
            </a:pathLst>
          </a:custGeom>
          <a:blipFill>
            <a:blip r:embed="rId3">
              <a:alphaModFix amt="21999"/>
            </a:blip>
            <a:stretch>
              <a:fillRect l="0" t="0" r="0" b="0"/>
            </a:stretch>
          </a:blipFill>
        </p:spPr>
      </p:sp>
      <p:sp>
        <p:nvSpPr>
          <p:cNvPr name="Freeform 5" id="5"/>
          <p:cNvSpPr/>
          <p:nvPr/>
        </p:nvSpPr>
        <p:spPr>
          <a:xfrm flipH="false" flipV="false" rot="0">
            <a:off x="6822348" y="-7047846"/>
            <a:ext cx="16230600" cy="9150001"/>
          </a:xfrm>
          <a:custGeom>
            <a:avLst/>
            <a:gdLst/>
            <a:ahLst/>
            <a:cxnLst/>
            <a:rect r="r" b="b" t="t" l="l"/>
            <a:pathLst>
              <a:path h="9150001" w="16230600">
                <a:moveTo>
                  <a:pt x="0" y="0"/>
                </a:moveTo>
                <a:lnTo>
                  <a:pt x="16230600" y="0"/>
                </a:lnTo>
                <a:lnTo>
                  <a:pt x="16230600" y="9150001"/>
                </a:lnTo>
                <a:lnTo>
                  <a:pt x="0" y="9150001"/>
                </a:lnTo>
                <a:lnTo>
                  <a:pt x="0" y="0"/>
                </a:lnTo>
                <a:close/>
              </a:path>
            </a:pathLst>
          </a:custGeom>
          <a:blipFill>
            <a:blip r:embed="rId3">
              <a:alphaModFix amt="21999"/>
            </a:blip>
            <a:stretch>
              <a:fillRect l="0" t="0" r="0" b="0"/>
            </a:stretch>
          </a:blipFill>
        </p:spPr>
      </p:sp>
      <p:sp>
        <p:nvSpPr>
          <p:cNvPr name="Freeform 6" id="6"/>
          <p:cNvSpPr/>
          <p:nvPr/>
        </p:nvSpPr>
        <p:spPr>
          <a:xfrm flipH="false" flipV="false" rot="0">
            <a:off x="-4766379" y="8187887"/>
            <a:ext cx="16230600" cy="9150001"/>
          </a:xfrm>
          <a:custGeom>
            <a:avLst/>
            <a:gdLst/>
            <a:ahLst/>
            <a:cxnLst/>
            <a:rect r="r" b="b" t="t" l="l"/>
            <a:pathLst>
              <a:path h="9150001" w="16230600">
                <a:moveTo>
                  <a:pt x="0" y="0"/>
                </a:moveTo>
                <a:lnTo>
                  <a:pt x="16230600" y="0"/>
                </a:lnTo>
                <a:lnTo>
                  <a:pt x="16230600" y="9150001"/>
                </a:lnTo>
                <a:lnTo>
                  <a:pt x="0" y="9150001"/>
                </a:lnTo>
                <a:lnTo>
                  <a:pt x="0" y="0"/>
                </a:lnTo>
                <a:close/>
              </a:path>
            </a:pathLst>
          </a:custGeom>
          <a:blipFill>
            <a:blip r:embed="rId3">
              <a:alphaModFix amt="21999"/>
            </a:blip>
            <a:stretch>
              <a:fillRect l="0" t="0" r="0" b="0"/>
            </a:stretch>
          </a:blipFill>
        </p:spPr>
      </p:sp>
      <p:sp>
        <p:nvSpPr>
          <p:cNvPr name="Freeform 7" id="7"/>
          <p:cNvSpPr/>
          <p:nvPr/>
        </p:nvSpPr>
        <p:spPr>
          <a:xfrm flipH="false" flipV="false" rot="0">
            <a:off x="-4335596" y="-993127"/>
            <a:ext cx="24355333" cy="3765975"/>
          </a:xfrm>
          <a:custGeom>
            <a:avLst/>
            <a:gdLst/>
            <a:ahLst/>
            <a:cxnLst/>
            <a:rect r="r" b="b" t="t" l="l"/>
            <a:pathLst>
              <a:path h="3765975" w="24355333">
                <a:moveTo>
                  <a:pt x="0" y="0"/>
                </a:moveTo>
                <a:lnTo>
                  <a:pt x="24355333" y="0"/>
                </a:lnTo>
                <a:lnTo>
                  <a:pt x="24355333" y="3765975"/>
                </a:lnTo>
                <a:lnTo>
                  <a:pt x="0" y="3765975"/>
                </a:lnTo>
                <a:lnTo>
                  <a:pt x="0" y="0"/>
                </a:lnTo>
                <a:close/>
              </a:path>
            </a:pathLst>
          </a:custGeom>
          <a:blipFill>
            <a:blip r:embed="rId4"/>
            <a:stretch>
              <a:fillRect l="-15538" t="-15654" r="0" b="-127189"/>
            </a:stretch>
          </a:blipFill>
        </p:spPr>
      </p:sp>
      <p:sp>
        <p:nvSpPr>
          <p:cNvPr name="Freeform 8" id="8"/>
          <p:cNvSpPr/>
          <p:nvPr/>
        </p:nvSpPr>
        <p:spPr>
          <a:xfrm flipH="false" flipV="false" rot="0">
            <a:off x="3901211" y="1959280"/>
            <a:ext cx="10485578" cy="8034574"/>
          </a:xfrm>
          <a:custGeom>
            <a:avLst/>
            <a:gdLst/>
            <a:ahLst/>
            <a:cxnLst/>
            <a:rect r="r" b="b" t="t" l="l"/>
            <a:pathLst>
              <a:path h="8034574" w="10485578">
                <a:moveTo>
                  <a:pt x="0" y="0"/>
                </a:moveTo>
                <a:lnTo>
                  <a:pt x="10485578" y="0"/>
                </a:lnTo>
                <a:lnTo>
                  <a:pt x="10485578" y="8034574"/>
                </a:lnTo>
                <a:lnTo>
                  <a:pt x="0" y="8034574"/>
                </a:lnTo>
                <a:lnTo>
                  <a:pt x="0" y="0"/>
                </a:lnTo>
                <a:close/>
              </a:path>
            </a:pathLst>
          </a:custGeom>
          <a:blipFill>
            <a:blip r:embed="rId5"/>
            <a:stretch>
              <a:fillRect l="0" t="0" r="0" b="0"/>
            </a:stretch>
          </a:blipFill>
        </p:spPr>
      </p:sp>
      <p:sp>
        <p:nvSpPr>
          <p:cNvPr name="TextBox 9" id="9"/>
          <p:cNvSpPr txBox="true"/>
          <p:nvPr/>
        </p:nvSpPr>
        <p:spPr>
          <a:xfrm rot="0">
            <a:off x="2244529" y="854250"/>
            <a:ext cx="14393476" cy="1016532"/>
          </a:xfrm>
          <a:prstGeom prst="rect">
            <a:avLst/>
          </a:prstGeom>
        </p:spPr>
        <p:txBody>
          <a:bodyPr anchor="t" rtlCol="false" tIns="0" lIns="0" bIns="0" rIns="0">
            <a:spAutoFit/>
          </a:bodyPr>
          <a:lstStyle/>
          <a:p>
            <a:pPr algn="l">
              <a:lnSpc>
                <a:spcPts val="7235"/>
              </a:lnSpc>
            </a:pPr>
            <a:r>
              <a:rPr lang="en-US" sz="8511" b="true">
                <a:solidFill>
                  <a:srgbClr val="4180AC"/>
                </a:solidFill>
                <a:latin typeface="Kelpt Bold"/>
                <a:ea typeface="Kelpt Bold"/>
                <a:cs typeface="Kelpt Bold"/>
                <a:sym typeface="Kelpt Bold"/>
              </a:rPr>
              <a:t>PROFESSIONAL LEARNING EVALUATION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TextBox 2" id="2"/>
          <p:cNvSpPr txBox="true"/>
          <p:nvPr/>
        </p:nvSpPr>
        <p:spPr>
          <a:xfrm rot="0">
            <a:off x="10359829" y="1314450"/>
            <a:ext cx="6899471" cy="1960975"/>
          </a:xfrm>
          <a:prstGeom prst="rect">
            <a:avLst/>
          </a:prstGeom>
        </p:spPr>
        <p:txBody>
          <a:bodyPr anchor="t" rtlCol="false" tIns="0" lIns="0" bIns="0" rIns="0">
            <a:spAutoFit/>
          </a:bodyPr>
          <a:lstStyle/>
          <a:p>
            <a:pPr algn="r">
              <a:lnSpc>
                <a:spcPts val="7336"/>
              </a:lnSpc>
            </a:pPr>
            <a:r>
              <a:rPr lang="en-US" b="true" sz="8630">
                <a:solidFill>
                  <a:srgbClr val="4180AC"/>
                </a:solidFill>
                <a:latin typeface="Kelpt Bold"/>
                <a:ea typeface="Kelpt Bold"/>
                <a:cs typeface="Kelpt Bold"/>
                <a:sym typeface="Kelpt Bold"/>
              </a:rPr>
              <a:t>PROJECT OVERVIEW</a:t>
            </a:r>
          </a:p>
        </p:txBody>
      </p:sp>
      <p:sp>
        <p:nvSpPr>
          <p:cNvPr name="AutoShape 3" id="3"/>
          <p:cNvSpPr/>
          <p:nvPr/>
        </p:nvSpPr>
        <p:spPr>
          <a:xfrm>
            <a:off x="6391107" y="1686290"/>
            <a:ext cx="6810543" cy="0"/>
          </a:xfrm>
          <a:prstGeom prst="line">
            <a:avLst/>
          </a:prstGeom>
          <a:ln cap="flat" w="38100">
            <a:solidFill>
              <a:srgbClr val="4180AC"/>
            </a:solidFill>
            <a:prstDash val="solid"/>
            <a:headEnd type="oval" len="lg" w="lg"/>
            <a:tailEnd type="none" len="sm" w="sm"/>
          </a:ln>
        </p:spPr>
      </p:sp>
      <p:sp>
        <p:nvSpPr>
          <p:cNvPr name="Freeform 4" id="4"/>
          <p:cNvSpPr/>
          <p:nvPr/>
        </p:nvSpPr>
        <p:spPr>
          <a:xfrm flipH="false" flipV="false" rot="0">
            <a:off x="719470" y="402094"/>
            <a:ext cx="16849061" cy="9482812"/>
          </a:xfrm>
          <a:custGeom>
            <a:avLst/>
            <a:gdLst/>
            <a:ahLst/>
            <a:cxnLst/>
            <a:rect r="r" b="b" t="t" l="l"/>
            <a:pathLst>
              <a:path h="9482812" w="16849061">
                <a:moveTo>
                  <a:pt x="0" y="0"/>
                </a:moveTo>
                <a:lnTo>
                  <a:pt x="16849060" y="0"/>
                </a:lnTo>
                <a:lnTo>
                  <a:pt x="16849060" y="9482812"/>
                </a:lnTo>
                <a:lnTo>
                  <a:pt x="0" y="9482812"/>
                </a:lnTo>
                <a:lnTo>
                  <a:pt x="0" y="0"/>
                </a:lnTo>
                <a:close/>
              </a:path>
            </a:pathLst>
          </a:custGeom>
          <a:blipFill>
            <a:blip r:embed="rId2"/>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Freeform 2" id="2"/>
          <p:cNvSpPr/>
          <p:nvPr/>
        </p:nvSpPr>
        <p:spPr>
          <a:xfrm flipH="false" flipV="false" rot="0">
            <a:off x="-5380518" y="4136708"/>
            <a:ext cx="9710442" cy="8229600"/>
          </a:xfrm>
          <a:custGeom>
            <a:avLst/>
            <a:gdLst/>
            <a:ahLst/>
            <a:cxnLst/>
            <a:rect r="r" b="b" t="t" l="l"/>
            <a:pathLst>
              <a:path h="8229600" w="9710442">
                <a:moveTo>
                  <a:pt x="0" y="0"/>
                </a:moveTo>
                <a:lnTo>
                  <a:pt x="9710442" y="0"/>
                </a:lnTo>
                <a:lnTo>
                  <a:pt x="9710442" y="8229600"/>
                </a:lnTo>
                <a:lnTo>
                  <a:pt x="0" y="8229600"/>
                </a:lnTo>
                <a:lnTo>
                  <a:pt x="0" y="0"/>
                </a:lnTo>
                <a:close/>
              </a:path>
            </a:pathLst>
          </a:custGeom>
          <a:blipFill>
            <a:blip r:embed="rId3"/>
            <a:stretch>
              <a:fillRect l="0" t="0" r="0" b="0"/>
            </a:stretch>
          </a:blipFill>
        </p:spPr>
      </p:sp>
      <p:sp>
        <p:nvSpPr>
          <p:cNvPr name="Freeform 3" id="3"/>
          <p:cNvSpPr/>
          <p:nvPr/>
        </p:nvSpPr>
        <p:spPr>
          <a:xfrm flipH="true" flipV="false" rot="0">
            <a:off x="14044782" y="4136708"/>
            <a:ext cx="9710442" cy="8229600"/>
          </a:xfrm>
          <a:custGeom>
            <a:avLst/>
            <a:gdLst/>
            <a:ahLst/>
            <a:cxnLst/>
            <a:rect r="r" b="b" t="t" l="l"/>
            <a:pathLst>
              <a:path h="8229600" w="9710442">
                <a:moveTo>
                  <a:pt x="9710442" y="0"/>
                </a:moveTo>
                <a:lnTo>
                  <a:pt x="0" y="0"/>
                </a:lnTo>
                <a:lnTo>
                  <a:pt x="0" y="8229600"/>
                </a:lnTo>
                <a:lnTo>
                  <a:pt x="9710442" y="8229600"/>
                </a:lnTo>
                <a:lnTo>
                  <a:pt x="9710442" y="0"/>
                </a:lnTo>
                <a:close/>
              </a:path>
            </a:pathLst>
          </a:custGeom>
          <a:blipFill>
            <a:blip r:embed="rId3"/>
            <a:stretch>
              <a:fillRect l="0" t="0" r="0" b="0"/>
            </a:stretch>
          </a:blipFill>
        </p:spPr>
      </p:sp>
      <p:grpSp>
        <p:nvGrpSpPr>
          <p:cNvPr name="Group 4" id="4"/>
          <p:cNvGrpSpPr/>
          <p:nvPr/>
        </p:nvGrpSpPr>
        <p:grpSpPr>
          <a:xfrm rot="0">
            <a:off x="1929656" y="3206477"/>
            <a:ext cx="4552554" cy="5045031"/>
            <a:chOff x="0" y="0"/>
            <a:chExt cx="1199027" cy="1328732"/>
          </a:xfrm>
        </p:grpSpPr>
        <p:sp>
          <p:nvSpPr>
            <p:cNvPr name="Freeform 5" id="5"/>
            <p:cNvSpPr/>
            <p:nvPr/>
          </p:nvSpPr>
          <p:spPr>
            <a:xfrm flipH="false" flipV="false" rot="0">
              <a:off x="0" y="0"/>
              <a:ext cx="1199027" cy="1328732"/>
            </a:xfrm>
            <a:custGeom>
              <a:avLst/>
              <a:gdLst/>
              <a:ahLst/>
              <a:cxnLst/>
              <a:rect r="r" b="b" t="t" l="l"/>
              <a:pathLst>
                <a:path h="1328732" w="1199027">
                  <a:moveTo>
                    <a:pt x="56119" y="0"/>
                  </a:moveTo>
                  <a:lnTo>
                    <a:pt x="1142908" y="0"/>
                  </a:lnTo>
                  <a:cubicBezTo>
                    <a:pt x="1157792" y="0"/>
                    <a:pt x="1172066" y="5912"/>
                    <a:pt x="1182590" y="16437"/>
                  </a:cubicBezTo>
                  <a:cubicBezTo>
                    <a:pt x="1193114" y="26961"/>
                    <a:pt x="1199027" y="41235"/>
                    <a:pt x="1199027" y="56119"/>
                  </a:cubicBezTo>
                  <a:lnTo>
                    <a:pt x="1199027" y="1272614"/>
                  </a:lnTo>
                  <a:cubicBezTo>
                    <a:pt x="1199027" y="1287497"/>
                    <a:pt x="1193114" y="1301771"/>
                    <a:pt x="1182590" y="1312296"/>
                  </a:cubicBezTo>
                  <a:cubicBezTo>
                    <a:pt x="1172066" y="1322820"/>
                    <a:pt x="1157792" y="1328732"/>
                    <a:pt x="1142908" y="1328732"/>
                  </a:cubicBezTo>
                  <a:lnTo>
                    <a:pt x="56119" y="1328732"/>
                  </a:lnTo>
                  <a:cubicBezTo>
                    <a:pt x="41235" y="1328732"/>
                    <a:pt x="26961" y="1322820"/>
                    <a:pt x="16437" y="1312296"/>
                  </a:cubicBezTo>
                  <a:cubicBezTo>
                    <a:pt x="5912" y="1301771"/>
                    <a:pt x="0" y="1287497"/>
                    <a:pt x="0" y="1272614"/>
                  </a:cubicBezTo>
                  <a:lnTo>
                    <a:pt x="0" y="56119"/>
                  </a:lnTo>
                  <a:cubicBezTo>
                    <a:pt x="0" y="41235"/>
                    <a:pt x="5912" y="26961"/>
                    <a:pt x="16437" y="16437"/>
                  </a:cubicBezTo>
                  <a:cubicBezTo>
                    <a:pt x="26961" y="5912"/>
                    <a:pt x="41235" y="0"/>
                    <a:pt x="56119" y="0"/>
                  </a:cubicBezTo>
                  <a:close/>
                </a:path>
              </a:pathLst>
            </a:custGeom>
            <a:solidFill>
              <a:srgbClr val="F0F1F3"/>
            </a:solidFill>
            <a:ln w="38100" cap="rnd">
              <a:solidFill>
                <a:srgbClr val="4180AC"/>
              </a:solidFill>
              <a:prstDash val="solid"/>
              <a:round/>
            </a:ln>
          </p:spPr>
        </p:sp>
        <p:sp>
          <p:nvSpPr>
            <p:cNvPr name="TextBox 6" id="6"/>
            <p:cNvSpPr txBox="true"/>
            <p:nvPr/>
          </p:nvSpPr>
          <p:spPr>
            <a:xfrm>
              <a:off x="0" y="-38100"/>
              <a:ext cx="1199027" cy="1366832"/>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4713089" y="966464"/>
            <a:ext cx="8861821" cy="1725402"/>
          </a:xfrm>
          <a:prstGeom prst="rect">
            <a:avLst/>
          </a:prstGeom>
        </p:spPr>
        <p:txBody>
          <a:bodyPr anchor="t" rtlCol="false" tIns="0" lIns="0" bIns="0" rIns="0">
            <a:spAutoFit/>
          </a:bodyPr>
          <a:lstStyle/>
          <a:p>
            <a:pPr algn="ctr">
              <a:lnSpc>
                <a:spcPts val="6401"/>
              </a:lnSpc>
            </a:pPr>
            <a:r>
              <a:rPr lang="en-US" b="true" sz="7530">
                <a:solidFill>
                  <a:srgbClr val="4180AC"/>
                </a:solidFill>
                <a:latin typeface="Kelpt Bold"/>
                <a:ea typeface="Kelpt Bold"/>
                <a:cs typeface="Kelpt Bold"/>
                <a:sym typeface="Kelpt Bold"/>
              </a:rPr>
              <a:t>OUR GUIDE FOR TODAY:</a:t>
            </a:r>
          </a:p>
          <a:p>
            <a:pPr algn="ctr">
              <a:lnSpc>
                <a:spcPts val="6401"/>
              </a:lnSpc>
            </a:pPr>
            <a:r>
              <a:rPr lang="en-US" b="true" sz="7530">
                <a:solidFill>
                  <a:srgbClr val="4180AC"/>
                </a:solidFill>
                <a:latin typeface="Kelpt Bold"/>
                <a:ea typeface="Kelpt Bold"/>
                <a:cs typeface="Kelpt Bold"/>
                <a:sym typeface="Kelpt Bold"/>
              </a:rPr>
              <a:t>PLAY WITH THE MATH!</a:t>
            </a:r>
          </a:p>
        </p:txBody>
      </p:sp>
      <p:grpSp>
        <p:nvGrpSpPr>
          <p:cNvPr name="Group 8" id="8"/>
          <p:cNvGrpSpPr/>
          <p:nvPr/>
        </p:nvGrpSpPr>
        <p:grpSpPr>
          <a:xfrm rot="0">
            <a:off x="6867723" y="3206477"/>
            <a:ext cx="4552554" cy="5045031"/>
            <a:chOff x="0" y="0"/>
            <a:chExt cx="1199027" cy="1328732"/>
          </a:xfrm>
        </p:grpSpPr>
        <p:sp>
          <p:nvSpPr>
            <p:cNvPr name="Freeform 9" id="9"/>
            <p:cNvSpPr/>
            <p:nvPr/>
          </p:nvSpPr>
          <p:spPr>
            <a:xfrm flipH="false" flipV="false" rot="0">
              <a:off x="0" y="0"/>
              <a:ext cx="1199027" cy="1328732"/>
            </a:xfrm>
            <a:custGeom>
              <a:avLst/>
              <a:gdLst/>
              <a:ahLst/>
              <a:cxnLst/>
              <a:rect r="r" b="b" t="t" l="l"/>
              <a:pathLst>
                <a:path h="1328732" w="1199027">
                  <a:moveTo>
                    <a:pt x="56119" y="0"/>
                  </a:moveTo>
                  <a:lnTo>
                    <a:pt x="1142908" y="0"/>
                  </a:lnTo>
                  <a:cubicBezTo>
                    <a:pt x="1157792" y="0"/>
                    <a:pt x="1172066" y="5912"/>
                    <a:pt x="1182590" y="16437"/>
                  </a:cubicBezTo>
                  <a:cubicBezTo>
                    <a:pt x="1193114" y="26961"/>
                    <a:pt x="1199027" y="41235"/>
                    <a:pt x="1199027" y="56119"/>
                  </a:cubicBezTo>
                  <a:lnTo>
                    <a:pt x="1199027" y="1272614"/>
                  </a:lnTo>
                  <a:cubicBezTo>
                    <a:pt x="1199027" y="1287497"/>
                    <a:pt x="1193114" y="1301771"/>
                    <a:pt x="1182590" y="1312296"/>
                  </a:cubicBezTo>
                  <a:cubicBezTo>
                    <a:pt x="1172066" y="1322820"/>
                    <a:pt x="1157792" y="1328732"/>
                    <a:pt x="1142908" y="1328732"/>
                  </a:cubicBezTo>
                  <a:lnTo>
                    <a:pt x="56119" y="1328732"/>
                  </a:lnTo>
                  <a:cubicBezTo>
                    <a:pt x="41235" y="1328732"/>
                    <a:pt x="26961" y="1322820"/>
                    <a:pt x="16437" y="1312296"/>
                  </a:cubicBezTo>
                  <a:cubicBezTo>
                    <a:pt x="5912" y="1301771"/>
                    <a:pt x="0" y="1287497"/>
                    <a:pt x="0" y="1272614"/>
                  </a:cubicBezTo>
                  <a:lnTo>
                    <a:pt x="0" y="56119"/>
                  </a:lnTo>
                  <a:cubicBezTo>
                    <a:pt x="0" y="41235"/>
                    <a:pt x="5912" y="26961"/>
                    <a:pt x="16437" y="16437"/>
                  </a:cubicBezTo>
                  <a:cubicBezTo>
                    <a:pt x="26961" y="5912"/>
                    <a:pt x="41235" y="0"/>
                    <a:pt x="56119" y="0"/>
                  </a:cubicBezTo>
                  <a:close/>
                </a:path>
              </a:pathLst>
            </a:custGeom>
            <a:solidFill>
              <a:srgbClr val="F0F1F3"/>
            </a:solidFill>
            <a:ln w="38100" cap="rnd">
              <a:solidFill>
                <a:srgbClr val="4180AC"/>
              </a:solidFill>
              <a:prstDash val="solid"/>
              <a:round/>
            </a:ln>
          </p:spPr>
        </p:sp>
        <p:sp>
          <p:nvSpPr>
            <p:cNvPr name="TextBox 10" id="10"/>
            <p:cNvSpPr txBox="true"/>
            <p:nvPr/>
          </p:nvSpPr>
          <p:spPr>
            <a:xfrm>
              <a:off x="0" y="-38100"/>
              <a:ext cx="1199027" cy="1366832"/>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1805790" y="3206477"/>
            <a:ext cx="4552554" cy="5045031"/>
            <a:chOff x="0" y="0"/>
            <a:chExt cx="1199027" cy="1328732"/>
          </a:xfrm>
        </p:grpSpPr>
        <p:sp>
          <p:nvSpPr>
            <p:cNvPr name="Freeform 12" id="12"/>
            <p:cNvSpPr/>
            <p:nvPr/>
          </p:nvSpPr>
          <p:spPr>
            <a:xfrm flipH="false" flipV="false" rot="0">
              <a:off x="0" y="0"/>
              <a:ext cx="1199027" cy="1328732"/>
            </a:xfrm>
            <a:custGeom>
              <a:avLst/>
              <a:gdLst/>
              <a:ahLst/>
              <a:cxnLst/>
              <a:rect r="r" b="b" t="t" l="l"/>
              <a:pathLst>
                <a:path h="1328732" w="1199027">
                  <a:moveTo>
                    <a:pt x="56119" y="0"/>
                  </a:moveTo>
                  <a:lnTo>
                    <a:pt x="1142908" y="0"/>
                  </a:lnTo>
                  <a:cubicBezTo>
                    <a:pt x="1157792" y="0"/>
                    <a:pt x="1172066" y="5912"/>
                    <a:pt x="1182590" y="16437"/>
                  </a:cubicBezTo>
                  <a:cubicBezTo>
                    <a:pt x="1193114" y="26961"/>
                    <a:pt x="1199027" y="41235"/>
                    <a:pt x="1199027" y="56119"/>
                  </a:cubicBezTo>
                  <a:lnTo>
                    <a:pt x="1199027" y="1272614"/>
                  </a:lnTo>
                  <a:cubicBezTo>
                    <a:pt x="1199027" y="1287497"/>
                    <a:pt x="1193114" y="1301771"/>
                    <a:pt x="1182590" y="1312296"/>
                  </a:cubicBezTo>
                  <a:cubicBezTo>
                    <a:pt x="1172066" y="1322820"/>
                    <a:pt x="1157792" y="1328732"/>
                    <a:pt x="1142908" y="1328732"/>
                  </a:cubicBezTo>
                  <a:lnTo>
                    <a:pt x="56119" y="1328732"/>
                  </a:lnTo>
                  <a:cubicBezTo>
                    <a:pt x="41235" y="1328732"/>
                    <a:pt x="26961" y="1322820"/>
                    <a:pt x="16437" y="1312296"/>
                  </a:cubicBezTo>
                  <a:cubicBezTo>
                    <a:pt x="5912" y="1301771"/>
                    <a:pt x="0" y="1287497"/>
                    <a:pt x="0" y="1272614"/>
                  </a:cubicBezTo>
                  <a:lnTo>
                    <a:pt x="0" y="56119"/>
                  </a:lnTo>
                  <a:cubicBezTo>
                    <a:pt x="0" y="41235"/>
                    <a:pt x="5912" y="26961"/>
                    <a:pt x="16437" y="16437"/>
                  </a:cubicBezTo>
                  <a:cubicBezTo>
                    <a:pt x="26961" y="5912"/>
                    <a:pt x="41235" y="0"/>
                    <a:pt x="56119" y="0"/>
                  </a:cubicBezTo>
                  <a:close/>
                </a:path>
              </a:pathLst>
            </a:custGeom>
            <a:solidFill>
              <a:srgbClr val="F0F1F3"/>
            </a:solidFill>
            <a:ln w="38100" cap="rnd">
              <a:solidFill>
                <a:srgbClr val="4180AC"/>
              </a:solidFill>
              <a:prstDash val="solid"/>
              <a:round/>
            </a:ln>
          </p:spPr>
        </p:sp>
        <p:sp>
          <p:nvSpPr>
            <p:cNvPr name="TextBox 13" id="13"/>
            <p:cNvSpPr txBox="true"/>
            <p:nvPr/>
          </p:nvSpPr>
          <p:spPr>
            <a:xfrm>
              <a:off x="0" y="-38100"/>
              <a:ext cx="1199027" cy="1366832"/>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2424571" y="4986337"/>
            <a:ext cx="3562725" cy="1455421"/>
          </a:xfrm>
          <a:prstGeom prst="rect">
            <a:avLst/>
          </a:prstGeom>
        </p:spPr>
        <p:txBody>
          <a:bodyPr anchor="t" rtlCol="false" tIns="0" lIns="0" bIns="0" rIns="0">
            <a:spAutoFit/>
          </a:bodyPr>
          <a:lstStyle/>
          <a:p>
            <a:pPr algn="ctr">
              <a:lnSpc>
                <a:spcPts val="5879"/>
              </a:lnSpc>
            </a:pPr>
            <a:r>
              <a:rPr lang="en-US" sz="4199">
                <a:solidFill>
                  <a:srgbClr val="4180AC"/>
                </a:solidFill>
                <a:latin typeface="Canva Sans"/>
                <a:ea typeface="Canva Sans"/>
                <a:cs typeface="Canva Sans"/>
                <a:sym typeface="Canva Sans"/>
              </a:rPr>
              <a:t>You Are Smart!</a:t>
            </a:r>
          </a:p>
        </p:txBody>
      </p:sp>
      <p:sp>
        <p:nvSpPr>
          <p:cNvPr name="TextBox 15" id="15"/>
          <p:cNvSpPr txBox="true"/>
          <p:nvPr/>
        </p:nvSpPr>
        <p:spPr>
          <a:xfrm rot="0">
            <a:off x="7362638" y="4468178"/>
            <a:ext cx="3562725" cy="2529840"/>
          </a:xfrm>
          <a:prstGeom prst="rect">
            <a:avLst/>
          </a:prstGeom>
        </p:spPr>
        <p:txBody>
          <a:bodyPr anchor="t" rtlCol="false" tIns="0" lIns="0" bIns="0" rIns="0">
            <a:spAutoFit/>
          </a:bodyPr>
          <a:lstStyle/>
          <a:p>
            <a:pPr algn="ctr">
              <a:lnSpc>
                <a:spcPts val="3359"/>
              </a:lnSpc>
            </a:pPr>
            <a:r>
              <a:rPr lang="en-US" sz="2400">
                <a:solidFill>
                  <a:srgbClr val="4180AC"/>
                </a:solidFill>
                <a:latin typeface="Canva Sans"/>
                <a:ea typeface="Canva Sans"/>
                <a:cs typeface="Canva Sans"/>
                <a:sym typeface="Canva Sans"/>
              </a:rPr>
              <a:t>Everyone will be respected - </a:t>
            </a:r>
          </a:p>
          <a:p>
            <a:pPr algn="ctr">
              <a:lnSpc>
                <a:spcPts val="1820"/>
              </a:lnSpc>
            </a:pPr>
          </a:p>
          <a:p>
            <a:pPr algn="ctr">
              <a:lnSpc>
                <a:spcPts val="3359"/>
              </a:lnSpc>
            </a:pPr>
            <a:r>
              <a:rPr lang="en-US" sz="2400">
                <a:solidFill>
                  <a:srgbClr val="4180AC"/>
                </a:solidFill>
                <a:latin typeface="Canva Sans"/>
                <a:ea typeface="Canva Sans"/>
                <a:cs typeface="Canva Sans"/>
                <a:sym typeface="Canva Sans"/>
              </a:rPr>
              <a:t>and</a:t>
            </a:r>
          </a:p>
          <a:p>
            <a:pPr algn="ctr">
              <a:lnSpc>
                <a:spcPts val="1819"/>
              </a:lnSpc>
            </a:pPr>
            <a:r>
              <a:rPr lang="en-US" sz="1299">
                <a:solidFill>
                  <a:srgbClr val="4180AC"/>
                </a:solidFill>
                <a:latin typeface="Canva Sans"/>
                <a:ea typeface="Canva Sans"/>
                <a:cs typeface="Canva Sans"/>
                <a:sym typeface="Canva Sans"/>
              </a:rPr>
              <a:t> </a:t>
            </a:r>
          </a:p>
          <a:p>
            <a:pPr algn="ctr">
              <a:lnSpc>
                <a:spcPts val="3359"/>
              </a:lnSpc>
            </a:pPr>
            <a:r>
              <a:rPr lang="en-US" sz="2400">
                <a:solidFill>
                  <a:srgbClr val="4180AC"/>
                </a:solidFill>
                <a:latin typeface="Canva Sans"/>
                <a:ea typeface="Canva Sans"/>
                <a:cs typeface="Canva Sans"/>
                <a:sym typeface="Canva Sans"/>
              </a:rPr>
              <a:t>Expected to be problem solvers.</a:t>
            </a:r>
          </a:p>
        </p:txBody>
      </p:sp>
      <p:sp>
        <p:nvSpPr>
          <p:cNvPr name="TextBox 16" id="16"/>
          <p:cNvSpPr txBox="true"/>
          <p:nvPr/>
        </p:nvSpPr>
        <p:spPr>
          <a:xfrm rot="0">
            <a:off x="12300704" y="5115878"/>
            <a:ext cx="3562725" cy="1234440"/>
          </a:xfrm>
          <a:prstGeom prst="rect">
            <a:avLst/>
          </a:prstGeom>
        </p:spPr>
        <p:txBody>
          <a:bodyPr anchor="t" rtlCol="false" tIns="0" lIns="0" bIns="0" rIns="0">
            <a:spAutoFit/>
          </a:bodyPr>
          <a:lstStyle/>
          <a:p>
            <a:pPr algn="ctr">
              <a:lnSpc>
                <a:spcPts val="3359"/>
              </a:lnSpc>
            </a:pPr>
            <a:r>
              <a:rPr lang="en-US" sz="2400">
                <a:solidFill>
                  <a:srgbClr val="4180AC"/>
                </a:solidFill>
                <a:latin typeface="Canva Sans"/>
                <a:ea typeface="Canva Sans"/>
                <a:cs typeface="Canva Sans"/>
                <a:sym typeface="Canva Sans"/>
              </a:rPr>
              <a:t>Everyone is responsible to help their classmates learn</a:t>
            </a:r>
          </a:p>
        </p:txBody>
      </p:sp>
      <p:sp>
        <p:nvSpPr>
          <p:cNvPr name="AutoShape 17" id="17"/>
          <p:cNvSpPr/>
          <p:nvPr/>
        </p:nvSpPr>
        <p:spPr>
          <a:xfrm>
            <a:off x="1028700" y="1686290"/>
            <a:ext cx="3684389" cy="19050"/>
          </a:xfrm>
          <a:prstGeom prst="line">
            <a:avLst/>
          </a:prstGeom>
          <a:ln cap="flat" w="38100">
            <a:solidFill>
              <a:srgbClr val="4180AC"/>
            </a:solidFill>
            <a:prstDash val="solid"/>
            <a:headEnd type="oval" len="lg" w="lg"/>
            <a:tailEnd type="none" len="sm" w="sm"/>
          </a:ln>
        </p:spPr>
      </p:sp>
      <p:sp>
        <p:nvSpPr>
          <p:cNvPr name="AutoShape 18" id="18"/>
          <p:cNvSpPr/>
          <p:nvPr/>
        </p:nvSpPr>
        <p:spPr>
          <a:xfrm flipH="true">
            <a:off x="13574911" y="1705340"/>
            <a:ext cx="3684389" cy="0"/>
          </a:xfrm>
          <a:prstGeom prst="line">
            <a:avLst/>
          </a:prstGeom>
          <a:ln cap="flat" w="38100">
            <a:solidFill>
              <a:srgbClr val="4180AC"/>
            </a:solidFill>
            <a:prstDash val="solid"/>
            <a:headEnd type="oval" len="lg" w="lg"/>
            <a:tailEnd type="none" len="sm" w="sm"/>
          </a:ln>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Freeform 2" id="2"/>
          <p:cNvSpPr/>
          <p:nvPr/>
        </p:nvSpPr>
        <p:spPr>
          <a:xfrm flipH="false" flipV="false" rot="0">
            <a:off x="-5380518" y="4136708"/>
            <a:ext cx="9710442" cy="8229600"/>
          </a:xfrm>
          <a:custGeom>
            <a:avLst/>
            <a:gdLst/>
            <a:ahLst/>
            <a:cxnLst/>
            <a:rect r="r" b="b" t="t" l="l"/>
            <a:pathLst>
              <a:path h="8229600" w="9710442">
                <a:moveTo>
                  <a:pt x="0" y="0"/>
                </a:moveTo>
                <a:lnTo>
                  <a:pt x="9710442" y="0"/>
                </a:lnTo>
                <a:lnTo>
                  <a:pt x="9710442" y="8229600"/>
                </a:lnTo>
                <a:lnTo>
                  <a:pt x="0" y="8229600"/>
                </a:lnTo>
                <a:lnTo>
                  <a:pt x="0" y="0"/>
                </a:lnTo>
                <a:close/>
              </a:path>
            </a:pathLst>
          </a:custGeom>
          <a:blipFill>
            <a:blip r:embed="rId3"/>
            <a:stretch>
              <a:fillRect l="0" t="0" r="0" b="0"/>
            </a:stretch>
          </a:blipFill>
        </p:spPr>
      </p:sp>
      <p:sp>
        <p:nvSpPr>
          <p:cNvPr name="Freeform 3" id="3"/>
          <p:cNvSpPr/>
          <p:nvPr/>
        </p:nvSpPr>
        <p:spPr>
          <a:xfrm flipH="true" flipV="false" rot="0">
            <a:off x="14044782" y="4136708"/>
            <a:ext cx="9710442" cy="8229600"/>
          </a:xfrm>
          <a:custGeom>
            <a:avLst/>
            <a:gdLst/>
            <a:ahLst/>
            <a:cxnLst/>
            <a:rect r="r" b="b" t="t" l="l"/>
            <a:pathLst>
              <a:path h="8229600" w="9710442">
                <a:moveTo>
                  <a:pt x="9710442" y="0"/>
                </a:moveTo>
                <a:lnTo>
                  <a:pt x="0" y="0"/>
                </a:lnTo>
                <a:lnTo>
                  <a:pt x="0" y="8229600"/>
                </a:lnTo>
                <a:lnTo>
                  <a:pt x="9710442" y="8229600"/>
                </a:lnTo>
                <a:lnTo>
                  <a:pt x="9710442" y="0"/>
                </a:lnTo>
                <a:close/>
              </a:path>
            </a:pathLst>
          </a:custGeom>
          <a:blipFill>
            <a:blip r:embed="rId3"/>
            <a:stretch>
              <a:fillRect l="0" t="0" r="0" b="0"/>
            </a:stretch>
          </a:blipFill>
        </p:spPr>
      </p:sp>
      <p:grpSp>
        <p:nvGrpSpPr>
          <p:cNvPr name="Group 4" id="4"/>
          <p:cNvGrpSpPr/>
          <p:nvPr/>
        </p:nvGrpSpPr>
        <p:grpSpPr>
          <a:xfrm rot="0">
            <a:off x="1929656" y="3206477"/>
            <a:ext cx="4552554" cy="5045031"/>
            <a:chOff x="0" y="0"/>
            <a:chExt cx="1199027" cy="1328732"/>
          </a:xfrm>
        </p:grpSpPr>
        <p:sp>
          <p:nvSpPr>
            <p:cNvPr name="Freeform 5" id="5"/>
            <p:cNvSpPr/>
            <p:nvPr/>
          </p:nvSpPr>
          <p:spPr>
            <a:xfrm flipH="false" flipV="false" rot="0">
              <a:off x="0" y="0"/>
              <a:ext cx="1199027" cy="1328732"/>
            </a:xfrm>
            <a:custGeom>
              <a:avLst/>
              <a:gdLst/>
              <a:ahLst/>
              <a:cxnLst/>
              <a:rect r="r" b="b" t="t" l="l"/>
              <a:pathLst>
                <a:path h="1328732" w="1199027">
                  <a:moveTo>
                    <a:pt x="56119" y="0"/>
                  </a:moveTo>
                  <a:lnTo>
                    <a:pt x="1142908" y="0"/>
                  </a:lnTo>
                  <a:cubicBezTo>
                    <a:pt x="1157792" y="0"/>
                    <a:pt x="1172066" y="5912"/>
                    <a:pt x="1182590" y="16437"/>
                  </a:cubicBezTo>
                  <a:cubicBezTo>
                    <a:pt x="1193114" y="26961"/>
                    <a:pt x="1199027" y="41235"/>
                    <a:pt x="1199027" y="56119"/>
                  </a:cubicBezTo>
                  <a:lnTo>
                    <a:pt x="1199027" y="1272614"/>
                  </a:lnTo>
                  <a:cubicBezTo>
                    <a:pt x="1199027" y="1287497"/>
                    <a:pt x="1193114" y="1301771"/>
                    <a:pt x="1182590" y="1312296"/>
                  </a:cubicBezTo>
                  <a:cubicBezTo>
                    <a:pt x="1172066" y="1322820"/>
                    <a:pt x="1157792" y="1328732"/>
                    <a:pt x="1142908" y="1328732"/>
                  </a:cubicBezTo>
                  <a:lnTo>
                    <a:pt x="56119" y="1328732"/>
                  </a:lnTo>
                  <a:cubicBezTo>
                    <a:pt x="41235" y="1328732"/>
                    <a:pt x="26961" y="1322820"/>
                    <a:pt x="16437" y="1312296"/>
                  </a:cubicBezTo>
                  <a:cubicBezTo>
                    <a:pt x="5912" y="1301771"/>
                    <a:pt x="0" y="1287497"/>
                    <a:pt x="0" y="1272614"/>
                  </a:cubicBezTo>
                  <a:lnTo>
                    <a:pt x="0" y="56119"/>
                  </a:lnTo>
                  <a:cubicBezTo>
                    <a:pt x="0" y="41235"/>
                    <a:pt x="5912" y="26961"/>
                    <a:pt x="16437" y="16437"/>
                  </a:cubicBezTo>
                  <a:cubicBezTo>
                    <a:pt x="26961" y="5912"/>
                    <a:pt x="41235" y="0"/>
                    <a:pt x="56119" y="0"/>
                  </a:cubicBezTo>
                  <a:close/>
                </a:path>
              </a:pathLst>
            </a:custGeom>
            <a:solidFill>
              <a:srgbClr val="4180AC"/>
            </a:solidFill>
            <a:ln w="38100" cap="rnd">
              <a:solidFill>
                <a:srgbClr val="4180AC"/>
              </a:solidFill>
              <a:prstDash val="solid"/>
              <a:round/>
            </a:ln>
          </p:spPr>
        </p:sp>
        <p:sp>
          <p:nvSpPr>
            <p:cNvPr name="TextBox 6" id="6"/>
            <p:cNvSpPr txBox="true"/>
            <p:nvPr/>
          </p:nvSpPr>
          <p:spPr>
            <a:xfrm>
              <a:off x="0" y="-38100"/>
              <a:ext cx="1199027" cy="1366832"/>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3779235" y="966464"/>
            <a:ext cx="10729530" cy="1725402"/>
          </a:xfrm>
          <a:prstGeom prst="rect">
            <a:avLst/>
          </a:prstGeom>
        </p:spPr>
        <p:txBody>
          <a:bodyPr anchor="t" rtlCol="false" tIns="0" lIns="0" bIns="0" rIns="0">
            <a:spAutoFit/>
          </a:bodyPr>
          <a:lstStyle/>
          <a:p>
            <a:pPr algn="ctr">
              <a:lnSpc>
                <a:spcPts val="6401"/>
              </a:lnSpc>
            </a:pPr>
            <a:r>
              <a:rPr lang="en-US" b="true" sz="7530">
                <a:solidFill>
                  <a:srgbClr val="4180AC"/>
                </a:solidFill>
                <a:latin typeface="Kelpt Bold"/>
                <a:ea typeface="Kelpt Bold"/>
                <a:cs typeface="Kelpt Bold"/>
                <a:sym typeface="Kelpt Bold"/>
              </a:rPr>
              <a:t>LEARNING GOALS FOR TODAY</a:t>
            </a:r>
          </a:p>
          <a:p>
            <a:pPr algn="ctr">
              <a:lnSpc>
                <a:spcPts val="6401"/>
              </a:lnSpc>
            </a:pPr>
            <a:r>
              <a:rPr lang="en-US" b="true" sz="7530">
                <a:solidFill>
                  <a:srgbClr val="4180AC"/>
                </a:solidFill>
                <a:latin typeface="Kelpt Bold"/>
                <a:ea typeface="Kelpt Bold"/>
                <a:cs typeface="Kelpt Bold"/>
                <a:sym typeface="Kelpt Bold"/>
              </a:rPr>
              <a:t>LEARN HOW TO:</a:t>
            </a:r>
          </a:p>
        </p:txBody>
      </p:sp>
      <p:grpSp>
        <p:nvGrpSpPr>
          <p:cNvPr name="Group 8" id="8"/>
          <p:cNvGrpSpPr/>
          <p:nvPr/>
        </p:nvGrpSpPr>
        <p:grpSpPr>
          <a:xfrm rot="0">
            <a:off x="6867723" y="3206477"/>
            <a:ext cx="4552554" cy="5045031"/>
            <a:chOff x="0" y="0"/>
            <a:chExt cx="1199027" cy="1328732"/>
          </a:xfrm>
        </p:grpSpPr>
        <p:sp>
          <p:nvSpPr>
            <p:cNvPr name="Freeform 9" id="9"/>
            <p:cNvSpPr/>
            <p:nvPr/>
          </p:nvSpPr>
          <p:spPr>
            <a:xfrm flipH="false" flipV="false" rot="0">
              <a:off x="0" y="0"/>
              <a:ext cx="1199027" cy="1328732"/>
            </a:xfrm>
            <a:custGeom>
              <a:avLst/>
              <a:gdLst/>
              <a:ahLst/>
              <a:cxnLst/>
              <a:rect r="r" b="b" t="t" l="l"/>
              <a:pathLst>
                <a:path h="1328732" w="1199027">
                  <a:moveTo>
                    <a:pt x="56119" y="0"/>
                  </a:moveTo>
                  <a:lnTo>
                    <a:pt x="1142908" y="0"/>
                  </a:lnTo>
                  <a:cubicBezTo>
                    <a:pt x="1157792" y="0"/>
                    <a:pt x="1172066" y="5912"/>
                    <a:pt x="1182590" y="16437"/>
                  </a:cubicBezTo>
                  <a:cubicBezTo>
                    <a:pt x="1193114" y="26961"/>
                    <a:pt x="1199027" y="41235"/>
                    <a:pt x="1199027" y="56119"/>
                  </a:cubicBezTo>
                  <a:lnTo>
                    <a:pt x="1199027" y="1272614"/>
                  </a:lnTo>
                  <a:cubicBezTo>
                    <a:pt x="1199027" y="1287497"/>
                    <a:pt x="1193114" y="1301771"/>
                    <a:pt x="1182590" y="1312296"/>
                  </a:cubicBezTo>
                  <a:cubicBezTo>
                    <a:pt x="1172066" y="1322820"/>
                    <a:pt x="1157792" y="1328732"/>
                    <a:pt x="1142908" y="1328732"/>
                  </a:cubicBezTo>
                  <a:lnTo>
                    <a:pt x="56119" y="1328732"/>
                  </a:lnTo>
                  <a:cubicBezTo>
                    <a:pt x="41235" y="1328732"/>
                    <a:pt x="26961" y="1322820"/>
                    <a:pt x="16437" y="1312296"/>
                  </a:cubicBezTo>
                  <a:cubicBezTo>
                    <a:pt x="5912" y="1301771"/>
                    <a:pt x="0" y="1287497"/>
                    <a:pt x="0" y="1272614"/>
                  </a:cubicBezTo>
                  <a:lnTo>
                    <a:pt x="0" y="56119"/>
                  </a:lnTo>
                  <a:cubicBezTo>
                    <a:pt x="0" y="41235"/>
                    <a:pt x="5912" y="26961"/>
                    <a:pt x="16437" y="16437"/>
                  </a:cubicBezTo>
                  <a:cubicBezTo>
                    <a:pt x="26961" y="5912"/>
                    <a:pt x="41235" y="0"/>
                    <a:pt x="56119" y="0"/>
                  </a:cubicBezTo>
                  <a:close/>
                </a:path>
              </a:pathLst>
            </a:custGeom>
            <a:solidFill>
              <a:srgbClr val="4180AC"/>
            </a:solidFill>
            <a:ln w="38100" cap="rnd">
              <a:solidFill>
                <a:srgbClr val="4180AC"/>
              </a:solidFill>
              <a:prstDash val="solid"/>
              <a:round/>
            </a:ln>
          </p:spPr>
        </p:sp>
        <p:sp>
          <p:nvSpPr>
            <p:cNvPr name="TextBox 10" id="10"/>
            <p:cNvSpPr txBox="true"/>
            <p:nvPr/>
          </p:nvSpPr>
          <p:spPr>
            <a:xfrm>
              <a:off x="0" y="-38100"/>
              <a:ext cx="1199027" cy="1366832"/>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1805790" y="3206477"/>
            <a:ext cx="4552554" cy="5045031"/>
            <a:chOff x="0" y="0"/>
            <a:chExt cx="1199027" cy="1328732"/>
          </a:xfrm>
        </p:grpSpPr>
        <p:sp>
          <p:nvSpPr>
            <p:cNvPr name="Freeform 12" id="12"/>
            <p:cNvSpPr/>
            <p:nvPr/>
          </p:nvSpPr>
          <p:spPr>
            <a:xfrm flipH="false" flipV="false" rot="0">
              <a:off x="0" y="0"/>
              <a:ext cx="1199027" cy="1328732"/>
            </a:xfrm>
            <a:custGeom>
              <a:avLst/>
              <a:gdLst/>
              <a:ahLst/>
              <a:cxnLst/>
              <a:rect r="r" b="b" t="t" l="l"/>
              <a:pathLst>
                <a:path h="1328732" w="1199027">
                  <a:moveTo>
                    <a:pt x="56119" y="0"/>
                  </a:moveTo>
                  <a:lnTo>
                    <a:pt x="1142908" y="0"/>
                  </a:lnTo>
                  <a:cubicBezTo>
                    <a:pt x="1157792" y="0"/>
                    <a:pt x="1172066" y="5912"/>
                    <a:pt x="1182590" y="16437"/>
                  </a:cubicBezTo>
                  <a:cubicBezTo>
                    <a:pt x="1193114" y="26961"/>
                    <a:pt x="1199027" y="41235"/>
                    <a:pt x="1199027" y="56119"/>
                  </a:cubicBezTo>
                  <a:lnTo>
                    <a:pt x="1199027" y="1272614"/>
                  </a:lnTo>
                  <a:cubicBezTo>
                    <a:pt x="1199027" y="1287497"/>
                    <a:pt x="1193114" y="1301771"/>
                    <a:pt x="1182590" y="1312296"/>
                  </a:cubicBezTo>
                  <a:cubicBezTo>
                    <a:pt x="1172066" y="1322820"/>
                    <a:pt x="1157792" y="1328732"/>
                    <a:pt x="1142908" y="1328732"/>
                  </a:cubicBezTo>
                  <a:lnTo>
                    <a:pt x="56119" y="1328732"/>
                  </a:lnTo>
                  <a:cubicBezTo>
                    <a:pt x="41235" y="1328732"/>
                    <a:pt x="26961" y="1322820"/>
                    <a:pt x="16437" y="1312296"/>
                  </a:cubicBezTo>
                  <a:cubicBezTo>
                    <a:pt x="5912" y="1301771"/>
                    <a:pt x="0" y="1287497"/>
                    <a:pt x="0" y="1272614"/>
                  </a:cubicBezTo>
                  <a:lnTo>
                    <a:pt x="0" y="56119"/>
                  </a:lnTo>
                  <a:cubicBezTo>
                    <a:pt x="0" y="41235"/>
                    <a:pt x="5912" y="26961"/>
                    <a:pt x="16437" y="16437"/>
                  </a:cubicBezTo>
                  <a:cubicBezTo>
                    <a:pt x="26961" y="5912"/>
                    <a:pt x="41235" y="0"/>
                    <a:pt x="56119" y="0"/>
                  </a:cubicBezTo>
                  <a:close/>
                </a:path>
              </a:pathLst>
            </a:custGeom>
            <a:solidFill>
              <a:srgbClr val="4180AC"/>
            </a:solidFill>
            <a:ln w="38100" cap="rnd">
              <a:solidFill>
                <a:srgbClr val="4180AC"/>
              </a:solidFill>
              <a:prstDash val="solid"/>
              <a:round/>
            </a:ln>
          </p:spPr>
        </p:sp>
        <p:sp>
          <p:nvSpPr>
            <p:cNvPr name="TextBox 13" id="13"/>
            <p:cNvSpPr txBox="true"/>
            <p:nvPr/>
          </p:nvSpPr>
          <p:spPr>
            <a:xfrm>
              <a:off x="0" y="-38100"/>
              <a:ext cx="1199027" cy="1366832"/>
            </a:xfrm>
            <a:prstGeom prst="rect">
              <a:avLst/>
            </a:prstGeom>
          </p:spPr>
          <p:txBody>
            <a:bodyPr anchor="ctr" rtlCol="false" tIns="50800" lIns="50800" bIns="50800" rIns="50800"/>
            <a:lstStyle/>
            <a:p>
              <a:pPr algn="ctr">
                <a:lnSpc>
                  <a:spcPts val="2659"/>
                </a:lnSpc>
              </a:pPr>
            </a:p>
          </p:txBody>
        </p:sp>
      </p:grpSp>
      <p:sp>
        <p:nvSpPr>
          <p:cNvPr name="AutoShape 14" id="14"/>
          <p:cNvSpPr/>
          <p:nvPr/>
        </p:nvSpPr>
        <p:spPr>
          <a:xfrm>
            <a:off x="1028700" y="1686290"/>
            <a:ext cx="2750535" cy="19050"/>
          </a:xfrm>
          <a:prstGeom prst="line">
            <a:avLst/>
          </a:prstGeom>
          <a:ln cap="flat" w="38100">
            <a:solidFill>
              <a:srgbClr val="4180AC"/>
            </a:solidFill>
            <a:prstDash val="solid"/>
            <a:headEnd type="oval" len="lg" w="lg"/>
            <a:tailEnd type="none" len="sm" w="sm"/>
          </a:ln>
        </p:spPr>
      </p:sp>
      <p:sp>
        <p:nvSpPr>
          <p:cNvPr name="AutoShape 15" id="15"/>
          <p:cNvSpPr/>
          <p:nvPr/>
        </p:nvSpPr>
        <p:spPr>
          <a:xfrm flipH="true">
            <a:off x="14508765" y="1705340"/>
            <a:ext cx="2750535" cy="0"/>
          </a:xfrm>
          <a:prstGeom prst="line">
            <a:avLst/>
          </a:prstGeom>
          <a:ln cap="flat" w="38100">
            <a:solidFill>
              <a:srgbClr val="4180AC"/>
            </a:solidFill>
            <a:prstDash val="solid"/>
            <a:headEnd type="oval" len="lg" w="lg"/>
            <a:tailEnd type="none" len="sm" w="sm"/>
          </a:ln>
        </p:spPr>
      </p:sp>
      <p:sp>
        <p:nvSpPr>
          <p:cNvPr name="TextBox 16" id="16"/>
          <p:cNvSpPr txBox="true"/>
          <p:nvPr/>
        </p:nvSpPr>
        <p:spPr>
          <a:xfrm rot="0">
            <a:off x="2428698" y="4725403"/>
            <a:ext cx="3562725" cy="2072640"/>
          </a:xfrm>
          <a:prstGeom prst="rect">
            <a:avLst/>
          </a:prstGeom>
        </p:spPr>
        <p:txBody>
          <a:bodyPr anchor="t" rtlCol="false" tIns="0" lIns="0" bIns="0" rIns="0">
            <a:spAutoFit/>
          </a:bodyPr>
          <a:lstStyle/>
          <a:p>
            <a:pPr algn="ctr">
              <a:lnSpc>
                <a:spcPts val="3359"/>
              </a:lnSpc>
            </a:pPr>
            <a:r>
              <a:rPr lang="en-US" sz="2400">
                <a:solidFill>
                  <a:srgbClr val="F0F1F3"/>
                </a:solidFill>
                <a:latin typeface="Canva Sans"/>
                <a:ea typeface="Canva Sans"/>
                <a:cs typeface="Canva Sans"/>
                <a:sym typeface="Canva Sans"/>
              </a:rPr>
              <a:t>Play a little and learn a lot!</a:t>
            </a:r>
          </a:p>
          <a:p>
            <a:pPr algn="ctr">
              <a:lnSpc>
                <a:spcPts val="3359"/>
              </a:lnSpc>
            </a:pPr>
          </a:p>
          <a:p>
            <a:pPr algn="ctr">
              <a:lnSpc>
                <a:spcPts val="3359"/>
              </a:lnSpc>
            </a:pPr>
            <a:r>
              <a:rPr lang="en-US" sz="2400">
                <a:solidFill>
                  <a:srgbClr val="F0F1F3"/>
                </a:solidFill>
                <a:latin typeface="Canva Sans"/>
                <a:ea typeface="Canva Sans"/>
                <a:cs typeface="Canva Sans"/>
                <a:sym typeface="Canva Sans"/>
              </a:rPr>
              <a:t>Focus on Math Practices.</a:t>
            </a:r>
          </a:p>
        </p:txBody>
      </p:sp>
      <p:sp>
        <p:nvSpPr>
          <p:cNvPr name="TextBox 17" id="17"/>
          <p:cNvSpPr txBox="true"/>
          <p:nvPr/>
        </p:nvSpPr>
        <p:spPr>
          <a:xfrm rot="0">
            <a:off x="7362638" y="4875848"/>
            <a:ext cx="3562725" cy="1653540"/>
          </a:xfrm>
          <a:prstGeom prst="rect">
            <a:avLst/>
          </a:prstGeom>
        </p:spPr>
        <p:txBody>
          <a:bodyPr anchor="t" rtlCol="false" tIns="0" lIns="0" bIns="0" rIns="0">
            <a:spAutoFit/>
          </a:bodyPr>
          <a:lstStyle/>
          <a:p>
            <a:pPr algn="ctr">
              <a:lnSpc>
                <a:spcPts val="3359"/>
              </a:lnSpc>
            </a:pPr>
            <a:r>
              <a:rPr lang="en-US" sz="2400">
                <a:solidFill>
                  <a:srgbClr val="F0F1F3"/>
                </a:solidFill>
                <a:latin typeface="Canva Sans"/>
                <a:ea typeface="Canva Sans"/>
                <a:cs typeface="Canva Sans"/>
                <a:sym typeface="Canva Sans"/>
              </a:rPr>
              <a:t>Understand Algebra and Geometry connections in deeper contexts.</a:t>
            </a:r>
          </a:p>
        </p:txBody>
      </p:sp>
      <p:sp>
        <p:nvSpPr>
          <p:cNvPr name="TextBox 18" id="18"/>
          <p:cNvSpPr txBox="true"/>
          <p:nvPr/>
        </p:nvSpPr>
        <p:spPr>
          <a:xfrm rot="0">
            <a:off x="12300704" y="5294948"/>
            <a:ext cx="3562725" cy="815340"/>
          </a:xfrm>
          <a:prstGeom prst="rect">
            <a:avLst/>
          </a:prstGeom>
        </p:spPr>
        <p:txBody>
          <a:bodyPr anchor="t" rtlCol="false" tIns="0" lIns="0" bIns="0" rIns="0">
            <a:spAutoFit/>
          </a:bodyPr>
          <a:lstStyle/>
          <a:p>
            <a:pPr algn="ctr">
              <a:lnSpc>
                <a:spcPts val="3359"/>
              </a:lnSpc>
            </a:pPr>
            <a:r>
              <a:rPr lang="en-US" sz="2400">
                <a:solidFill>
                  <a:srgbClr val="F0F1F3"/>
                </a:solidFill>
                <a:latin typeface="Canva Sans"/>
                <a:ea typeface="Canva Sans"/>
                <a:cs typeface="Canva Sans"/>
                <a:sym typeface="Canva Sans"/>
              </a:rPr>
              <a:t>Be able to apply mathematics in context.</a:t>
            </a:r>
          </a:p>
        </p:txBody>
      </p:sp>
      <p:sp>
        <p:nvSpPr>
          <p:cNvPr name="TextBox 19" id="19"/>
          <p:cNvSpPr txBox="true"/>
          <p:nvPr/>
        </p:nvSpPr>
        <p:spPr>
          <a:xfrm rot="0">
            <a:off x="4138910" y="8831580"/>
            <a:ext cx="10010180" cy="815340"/>
          </a:xfrm>
          <a:prstGeom prst="rect">
            <a:avLst/>
          </a:prstGeom>
        </p:spPr>
        <p:txBody>
          <a:bodyPr anchor="t" rtlCol="false" tIns="0" lIns="0" bIns="0" rIns="0">
            <a:spAutoFit/>
          </a:bodyPr>
          <a:lstStyle/>
          <a:p>
            <a:pPr algn="ctr">
              <a:lnSpc>
                <a:spcPts val="3359"/>
              </a:lnSpc>
              <a:spcBef>
                <a:spcPct val="0"/>
              </a:spcBef>
            </a:pPr>
            <a:r>
              <a:rPr lang="en-US" sz="2400" u="sng">
                <a:solidFill>
                  <a:srgbClr val="000000"/>
                </a:solidFill>
                <a:latin typeface="Canva Sans"/>
                <a:ea typeface="Canva Sans"/>
                <a:cs typeface="Canva Sans"/>
                <a:sym typeface="Canva Sans"/>
                <a:hlinkClick r:id="rId4" tooltip="https://lor2.gadoe.org/gadoe/file/f615509d-6fb0-4e0e-a022-024e19f44a59/1/Enhancing-the-City-Design-AU8-Learning-Plan.pdf"/>
              </a:rPr>
              <a:t>Enhancing-the-City-Design-Algebra-CC-Unit-8</a:t>
            </a:r>
          </a:p>
          <a:p>
            <a:pPr algn="ctr">
              <a:lnSpc>
                <a:spcPts val="3359"/>
              </a:lnSpc>
              <a:spcBef>
                <a:spcPct val="0"/>
              </a:spcBef>
            </a:pPr>
            <a:r>
              <a:rPr lang="en-US" sz="2400" u="sng">
                <a:solidFill>
                  <a:srgbClr val="000000"/>
                </a:solidFill>
                <a:latin typeface="Canva Sans"/>
                <a:ea typeface="Canva Sans"/>
                <a:cs typeface="Canva Sans"/>
                <a:sym typeface="Canva Sans"/>
                <a:hlinkClick r:id="rId5" tooltip="https://lor2.gadoe.org/gadoe/file/f615509d-6fb0-4e0e-a022-024e19f44a59/1/Enhancing-the-City-Design-Student-AU8.pdf"/>
              </a:rPr>
              <a:t>Enhancing the City Design Algebra CC Unit 8 Student Reproducibles</a:t>
            </a:r>
            <a:r>
              <a:rPr lang="en-US" sz="2400">
                <a:solidFill>
                  <a:srgbClr val="000000"/>
                </a:solidFill>
                <a:latin typeface="Canva Sans"/>
                <a:ea typeface="Canva Sans"/>
                <a:cs typeface="Canva Sans"/>
                <a:sym typeface="Canva Sans"/>
              </a:rPr>
              <a:t>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AutoShape 2" id="2"/>
          <p:cNvSpPr/>
          <p:nvPr/>
        </p:nvSpPr>
        <p:spPr>
          <a:xfrm flipH="true">
            <a:off x="7001040" y="1686290"/>
            <a:ext cx="6987143" cy="952"/>
          </a:xfrm>
          <a:prstGeom prst="line">
            <a:avLst/>
          </a:prstGeom>
          <a:ln cap="flat" w="38100">
            <a:solidFill>
              <a:srgbClr val="4180AC"/>
            </a:solidFill>
            <a:prstDash val="solid"/>
            <a:headEnd type="oval" len="lg" w="lg"/>
            <a:tailEnd type="none" len="sm" w="sm"/>
          </a:ln>
        </p:spPr>
      </p:sp>
      <p:sp>
        <p:nvSpPr>
          <p:cNvPr name="Freeform 3" id="3"/>
          <p:cNvSpPr/>
          <p:nvPr/>
        </p:nvSpPr>
        <p:spPr>
          <a:xfrm flipH="false" flipV="false" rot="0">
            <a:off x="9522545" y="1028700"/>
            <a:ext cx="12375338" cy="8229600"/>
          </a:xfrm>
          <a:custGeom>
            <a:avLst/>
            <a:gdLst/>
            <a:ahLst/>
            <a:cxnLst/>
            <a:rect r="r" b="b" t="t" l="l"/>
            <a:pathLst>
              <a:path h="8229600" w="12375338">
                <a:moveTo>
                  <a:pt x="0" y="0"/>
                </a:moveTo>
                <a:lnTo>
                  <a:pt x="12375338" y="0"/>
                </a:lnTo>
                <a:lnTo>
                  <a:pt x="12375338" y="8229600"/>
                </a:lnTo>
                <a:lnTo>
                  <a:pt x="0" y="8229600"/>
                </a:lnTo>
                <a:lnTo>
                  <a:pt x="0" y="0"/>
                </a:lnTo>
                <a:close/>
              </a:path>
            </a:pathLst>
          </a:custGeom>
          <a:blipFill>
            <a:blip r:embed="rId2"/>
            <a:stretch>
              <a:fillRect l="0" t="0" r="0" b="0"/>
            </a:stretch>
          </a:blipFill>
        </p:spPr>
      </p:sp>
      <p:sp>
        <p:nvSpPr>
          <p:cNvPr name="TextBox 4" id="4"/>
          <p:cNvSpPr txBox="true"/>
          <p:nvPr/>
        </p:nvSpPr>
        <p:spPr>
          <a:xfrm rot="0">
            <a:off x="1028700" y="1314450"/>
            <a:ext cx="5972340" cy="1031335"/>
          </a:xfrm>
          <a:prstGeom prst="rect">
            <a:avLst/>
          </a:prstGeom>
        </p:spPr>
        <p:txBody>
          <a:bodyPr anchor="t" rtlCol="false" tIns="0" lIns="0" bIns="0" rIns="0">
            <a:spAutoFit/>
          </a:bodyPr>
          <a:lstStyle/>
          <a:p>
            <a:pPr algn="l">
              <a:lnSpc>
                <a:spcPts val="7336"/>
              </a:lnSpc>
            </a:pPr>
            <a:r>
              <a:rPr lang="en-US" sz="8630" b="true">
                <a:solidFill>
                  <a:srgbClr val="4180AC"/>
                </a:solidFill>
                <a:latin typeface="Kelpt Bold"/>
                <a:ea typeface="Kelpt Bold"/>
                <a:cs typeface="Kelpt Bold"/>
                <a:sym typeface="Kelpt Bold"/>
              </a:rPr>
              <a:t>TEACHER PLAY</a:t>
            </a:r>
          </a:p>
        </p:txBody>
      </p:sp>
      <p:sp>
        <p:nvSpPr>
          <p:cNvPr name="TextBox 5" id="5"/>
          <p:cNvSpPr txBox="true"/>
          <p:nvPr/>
        </p:nvSpPr>
        <p:spPr>
          <a:xfrm rot="0">
            <a:off x="1028700" y="3074557"/>
            <a:ext cx="8115300" cy="1471930"/>
          </a:xfrm>
          <a:prstGeom prst="rect">
            <a:avLst/>
          </a:prstGeom>
        </p:spPr>
        <p:txBody>
          <a:bodyPr anchor="t" rtlCol="false" tIns="0" lIns="0" bIns="0" rIns="0">
            <a:spAutoFit/>
          </a:bodyPr>
          <a:lstStyle/>
          <a:p>
            <a:pPr algn="l">
              <a:lnSpc>
                <a:spcPts val="3919"/>
              </a:lnSpc>
            </a:pPr>
            <a:r>
              <a:rPr lang="en-US" sz="2799">
                <a:solidFill>
                  <a:srgbClr val="4180AC"/>
                </a:solidFill>
                <a:latin typeface="Canva Sans"/>
                <a:ea typeface="Canva Sans"/>
                <a:cs typeface="Canva Sans"/>
                <a:sym typeface="Canva Sans"/>
              </a:rPr>
              <a:t>If you join the midpoints of the adjacent sides of any quadrilateral, then you always form an inscribed parallelogram.</a:t>
            </a:r>
          </a:p>
        </p:txBody>
      </p:sp>
      <p:sp>
        <p:nvSpPr>
          <p:cNvPr name="Freeform 6" id="6"/>
          <p:cNvSpPr/>
          <p:nvPr/>
        </p:nvSpPr>
        <p:spPr>
          <a:xfrm flipH="false" flipV="false" rot="0">
            <a:off x="-1101319" y="7287679"/>
            <a:ext cx="12375338" cy="8229600"/>
          </a:xfrm>
          <a:custGeom>
            <a:avLst/>
            <a:gdLst/>
            <a:ahLst/>
            <a:cxnLst/>
            <a:rect r="r" b="b" t="t" l="l"/>
            <a:pathLst>
              <a:path h="8229600" w="12375338">
                <a:moveTo>
                  <a:pt x="0" y="0"/>
                </a:moveTo>
                <a:lnTo>
                  <a:pt x="12375338" y="0"/>
                </a:lnTo>
                <a:lnTo>
                  <a:pt x="12375338" y="8229600"/>
                </a:lnTo>
                <a:lnTo>
                  <a:pt x="0" y="8229600"/>
                </a:lnTo>
                <a:lnTo>
                  <a:pt x="0" y="0"/>
                </a:lnTo>
                <a:close/>
              </a:path>
            </a:pathLst>
          </a:custGeom>
          <a:blipFill>
            <a:blip r:embed="rId2"/>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Freeform 2" id="2"/>
          <p:cNvSpPr/>
          <p:nvPr/>
        </p:nvSpPr>
        <p:spPr>
          <a:xfrm flipH="false" flipV="false" rot="0">
            <a:off x="4283029" y="282529"/>
            <a:ext cx="9721943" cy="9721943"/>
          </a:xfrm>
          <a:custGeom>
            <a:avLst/>
            <a:gdLst/>
            <a:ahLst/>
            <a:cxnLst/>
            <a:rect r="r" b="b" t="t" l="l"/>
            <a:pathLst>
              <a:path h="9721943" w="9721943">
                <a:moveTo>
                  <a:pt x="0" y="0"/>
                </a:moveTo>
                <a:lnTo>
                  <a:pt x="9721942" y="0"/>
                </a:lnTo>
                <a:lnTo>
                  <a:pt x="9721942" y="9721942"/>
                </a:lnTo>
                <a:lnTo>
                  <a:pt x="0" y="97219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4364117" y="1814887"/>
            <a:ext cx="9559765" cy="6657226"/>
            <a:chOff x="0" y="0"/>
            <a:chExt cx="12746354" cy="8876301"/>
          </a:xfrm>
        </p:grpSpPr>
        <p:sp>
          <p:nvSpPr>
            <p:cNvPr name="TextBox 4" id="4"/>
            <p:cNvSpPr txBox="true"/>
            <p:nvPr/>
          </p:nvSpPr>
          <p:spPr>
            <a:xfrm rot="0">
              <a:off x="0" y="-28574"/>
              <a:ext cx="4054475" cy="364701"/>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[(6, 4), (10, 10), (4, -8), (2, -10)]</a:t>
              </a:r>
            </a:p>
          </p:txBody>
        </p:sp>
        <p:sp>
          <p:nvSpPr>
            <p:cNvPr name="TextBox 5" id="5"/>
            <p:cNvSpPr txBox="true"/>
            <p:nvPr/>
          </p:nvSpPr>
          <p:spPr>
            <a:xfrm rot="0">
              <a:off x="4357805" y="-28574"/>
              <a:ext cx="3960614" cy="364702"/>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[(0, 6), (-2, -4), (-10, 4), (-4, 0)]</a:t>
              </a:r>
            </a:p>
          </p:txBody>
        </p:sp>
        <p:sp>
          <p:nvSpPr>
            <p:cNvPr name="TextBox 6" id="6"/>
            <p:cNvSpPr txBox="true"/>
            <p:nvPr/>
          </p:nvSpPr>
          <p:spPr>
            <a:xfrm rot="0">
              <a:off x="8686719" y="-28575"/>
              <a:ext cx="3910211" cy="364702"/>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[(-10, 8), (-2, 6), (0, -4), (6, -2)]</a:t>
              </a:r>
            </a:p>
          </p:txBody>
        </p:sp>
        <p:sp>
          <p:nvSpPr>
            <p:cNvPr name="TextBox 7" id="7"/>
            <p:cNvSpPr txBox="true"/>
            <p:nvPr/>
          </p:nvSpPr>
          <p:spPr>
            <a:xfrm rot="0">
              <a:off x="52090" y="4154523"/>
              <a:ext cx="3975695" cy="364702"/>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[(2, 8), (-10, 8), (-6, -2), (-4, -2)]</a:t>
              </a:r>
            </a:p>
          </p:txBody>
        </p:sp>
        <p:sp>
          <p:nvSpPr>
            <p:cNvPr name="TextBox 8" id="8"/>
            <p:cNvSpPr txBox="true"/>
            <p:nvPr/>
          </p:nvSpPr>
          <p:spPr>
            <a:xfrm rot="0">
              <a:off x="4279819" y="4154523"/>
              <a:ext cx="4089400" cy="364702"/>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[(-4, 8), (-2, 8), (-2, 10), (-4, 10)]</a:t>
              </a:r>
            </a:p>
          </p:txBody>
        </p:sp>
        <p:sp>
          <p:nvSpPr>
            <p:cNvPr name="TextBox 9" id="9"/>
            <p:cNvSpPr txBox="true"/>
            <p:nvPr/>
          </p:nvSpPr>
          <p:spPr>
            <a:xfrm rot="0">
              <a:off x="8826717" y="4154523"/>
              <a:ext cx="3630216" cy="364702"/>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[(8, -5), (6, -5), (-9, 2), (3, 2)]</a:t>
              </a:r>
            </a:p>
          </p:txBody>
        </p:sp>
        <p:sp>
          <p:nvSpPr>
            <p:cNvPr name="TextBox 10" id="10"/>
            <p:cNvSpPr txBox="true"/>
            <p:nvPr/>
          </p:nvSpPr>
          <p:spPr>
            <a:xfrm rot="0">
              <a:off x="124718" y="8511600"/>
              <a:ext cx="3830439" cy="364702"/>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[(6, -6), (10, -6), (0, 2), (-2, 2)]</a:t>
              </a:r>
            </a:p>
          </p:txBody>
        </p:sp>
        <p:sp>
          <p:nvSpPr>
            <p:cNvPr name="TextBox 11" id="11"/>
            <p:cNvSpPr txBox="true"/>
            <p:nvPr/>
          </p:nvSpPr>
          <p:spPr>
            <a:xfrm rot="0">
              <a:off x="4610515" y="8511600"/>
              <a:ext cx="3428008" cy="364702"/>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[(3, 2), (9, 3), (8, 7), (-6, 0)]</a:t>
              </a:r>
            </a:p>
          </p:txBody>
        </p:sp>
        <p:sp>
          <p:nvSpPr>
            <p:cNvPr name="TextBox 12" id="12"/>
            <p:cNvSpPr txBox="true"/>
            <p:nvPr/>
          </p:nvSpPr>
          <p:spPr>
            <a:xfrm rot="0">
              <a:off x="8562696" y="8511600"/>
              <a:ext cx="4183658" cy="342688"/>
            </a:xfrm>
            <a:prstGeom prst="rect">
              <a:avLst/>
            </a:prstGeom>
          </p:spPr>
          <p:txBody>
            <a:bodyPr anchor="t" rtlCol="false" tIns="0" lIns="0" bIns="0" rIns="0">
              <a:spAutoFit/>
            </a:bodyPr>
            <a:lstStyle/>
            <a:p>
              <a:pPr algn="ctr">
                <a:lnSpc>
                  <a:spcPts val="2240"/>
                </a:lnSpc>
                <a:spcBef>
                  <a:spcPct val="0"/>
                </a:spcBef>
              </a:pPr>
              <a:r>
                <a:rPr lang="en-US" sz="1600">
                  <a:solidFill>
                    <a:srgbClr val="000000"/>
                  </a:solidFill>
                  <a:latin typeface="Canva Sans"/>
                  <a:ea typeface="Canva Sans"/>
                  <a:cs typeface="Canva Sans"/>
                  <a:sym typeface="Canva Sans"/>
                </a:rPr>
                <a:t>[(10, -6), (14, -6), (14, -4), (10, -4)]</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Freeform 2" id="2"/>
          <p:cNvSpPr/>
          <p:nvPr/>
        </p:nvSpPr>
        <p:spPr>
          <a:xfrm flipH="false" flipV="false" rot="0">
            <a:off x="4283029" y="282529"/>
            <a:ext cx="9721943" cy="9721943"/>
          </a:xfrm>
          <a:custGeom>
            <a:avLst/>
            <a:gdLst/>
            <a:ahLst/>
            <a:cxnLst/>
            <a:rect r="r" b="b" t="t" l="l"/>
            <a:pathLst>
              <a:path h="9721943" w="9721943">
                <a:moveTo>
                  <a:pt x="0" y="0"/>
                </a:moveTo>
                <a:lnTo>
                  <a:pt x="9721942" y="0"/>
                </a:lnTo>
                <a:lnTo>
                  <a:pt x="9721942" y="9721942"/>
                </a:lnTo>
                <a:lnTo>
                  <a:pt x="0" y="97219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4415389" y="1616929"/>
            <a:ext cx="9457223" cy="7053142"/>
            <a:chOff x="0" y="0"/>
            <a:chExt cx="12609630" cy="9404189"/>
          </a:xfrm>
        </p:grpSpPr>
        <p:sp>
          <p:nvSpPr>
            <p:cNvPr name="TextBox 4" id="4"/>
            <p:cNvSpPr txBox="true"/>
            <p:nvPr/>
          </p:nvSpPr>
          <p:spPr>
            <a:xfrm rot="0">
              <a:off x="0" y="-28575"/>
              <a:ext cx="4054475" cy="758402"/>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Rhombus: </a:t>
              </a:r>
            </a:p>
            <a:p>
              <a:pPr algn="ctr">
                <a:lnSpc>
                  <a:spcPts val="2380"/>
                </a:lnSpc>
                <a:spcBef>
                  <a:spcPct val="0"/>
                </a:spcBef>
              </a:pPr>
              <a:r>
                <a:rPr lang="en-US" sz="1700">
                  <a:solidFill>
                    <a:srgbClr val="000000"/>
                  </a:solidFill>
                  <a:latin typeface="Canva Sans"/>
                  <a:ea typeface="Canva Sans"/>
                  <a:cs typeface="Canva Sans"/>
                  <a:sym typeface="Canva Sans"/>
                </a:rPr>
                <a:t>[(6, 4), (10, 10), (4, -8), (2, -10)]</a:t>
              </a:r>
            </a:p>
          </p:txBody>
        </p:sp>
        <p:sp>
          <p:nvSpPr>
            <p:cNvPr name="TextBox 5" id="5"/>
            <p:cNvSpPr txBox="true"/>
            <p:nvPr/>
          </p:nvSpPr>
          <p:spPr>
            <a:xfrm rot="0">
              <a:off x="4345105" y="-28575"/>
              <a:ext cx="3960614" cy="758402"/>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Kite: </a:t>
              </a:r>
            </a:p>
            <a:p>
              <a:pPr algn="ctr">
                <a:lnSpc>
                  <a:spcPts val="2380"/>
                </a:lnSpc>
                <a:spcBef>
                  <a:spcPct val="0"/>
                </a:spcBef>
              </a:pPr>
              <a:r>
                <a:rPr lang="en-US" sz="1700">
                  <a:solidFill>
                    <a:srgbClr val="000000"/>
                  </a:solidFill>
                  <a:latin typeface="Canva Sans"/>
                  <a:ea typeface="Canva Sans"/>
                  <a:cs typeface="Canva Sans"/>
                  <a:sym typeface="Canva Sans"/>
                </a:rPr>
                <a:t>[(0, 6), (-2, -4), (-10, 4), (-4, 0)]</a:t>
              </a:r>
            </a:p>
          </p:txBody>
        </p:sp>
        <p:sp>
          <p:nvSpPr>
            <p:cNvPr name="TextBox 6" id="6"/>
            <p:cNvSpPr txBox="true"/>
            <p:nvPr/>
          </p:nvSpPr>
          <p:spPr>
            <a:xfrm rot="0">
              <a:off x="8686719" y="-28575"/>
              <a:ext cx="3910211" cy="758402"/>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Irregular Quadrilateral: </a:t>
              </a:r>
            </a:p>
            <a:p>
              <a:pPr algn="ctr">
                <a:lnSpc>
                  <a:spcPts val="2380"/>
                </a:lnSpc>
                <a:spcBef>
                  <a:spcPct val="0"/>
                </a:spcBef>
              </a:pPr>
              <a:r>
                <a:rPr lang="en-US" sz="1700">
                  <a:solidFill>
                    <a:srgbClr val="000000"/>
                  </a:solidFill>
                  <a:latin typeface="Canva Sans"/>
                  <a:ea typeface="Canva Sans"/>
                  <a:cs typeface="Canva Sans"/>
                  <a:sym typeface="Canva Sans"/>
                </a:rPr>
                <a:t>[(-10, 8), (-2, 6), (0, -4), (6, -2)]</a:t>
              </a:r>
            </a:p>
          </p:txBody>
        </p:sp>
        <p:sp>
          <p:nvSpPr>
            <p:cNvPr name="TextBox 7" id="7"/>
            <p:cNvSpPr txBox="true"/>
            <p:nvPr/>
          </p:nvSpPr>
          <p:spPr>
            <a:xfrm rot="0">
              <a:off x="39390" y="4309161"/>
              <a:ext cx="3975695" cy="758402"/>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Parallelogram: </a:t>
              </a:r>
            </a:p>
            <a:p>
              <a:pPr algn="ctr">
                <a:lnSpc>
                  <a:spcPts val="2380"/>
                </a:lnSpc>
                <a:spcBef>
                  <a:spcPct val="0"/>
                </a:spcBef>
              </a:pPr>
              <a:r>
                <a:rPr lang="en-US" sz="1700">
                  <a:solidFill>
                    <a:srgbClr val="000000"/>
                  </a:solidFill>
                  <a:latin typeface="Canva Sans"/>
                  <a:ea typeface="Canva Sans"/>
                  <a:cs typeface="Canva Sans"/>
                  <a:sym typeface="Canva Sans"/>
                </a:rPr>
                <a:t>[(2, 8), (-10, 8), (-6, -2), (-4, -2)]</a:t>
              </a:r>
            </a:p>
          </p:txBody>
        </p:sp>
        <p:sp>
          <p:nvSpPr>
            <p:cNvPr name="TextBox 8" id="8"/>
            <p:cNvSpPr txBox="true"/>
            <p:nvPr/>
          </p:nvSpPr>
          <p:spPr>
            <a:xfrm rot="0">
              <a:off x="4280712" y="4309161"/>
              <a:ext cx="4089400" cy="758402"/>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Square: </a:t>
              </a:r>
            </a:p>
            <a:p>
              <a:pPr algn="ctr">
                <a:lnSpc>
                  <a:spcPts val="2380"/>
                </a:lnSpc>
                <a:spcBef>
                  <a:spcPct val="0"/>
                </a:spcBef>
              </a:pPr>
              <a:r>
                <a:rPr lang="en-US" sz="1700">
                  <a:solidFill>
                    <a:srgbClr val="000000"/>
                  </a:solidFill>
                  <a:latin typeface="Canva Sans"/>
                  <a:ea typeface="Canva Sans"/>
                  <a:cs typeface="Canva Sans"/>
                  <a:sym typeface="Canva Sans"/>
                </a:rPr>
                <a:t>[(-4, 8), (-2, 8), (-2, 10), (-4, 10)]</a:t>
              </a:r>
            </a:p>
          </p:txBody>
        </p:sp>
        <p:sp>
          <p:nvSpPr>
            <p:cNvPr name="TextBox 9" id="9"/>
            <p:cNvSpPr txBox="true"/>
            <p:nvPr/>
          </p:nvSpPr>
          <p:spPr>
            <a:xfrm rot="0">
              <a:off x="8826717" y="4309161"/>
              <a:ext cx="3630216" cy="758402"/>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Parallelogram: </a:t>
              </a:r>
            </a:p>
            <a:p>
              <a:pPr algn="ctr">
                <a:lnSpc>
                  <a:spcPts val="2380"/>
                </a:lnSpc>
                <a:spcBef>
                  <a:spcPct val="0"/>
                </a:spcBef>
              </a:pPr>
              <a:r>
                <a:rPr lang="en-US" sz="1700">
                  <a:solidFill>
                    <a:srgbClr val="000000"/>
                  </a:solidFill>
                  <a:latin typeface="Canva Sans"/>
                  <a:ea typeface="Canva Sans"/>
                  <a:cs typeface="Canva Sans"/>
                  <a:sym typeface="Canva Sans"/>
                </a:rPr>
                <a:t>[(8, -5), (6, -5), (-9, 2), (3, 2)]</a:t>
              </a:r>
            </a:p>
          </p:txBody>
        </p:sp>
        <p:sp>
          <p:nvSpPr>
            <p:cNvPr name="TextBox 10" id="10"/>
            <p:cNvSpPr txBox="true"/>
            <p:nvPr/>
          </p:nvSpPr>
          <p:spPr>
            <a:xfrm rot="0">
              <a:off x="112018" y="8645787"/>
              <a:ext cx="3830439" cy="758402"/>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Isosceles Trapezium: </a:t>
              </a:r>
            </a:p>
            <a:p>
              <a:pPr algn="ctr">
                <a:lnSpc>
                  <a:spcPts val="2380"/>
                </a:lnSpc>
                <a:spcBef>
                  <a:spcPct val="0"/>
                </a:spcBef>
              </a:pPr>
              <a:r>
                <a:rPr lang="en-US" sz="1700">
                  <a:solidFill>
                    <a:srgbClr val="000000"/>
                  </a:solidFill>
                  <a:latin typeface="Canva Sans"/>
                  <a:ea typeface="Canva Sans"/>
                  <a:cs typeface="Canva Sans"/>
                  <a:sym typeface="Canva Sans"/>
                </a:rPr>
                <a:t>[(6, -6), (10, -6), (0, 2), (-2, 2)]</a:t>
              </a:r>
            </a:p>
          </p:txBody>
        </p:sp>
        <p:sp>
          <p:nvSpPr>
            <p:cNvPr name="TextBox 11" id="11"/>
            <p:cNvSpPr txBox="true"/>
            <p:nvPr/>
          </p:nvSpPr>
          <p:spPr>
            <a:xfrm rot="0">
              <a:off x="4611408" y="8645787"/>
              <a:ext cx="3428008" cy="758402"/>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Canva Sans"/>
                  <a:ea typeface="Canva Sans"/>
                  <a:cs typeface="Canva Sans"/>
                  <a:sym typeface="Canva Sans"/>
                </a:rPr>
                <a:t>Irregular Quadrilateral: </a:t>
              </a:r>
            </a:p>
            <a:p>
              <a:pPr algn="ctr">
                <a:lnSpc>
                  <a:spcPts val="2380"/>
                </a:lnSpc>
                <a:spcBef>
                  <a:spcPct val="0"/>
                </a:spcBef>
              </a:pPr>
              <a:r>
                <a:rPr lang="en-US" sz="1700">
                  <a:solidFill>
                    <a:srgbClr val="000000"/>
                  </a:solidFill>
                  <a:latin typeface="Canva Sans"/>
                  <a:ea typeface="Canva Sans"/>
                  <a:cs typeface="Canva Sans"/>
                  <a:sym typeface="Canva Sans"/>
                </a:rPr>
                <a:t>[(3, 2), (9, 3), (8, 7), (-6, 0)]</a:t>
              </a:r>
            </a:p>
          </p:txBody>
        </p:sp>
        <p:sp>
          <p:nvSpPr>
            <p:cNvPr name="TextBox 12" id="12"/>
            <p:cNvSpPr txBox="true"/>
            <p:nvPr/>
          </p:nvSpPr>
          <p:spPr>
            <a:xfrm rot="0">
              <a:off x="8686719" y="8645787"/>
              <a:ext cx="3922911" cy="688975"/>
            </a:xfrm>
            <a:prstGeom prst="rect">
              <a:avLst/>
            </a:prstGeom>
          </p:spPr>
          <p:txBody>
            <a:bodyPr anchor="t" rtlCol="false" tIns="0" lIns="0" bIns="0" rIns="0">
              <a:spAutoFit/>
            </a:bodyPr>
            <a:lstStyle/>
            <a:p>
              <a:pPr algn="ctr">
                <a:lnSpc>
                  <a:spcPts val="2100"/>
                </a:lnSpc>
                <a:spcBef>
                  <a:spcPct val="0"/>
                </a:spcBef>
              </a:pPr>
              <a:r>
                <a:rPr lang="en-US" sz="1500">
                  <a:solidFill>
                    <a:srgbClr val="000000"/>
                  </a:solidFill>
                  <a:latin typeface="Canva Sans"/>
                  <a:ea typeface="Canva Sans"/>
                  <a:cs typeface="Canva Sans"/>
                  <a:sym typeface="Canva Sans"/>
                </a:rPr>
                <a:t>Rectangle: </a:t>
              </a:r>
            </a:p>
            <a:p>
              <a:pPr algn="ctr">
                <a:lnSpc>
                  <a:spcPts val="2100"/>
                </a:lnSpc>
                <a:spcBef>
                  <a:spcPct val="0"/>
                </a:spcBef>
              </a:pPr>
              <a:r>
                <a:rPr lang="en-US" sz="1500">
                  <a:solidFill>
                    <a:srgbClr val="000000"/>
                  </a:solidFill>
                  <a:latin typeface="Canva Sans"/>
                  <a:ea typeface="Canva Sans"/>
                  <a:cs typeface="Canva Sans"/>
                  <a:sym typeface="Canva Sans"/>
                </a:rPr>
                <a:t>[(10, -6), (14, -6), (14, -4), (10, -4)]</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Freeform 2" id="2"/>
          <p:cNvSpPr/>
          <p:nvPr/>
        </p:nvSpPr>
        <p:spPr>
          <a:xfrm flipH="false" flipV="false" rot="0">
            <a:off x="4276898" y="276398"/>
            <a:ext cx="9734205" cy="9734205"/>
          </a:xfrm>
          <a:custGeom>
            <a:avLst/>
            <a:gdLst/>
            <a:ahLst/>
            <a:cxnLst/>
            <a:rect r="r" b="b" t="t" l="l"/>
            <a:pathLst>
              <a:path h="9734205" w="9734205">
                <a:moveTo>
                  <a:pt x="0" y="0"/>
                </a:moveTo>
                <a:lnTo>
                  <a:pt x="9734204" y="0"/>
                </a:lnTo>
                <a:lnTo>
                  <a:pt x="9734204" y="9734204"/>
                </a:lnTo>
                <a:lnTo>
                  <a:pt x="0" y="9734204"/>
                </a:lnTo>
                <a:lnTo>
                  <a:pt x="0" y="0"/>
                </a:lnTo>
                <a:close/>
              </a:path>
            </a:pathLst>
          </a:custGeom>
          <a:blipFill>
            <a:blip r:embed="rId2"/>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2EDED"/>
        </a:solidFill>
      </p:bgPr>
    </p:bg>
    <p:spTree>
      <p:nvGrpSpPr>
        <p:cNvPr id="1" name=""/>
        <p:cNvGrpSpPr/>
        <p:nvPr/>
      </p:nvGrpSpPr>
      <p:grpSpPr>
        <a:xfrm>
          <a:off x="0" y="0"/>
          <a:ext cx="0" cy="0"/>
          <a:chOff x="0" y="0"/>
          <a:chExt cx="0" cy="0"/>
        </a:xfrm>
      </p:grpSpPr>
      <p:sp>
        <p:nvSpPr>
          <p:cNvPr name="Freeform 2" id="2"/>
          <p:cNvSpPr/>
          <p:nvPr/>
        </p:nvSpPr>
        <p:spPr>
          <a:xfrm flipH="false" flipV="false" rot="0">
            <a:off x="-5380518" y="4136708"/>
            <a:ext cx="9710442" cy="8229600"/>
          </a:xfrm>
          <a:custGeom>
            <a:avLst/>
            <a:gdLst/>
            <a:ahLst/>
            <a:cxnLst/>
            <a:rect r="r" b="b" t="t" l="l"/>
            <a:pathLst>
              <a:path h="8229600" w="9710442">
                <a:moveTo>
                  <a:pt x="0" y="0"/>
                </a:moveTo>
                <a:lnTo>
                  <a:pt x="9710442" y="0"/>
                </a:lnTo>
                <a:lnTo>
                  <a:pt x="9710442" y="8229600"/>
                </a:lnTo>
                <a:lnTo>
                  <a:pt x="0" y="8229600"/>
                </a:lnTo>
                <a:lnTo>
                  <a:pt x="0" y="0"/>
                </a:lnTo>
                <a:close/>
              </a:path>
            </a:pathLst>
          </a:custGeom>
          <a:blipFill>
            <a:blip r:embed="rId2"/>
            <a:stretch>
              <a:fillRect l="0" t="0" r="0" b="0"/>
            </a:stretch>
          </a:blipFill>
        </p:spPr>
      </p:sp>
      <p:sp>
        <p:nvSpPr>
          <p:cNvPr name="Freeform 3" id="3"/>
          <p:cNvSpPr/>
          <p:nvPr/>
        </p:nvSpPr>
        <p:spPr>
          <a:xfrm flipH="true" flipV="false" rot="0">
            <a:off x="14044782" y="4136708"/>
            <a:ext cx="9710442" cy="8229600"/>
          </a:xfrm>
          <a:custGeom>
            <a:avLst/>
            <a:gdLst/>
            <a:ahLst/>
            <a:cxnLst/>
            <a:rect r="r" b="b" t="t" l="l"/>
            <a:pathLst>
              <a:path h="8229600" w="9710442">
                <a:moveTo>
                  <a:pt x="9710442" y="0"/>
                </a:moveTo>
                <a:lnTo>
                  <a:pt x="0" y="0"/>
                </a:lnTo>
                <a:lnTo>
                  <a:pt x="0" y="8229600"/>
                </a:lnTo>
                <a:lnTo>
                  <a:pt x="9710442" y="8229600"/>
                </a:lnTo>
                <a:lnTo>
                  <a:pt x="9710442" y="0"/>
                </a:lnTo>
                <a:close/>
              </a:path>
            </a:pathLst>
          </a:custGeom>
          <a:blipFill>
            <a:blip r:embed="rId2"/>
            <a:stretch>
              <a:fillRect l="0" t="0" r="0" b="0"/>
            </a:stretch>
          </a:blipFill>
        </p:spPr>
      </p:sp>
      <p:sp>
        <p:nvSpPr>
          <p:cNvPr name="TextBox 4" id="4"/>
          <p:cNvSpPr txBox="true"/>
          <p:nvPr/>
        </p:nvSpPr>
        <p:spPr>
          <a:xfrm rot="0">
            <a:off x="3780785" y="865822"/>
            <a:ext cx="10726429" cy="1964785"/>
          </a:xfrm>
          <a:prstGeom prst="rect">
            <a:avLst/>
          </a:prstGeom>
        </p:spPr>
        <p:txBody>
          <a:bodyPr anchor="t" rtlCol="false" tIns="0" lIns="0" bIns="0" rIns="0">
            <a:spAutoFit/>
          </a:bodyPr>
          <a:lstStyle/>
          <a:p>
            <a:pPr algn="ctr">
              <a:lnSpc>
                <a:spcPts val="7336"/>
              </a:lnSpc>
            </a:pPr>
            <a:r>
              <a:rPr lang="en-US" b="true" sz="8630">
                <a:solidFill>
                  <a:srgbClr val="4180AC"/>
                </a:solidFill>
                <a:latin typeface="Kelpt Bold"/>
                <a:ea typeface="Kelpt Bold"/>
                <a:cs typeface="Kelpt Bold"/>
                <a:sym typeface="Kelpt Bold"/>
              </a:rPr>
              <a:t>TEACHER EXPLORE:</a:t>
            </a:r>
          </a:p>
          <a:p>
            <a:pPr algn="ctr">
              <a:lnSpc>
                <a:spcPts val="7336"/>
              </a:lnSpc>
            </a:pPr>
            <a:r>
              <a:rPr lang="en-US" b="true" sz="8630">
                <a:solidFill>
                  <a:srgbClr val="4180AC"/>
                </a:solidFill>
                <a:latin typeface="Kelpt Bold"/>
                <a:ea typeface="Kelpt Bold"/>
                <a:cs typeface="Kelpt Bold"/>
                <a:sym typeface="Kelpt Bold"/>
              </a:rPr>
              <a:t>ENHANCING THE CITY DESIGN</a:t>
            </a:r>
          </a:p>
        </p:txBody>
      </p:sp>
      <p:sp>
        <p:nvSpPr>
          <p:cNvPr name="AutoShape 5" id="5"/>
          <p:cNvSpPr/>
          <p:nvPr/>
        </p:nvSpPr>
        <p:spPr>
          <a:xfrm>
            <a:off x="1028700" y="1686290"/>
            <a:ext cx="2752085" cy="19050"/>
          </a:xfrm>
          <a:prstGeom prst="line">
            <a:avLst/>
          </a:prstGeom>
          <a:ln cap="flat" w="38100">
            <a:solidFill>
              <a:srgbClr val="4180AC"/>
            </a:solidFill>
            <a:prstDash val="solid"/>
            <a:headEnd type="oval" len="lg" w="lg"/>
            <a:tailEnd type="none" len="sm" w="sm"/>
          </a:ln>
        </p:spPr>
      </p:sp>
      <p:sp>
        <p:nvSpPr>
          <p:cNvPr name="AutoShape 6" id="6"/>
          <p:cNvSpPr/>
          <p:nvPr/>
        </p:nvSpPr>
        <p:spPr>
          <a:xfrm flipH="true" flipV="true">
            <a:off x="14507215" y="1705340"/>
            <a:ext cx="2752085" cy="0"/>
          </a:xfrm>
          <a:prstGeom prst="line">
            <a:avLst/>
          </a:prstGeom>
          <a:ln cap="flat" w="38100">
            <a:solidFill>
              <a:srgbClr val="4180AC"/>
            </a:solidFill>
            <a:prstDash val="solid"/>
            <a:headEnd type="oval" len="lg" w="lg"/>
            <a:tailEnd type="none" len="sm" w="sm"/>
          </a:ln>
        </p:spPr>
      </p:sp>
      <p:sp>
        <p:nvSpPr>
          <p:cNvPr name="TextBox 7" id="7"/>
          <p:cNvSpPr txBox="true"/>
          <p:nvPr/>
        </p:nvSpPr>
        <p:spPr>
          <a:xfrm rot="0">
            <a:off x="1929646" y="3581912"/>
            <a:ext cx="12882140" cy="4956810"/>
          </a:xfrm>
          <a:prstGeom prst="rect">
            <a:avLst/>
          </a:prstGeom>
        </p:spPr>
        <p:txBody>
          <a:bodyPr anchor="t" rtlCol="false" tIns="0" lIns="0" bIns="0" rIns="0">
            <a:spAutoFit/>
          </a:bodyPr>
          <a:lstStyle/>
          <a:p>
            <a:pPr algn="l">
              <a:lnSpc>
                <a:spcPts val="3919"/>
              </a:lnSpc>
            </a:pPr>
            <a:r>
              <a:rPr lang="en-US" sz="2799">
                <a:solidFill>
                  <a:srgbClr val="4180AC"/>
                </a:solidFill>
                <a:latin typeface="Canva Sans"/>
                <a:ea typeface="Canva Sans"/>
                <a:cs typeface="Canva Sans"/>
                <a:sym typeface="Canva Sans"/>
              </a:rPr>
              <a:t>1.With an appointed colleague work through Diagnostic and Formative Assessment.</a:t>
            </a:r>
          </a:p>
          <a:p>
            <a:pPr algn="l">
              <a:lnSpc>
                <a:spcPts val="3919"/>
              </a:lnSpc>
            </a:pPr>
          </a:p>
          <a:p>
            <a:pPr algn="l">
              <a:lnSpc>
                <a:spcPts val="3919"/>
              </a:lnSpc>
            </a:pPr>
            <a:r>
              <a:rPr lang="en-US" sz="2799">
                <a:solidFill>
                  <a:srgbClr val="4180AC"/>
                </a:solidFill>
                <a:latin typeface="Canva Sans"/>
                <a:ea typeface="Canva Sans"/>
                <a:cs typeface="Canva Sans"/>
                <a:sym typeface="Canva Sans"/>
              </a:rPr>
              <a:t>2. Make a list of the practices that your students would need to successfully solve these challenges.</a:t>
            </a:r>
          </a:p>
          <a:p>
            <a:pPr algn="l">
              <a:lnSpc>
                <a:spcPts val="3919"/>
              </a:lnSpc>
            </a:pPr>
          </a:p>
          <a:p>
            <a:pPr algn="l">
              <a:lnSpc>
                <a:spcPts val="3919"/>
              </a:lnSpc>
            </a:pPr>
            <a:r>
              <a:rPr lang="en-US" sz="2799">
                <a:solidFill>
                  <a:srgbClr val="4180AC"/>
                </a:solidFill>
                <a:latin typeface="Canva Sans"/>
                <a:ea typeface="Canva Sans"/>
                <a:cs typeface="Canva Sans"/>
                <a:sym typeface="Canva Sans"/>
              </a:rPr>
              <a:t>3. Make a list of the skills your students would need in order to successfully solve these challenges.</a:t>
            </a:r>
          </a:p>
          <a:p>
            <a:pPr algn="l">
              <a:lnSpc>
                <a:spcPts val="3919"/>
              </a:lnSpc>
            </a:pPr>
          </a:p>
          <a:p>
            <a:pPr algn="l">
              <a:lnSpc>
                <a:spcPts val="4059"/>
              </a:lnSpc>
            </a:pPr>
            <a:r>
              <a:rPr lang="en-US" sz="2899" i="true">
                <a:solidFill>
                  <a:srgbClr val="4180AC"/>
                </a:solidFill>
                <a:latin typeface="Canva Sans Italics"/>
                <a:ea typeface="Canva Sans Italics"/>
                <a:cs typeface="Canva Sans Italics"/>
                <a:sym typeface="Canva Sans Italics"/>
              </a:rPr>
              <a:t>What plan could you put in place to serve the success for both?</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DAGkt-aaq0k</dc:identifier>
  <dcterms:modified xsi:type="dcterms:W3CDTF">2011-08-01T06:04:30Z</dcterms:modified>
  <cp:revision>1</cp:revision>
  <dc:title>Enhancing City Design 4.15.25</dc:title>
</cp:coreProperties>
</file>