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52"/>
  </p:notesMasterIdLst>
  <p:sldIdLst>
    <p:sldId id="257" r:id="rId4"/>
    <p:sldId id="270" r:id="rId5"/>
    <p:sldId id="367" r:id="rId6"/>
    <p:sldId id="362" r:id="rId7"/>
    <p:sldId id="360" r:id="rId8"/>
    <p:sldId id="262" r:id="rId9"/>
    <p:sldId id="261" r:id="rId10"/>
    <p:sldId id="315" r:id="rId11"/>
    <p:sldId id="361" r:id="rId12"/>
    <p:sldId id="301" r:id="rId13"/>
    <p:sldId id="364" r:id="rId14"/>
    <p:sldId id="302" r:id="rId15"/>
    <p:sldId id="303" r:id="rId16"/>
    <p:sldId id="363" r:id="rId17"/>
    <p:sldId id="281" r:id="rId18"/>
    <p:sldId id="267" r:id="rId19"/>
    <p:sldId id="268" r:id="rId20"/>
    <p:sldId id="365" r:id="rId21"/>
    <p:sldId id="269" r:id="rId22"/>
    <p:sldId id="288" r:id="rId23"/>
    <p:sldId id="317" r:id="rId24"/>
    <p:sldId id="286" r:id="rId25"/>
    <p:sldId id="316" r:id="rId26"/>
    <p:sldId id="319" r:id="rId27"/>
    <p:sldId id="370" r:id="rId28"/>
    <p:sldId id="368" r:id="rId29"/>
    <p:sldId id="323" r:id="rId30"/>
    <p:sldId id="341" r:id="rId31"/>
    <p:sldId id="369" r:id="rId32"/>
    <p:sldId id="346" r:id="rId33"/>
    <p:sldId id="345" r:id="rId34"/>
    <p:sldId id="347" r:id="rId35"/>
    <p:sldId id="348" r:id="rId36"/>
    <p:sldId id="351" r:id="rId37"/>
    <p:sldId id="356" r:id="rId38"/>
    <p:sldId id="350" r:id="rId39"/>
    <p:sldId id="337" r:id="rId40"/>
    <p:sldId id="374" r:id="rId41"/>
    <p:sldId id="371" r:id="rId42"/>
    <p:sldId id="373" r:id="rId43"/>
    <p:sldId id="352" r:id="rId44"/>
    <p:sldId id="349" r:id="rId45"/>
    <p:sldId id="355" r:id="rId46"/>
    <p:sldId id="372" r:id="rId47"/>
    <p:sldId id="331" r:id="rId48"/>
    <p:sldId id="300" r:id="rId49"/>
    <p:sldId id="354" r:id="rId50"/>
    <p:sldId id="35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1" autoAdjust="0"/>
    <p:restoredTop sz="68750" autoAdjust="0"/>
  </p:normalViewPr>
  <p:slideViewPr>
    <p:cSldViewPr snapToGrid="0">
      <p:cViewPr varScale="1">
        <p:scale>
          <a:sx n="79" d="100"/>
          <a:sy n="79" d="100"/>
        </p:scale>
        <p:origin x="17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Formal Adjudication Process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Complaint Process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Administrative Action on Title IX </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BE6B2146-0710-4DAC-8EE5-8112D82F4CD7}">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Additional Provisions &amp; Considerations </a:t>
          </a:r>
        </a:p>
      </dgm:t>
    </dgm:pt>
    <dgm:pt modelId="{1F750D84-394A-4A1A-A8FA-B28143BD905E}" type="parTrans" cxnId="{A99E65DC-5FEE-46EC-A460-AED91ACFC555}">
      <dgm:prSet/>
      <dgm:spPr/>
    </dgm:pt>
    <dgm:pt modelId="{2289F5DC-F813-4C5C-999A-3BA2F07B13B8}" type="sibTrans" cxnId="{A99E65DC-5FEE-46EC-A460-AED91ACFC555}">
      <dgm:prSet/>
      <dgm:spPr/>
    </dgm:pt>
    <dgm:pt modelId="{94025050-E4B7-4E83-B1BC-C2636785D1CA}" type="pres">
      <dgm:prSet presAssocID="{0A74FB26-A399-4E39-AE95-292292BF7D3D}" presName="Name0" presStyleCnt="0">
        <dgm:presLayoutVars>
          <dgm:chMax val="7"/>
          <dgm:chPref val="7"/>
          <dgm:dir/>
        </dgm:presLayoutVars>
      </dgm:prSet>
      <dgm:spPr/>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34123114-6D55-4D14-963D-6A53B83DD529}" type="pres">
      <dgm:prSet presAssocID="{C6310CDF-6917-4B38-8278-E3DC6556B0A8}" presName="text_4" presStyleLbl="node1" presStyleIdx="3" presStyleCnt="5">
        <dgm:presLayoutVars>
          <dgm:bulletEnabled val="1"/>
        </dgm:presLayoutVars>
      </dgm:prSet>
      <dgm:spPr/>
    </dgm:pt>
    <dgm:pt modelId="{CD50067A-67C9-4B6C-9552-5D9D85148B36}" type="pres">
      <dgm:prSet presAssocID="{C6310CDF-6917-4B38-8278-E3DC6556B0A8}" presName="accent_4" presStyleCnt="0"/>
      <dgm:spPr/>
    </dgm:pt>
    <dgm:pt modelId="{18EF701D-9F86-4890-BE67-C7434D32EE15}" type="pres">
      <dgm:prSet presAssocID="{C6310CDF-6917-4B38-8278-E3DC6556B0A8}" presName="accentRepeatNode" presStyleLbl="solidFgAcc1" presStyleIdx="3"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C253BCA4-2337-4E3A-867C-AE33886F6A80}" type="pres">
      <dgm:prSet presAssocID="{BE6B2146-0710-4DAC-8EE5-8112D82F4CD7}" presName="text_5" presStyleLbl="node1" presStyleIdx="4" presStyleCnt="5">
        <dgm:presLayoutVars>
          <dgm:bulletEnabled val="1"/>
        </dgm:presLayoutVars>
      </dgm:prSet>
      <dgm:spPr/>
    </dgm:pt>
    <dgm:pt modelId="{B426C80D-16BD-4955-99B3-16474AA2C17C}" type="pres">
      <dgm:prSet presAssocID="{BE6B2146-0710-4DAC-8EE5-8112D82F4CD7}" presName="accent_5" presStyleCnt="0"/>
      <dgm:spPr/>
    </dgm:pt>
    <dgm:pt modelId="{63C17ECE-D825-4E96-8F40-F02BEE53C058}" type="pres">
      <dgm:prSet presAssocID="{BE6B2146-0710-4DAC-8EE5-8112D82F4CD7}" presName="accentRepeatNode" presStyleLbl="solidFgAcc1" presStyleIdx="4" presStyleCnt="5"/>
      <dgm:spPr/>
    </dgm:pt>
  </dgm:ptLst>
  <dgm:cxnLst>
    <dgm:cxn modelId="{94FBBA09-CDD8-4CF6-B854-E0D06832F581}" srcId="{0A74FB26-A399-4E39-AE95-292292BF7D3D}" destId="{C6310CDF-6917-4B38-8278-E3DC6556B0A8}" srcOrd="3" destOrd="0" parTransId="{652425A6-0A14-48B8-9AED-AB15BE138F6F}" sibTransId="{B9EEC071-AF59-4ED6-99EC-E0EAC52457D1}"/>
    <dgm:cxn modelId="{4481240B-35D8-4D78-9BE0-5D4855BDB80C}" type="presOf" srcId="{B28B3F7A-2434-4D8D-B8BD-807ED78E6541}" destId="{C963474D-D4AD-4B8D-B6C9-88C310A14886}" srcOrd="0" destOrd="0" presId="urn:microsoft.com/office/officeart/2008/layout/VerticalCurvedList"/>
    <dgm:cxn modelId="{3BAEA91E-8298-4854-B028-0F652BD4BE3E}" srcId="{0A74FB26-A399-4E39-AE95-292292BF7D3D}" destId="{D2FF25B7-950E-4D4C-A112-5A6E2D6357BA}" srcOrd="2" destOrd="0" parTransId="{19DB0BAB-24C7-44A9-A676-0EBAD8D33B4C}" sibTransId="{B969CBA5-4C50-4190-91CF-431BD3801FE4}"/>
    <dgm:cxn modelId="{D995FC38-0812-4D6B-AA76-77981AE65EFE}" srcId="{0A74FB26-A399-4E39-AE95-292292BF7D3D}" destId="{B28B3F7A-2434-4D8D-B8BD-807ED78E6541}" srcOrd="0" destOrd="0" parTransId="{C34832A7-69B9-4839-A60D-DEB8A0BB9518}" sibTransId="{DF90ED43-9053-423A-8A94-FBA54D2AA162}"/>
    <dgm:cxn modelId="{B51A149B-3EF8-414F-B3AA-1D77934B9F7F}" type="presOf" srcId="{C6310CDF-6917-4B38-8278-E3DC6556B0A8}" destId="{34123114-6D55-4D14-963D-6A53B83DD529}"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A99E65DC-5FEE-46EC-A460-AED91ACFC555}" srcId="{0A74FB26-A399-4E39-AE95-292292BF7D3D}" destId="{BE6B2146-0710-4DAC-8EE5-8112D82F4CD7}" srcOrd="4" destOrd="0" parTransId="{1F750D84-394A-4A1A-A8FA-B28143BD905E}" sibTransId="{2289F5DC-F813-4C5C-999A-3BA2F07B13B8}"/>
    <dgm:cxn modelId="{5D34E3E3-9EB5-4963-AE2C-61BFC783966C}" type="presOf" srcId="{BE6B2146-0710-4DAC-8EE5-8112D82F4CD7}" destId="{C253BCA4-2337-4E3A-867C-AE33886F6A80}"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86F5CDC9-C9FC-441C-A863-0B9FDF267972}" type="presParOf" srcId="{AFA4297E-70B7-4E7F-A7FC-9FCCAA4E8428}" destId="{34123114-6D55-4D14-963D-6A53B83DD529}" srcOrd="7" destOrd="0" presId="urn:microsoft.com/office/officeart/2008/layout/VerticalCurvedList"/>
    <dgm:cxn modelId="{37685718-64BC-431B-9C88-C2028A55BD9A}" type="presParOf" srcId="{AFA4297E-70B7-4E7F-A7FC-9FCCAA4E8428}" destId="{CD50067A-67C9-4B6C-9552-5D9D85148B36}" srcOrd="8" destOrd="0" presId="urn:microsoft.com/office/officeart/2008/layout/VerticalCurvedList"/>
    <dgm:cxn modelId="{09D0A0EE-8083-4120-B8DE-044F5BA93172}" type="presParOf" srcId="{CD50067A-67C9-4B6C-9552-5D9D85148B36}" destId="{18EF701D-9F86-4890-BE67-C7434D32EE15}" srcOrd="0" destOrd="0" presId="urn:microsoft.com/office/officeart/2008/layout/VerticalCurvedList"/>
    <dgm:cxn modelId="{D430C448-FBC2-462E-A8B0-97BB59ED8927}" type="presParOf" srcId="{AFA4297E-70B7-4E7F-A7FC-9FCCAA4E8428}" destId="{C253BCA4-2337-4E3A-867C-AE33886F6A80}" srcOrd="9" destOrd="0" presId="urn:microsoft.com/office/officeart/2008/layout/VerticalCurvedList"/>
    <dgm:cxn modelId="{489CAF08-9088-470B-B127-0FD53F066501}" type="presParOf" srcId="{AFA4297E-70B7-4E7F-A7FC-9FCCAA4E8428}" destId="{B426C80D-16BD-4955-99B3-16474AA2C17C}" srcOrd="10" destOrd="0" presId="urn:microsoft.com/office/officeart/2008/layout/VerticalCurvedList"/>
    <dgm:cxn modelId="{8A9BE12D-CDE9-4216-A057-835E1CEC1928}" type="presParOf" srcId="{B426C80D-16BD-4955-99B3-16474AA2C17C}" destId="{63C17ECE-D825-4E96-8F40-F02BEE53C0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FA2B3317-502B-4B25-9141-78DD670D69A7}" srcId="{9CBA7087-D03E-4715-92FF-47ED80DAED71}" destId="{AE428DC9-043F-42E5-85BF-542C956EB889}" srcOrd="3" destOrd="0" parTransId="{8183CE60-9489-4831-8C5F-09DF305F194E}" sibTransId="{D6ED1AC1-048B-4109-AB54-817546DF7C33}"/>
    <dgm:cxn modelId="{666F0718-CAC5-487C-A8E0-B76E3CBA4CA3}" type="presOf" srcId="{503BC6C4-5BAD-4719-8AA5-AFB145390A31}" destId="{ED83AEC5-B91F-492F-9F06-9BC6518CD658}" srcOrd="0" destOrd="0" presId="urn:microsoft.com/office/officeart/2017/3/layout/DropPinTimeline"/>
    <dgm:cxn modelId="{A8769E40-CD79-4D34-BA47-D017333471D2}" srcId="{92FE865A-E35A-4173-8EAA-5DD2BA8DF555}" destId="{BC6E8194-F345-431B-A9E9-E37F3C6F4B06}" srcOrd="0" destOrd="0" parTransId="{259F15D8-EF2C-4BD0-B20F-E525AE1C3818}" sibTransId="{90F365AC-0268-4441-A8AE-38747674E6D5}"/>
    <dgm:cxn modelId="{47FCFE44-0C6C-4044-AC36-4D9B596A1EF2}" srcId="{92FE865A-E35A-4173-8EAA-5DD2BA8DF555}" destId="{C3237C74-005B-4A06-937D-3C2BCFEE7C07}" srcOrd="1" destOrd="0" parTransId="{7CBA3F32-7F44-4A77-8A5B-E13FD04CCDAB}" sibTransId="{3B0B389E-F1D4-44B7-9E5B-D0E571258A4B}"/>
    <dgm:cxn modelId="{3F2E8646-CC8D-48D2-9149-F57EB3D36C5E}" type="presOf" srcId="{9CBA7087-D03E-4715-92FF-47ED80DAED71}" destId="{3E535D60-4D40-4AD9-982B-96A21B070D19}" srcOrd="0" destOrd="0" presId="urn:microsoft.com/office/officeart/2017/3/layout/DropPinTimeline"/>
    <dgm:cxn modelId="{D381986A-3F2E-4B84-958F-23A43733811F}" srcId="{503BC6C4-5BAD-4719-8AA5-AFB145390A31}" destId="{E74B0474-91AF-4F63-9DA4-85ADD5A39B19}" srcOrd="0" destOrd="0" parTransId="{6A539F6A-A375-4012-A517-0DCB6BA9908B}" sibTransId="{BBA23384-F73F-4646-96BE-347A35C0F8FF}"/>
    <dgm:cxn modelId="{F3C2076B-2597-4BC7-8D64-9D5B098213D3}" srcId="{9CBA7087-D03E-4715-92FF-47ED80DAED71}" destId="{92FE865A-E35A-4173-8EAA-5DD2BA8DF555}" srcOrd="4" destOrd="0" parTransId="{70F4BEC9-4B6D-492B-912F-55E1C481BDE0}" sibTransId="{3B645D72-D2B8-4C22-B41D-BBF89505A689}"/>
    <dgm:cxn modelId="{3D66C06E-58DA-4E18-A01C-9B3ADDB0BA50}" srcId="{9CBA7087-D03E-4715-92FF-47ED80DAED71}" destId="{C909DAC9-A01D-449E-8185-3FCEAA0CC3B6}" srcOrd="0" destOrd="0" parTransId="{AC23359D-4B8D-4682-8ED2-937F21AFD256}" sibTransId="{7E37B03D-9AC5-4FBF-B8C4-A932DA9C332E}"/>
    <dgm:cxn modelId="{1F5EAB72-3514-4C7B-AB9D-0DF8AC7E7493}" srcId="{9CBA7087-D03E-4715-92FF-47ED80DAED71}" destId="{3D421D23-2C56-4C11-B31A-C31758F45583}" srcOrd="2" destOrd="0" parTransId="{9187E1A5-B6CE-4D9D-A8D8-7882C4102CCE}" sibTransId="{12851A74-90F3-4B4F-A244-45FE8C695A7C}"/>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1DACA598-C346-467B-9966-6557B70940FE}" type="presOf" srcId="{AE428DC9-043F-42E5-85BF-542C956EB889}" destId="{9756C28B-3BAE-4AC6-B952-099403329899}" srcOrd="0" destOrd="0" presId="urn:microsoft.com/office/officeart/2017/3/layout/DropPinTimeline"/>
    <dgm:cxn modelId="{CFFB6499-9C39-4D9F-A2ED-7A69BA904925}" srcId="{AE428DC9-043F-42E5-85BF-542C956EB889}" destId="{26CD13FE-2BBE-430F-9664-0F5C7018CA4F}" srcOrd="0" destOrd="0" parTransId="{39E9F3EC-062A-4927-8458-ED2130A5849E}" sibTransId="{9430AA2A-4B84-45E3-B74F-7399ED35454A}"/>
    <dgm:cxn modelId="{4744059B-3739-4803-8490-C9F7F0DD4A39}" srcId="{3D421D23-2C56-4C11-B31A-C31758F45583}" destId="{ACF33093-B301-447B-B023-0EA4E2D37E0B}" srcOrd="0" destOrd="0" parTransId="{EA87314F-D58E-4F35-B0DD-1A9B607DA851}" sibTransId="{E95213C7-D1CE-40E1-B8C2-FB1B44FF41CE}"/>
    <dgm:cxn modelId="{EBC9799C-C7E5-433B-BA15-556137872C05}" type="presOf" srcId="{3D421D23-2C56-4C11-B31A-C31758F45583}" destId="{D00FEEAF-17B1-4F33-9A24-99A37C7F2077}" srcOrd="0" destOrd="0" presId="urn:microsoft.com/office/officeart/2017/3/layout/DropPinTimeline"/>
    <dgm:cxn modelId="{41866DA1-9737-4684-8035-F42025D7FE36}" type="presOf" srcId="{C3237C74-005B-4A06-937D-3C2BCFEE7C07}" destId="{6F814A7C-DB8E-45C9-B6AD-041BAFC43E21}" srcOrd="0" destOrd="1" presId="urn:microsoft.com/office/officeart/2017/3/layout/DropPinTimeline"/>
    <dgm:cxn modelId="{999422BC-4BBF-41CA-9910-0E153E5186CB}" type="presOf" srcId="{26CD13FE-2BBE-430F-9664-0F5C7018CA4F}" destId="{1557739A-B89B-4E9E-95D2-F311344AE12B}"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D0D512C8-7E32-47D7-AB3F-5486D1D5EE9C}" type="presOf" srcId="{8274FAAA-84F8-4AB6-9B9D-C98FA3EAB6E7}" destId="{43612655-ACB3-4688-B18F-093A79C9CB7B}"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73FB96E2-ECC0-4380-923F-ECDCC9991C35}" type="presOf" srcId="{92FE865A-E35A-4173-8EAA-5DD2BA8DF555}" destId="{3C21FBA3-1A7C-4561-8B3E-C9DF8F9C6DC5}"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pt>
    <dgm:pt modelId="{4554389A-3AF6-4A46-9B96-E67EE36C840B}" type="pres">
      <dgm:prSet presAssocID="{B27B0946-490C-41ED-8A70-179F9BFAAB4C}" presName="rootConnector1" presStyleLbl="node1" presStyleIdx="0" presStyleCnt="0"/>
      <dgm:spPr/>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pt>
    <dgm:pt modelId="{429719CB-0236-4B90-AFBF-92046285B423}" type="pres">
      <dgm:prSet presAssocID="{B0D4096B-2F66-4262-A2B3-B4B364574E1A}" presName="rootConnector3" presStyleLbl="asst1" presStyleIdx="0" presStyleCnt="2"/>
      <dgm:spPr/>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pt>
    <dgm:pt modelId="{23DEB567-9286-40C3-A849-B7504A38AD13}" type="pres">
      <dgm:prSet presAssocID="{C0FB276B-2DA8-4C2D-8629-32E3E8F3F1D2}" presName="rootConnector3" presStyleLbl="asst1" presStyleIdx="1" presStyleCnt="2"/>
      <dgm:spPr/>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F9E2A124-7A8E-48A9-A522-ACD7AB4B20ED}" type="presOf" srcId="{B0D4096B-2F66-4262-A2B3-B4B364574E1A}" destId="{429719CB-0236-4B90-AFBF-92046285B423}" srcOrd="1"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B2F40F55-0520-4720-93DD-322697318AC0}" srcId="{B27B0946-490C-41ED-8A70-179F9BFAAB4C}" destId="{C0FB276B-2DA8-4C2D-8629-32E3E8F3F1D2}" srcOrd="1" destOrd="0" parTransId="{8FAE4F64-3458-43A7-A4CD-26C44C8617EC}" sibTransId="{1B265852-B7F6-4F49-ABB5-5068184BAE91}"/>
    <dgm:cxn modelId="{9B8C9FA4-6F2E-4AEF-B98D-9605DD64FE16}" type="presOf" srcId="{B27B0946-490C-41ED-8A70-179F9BFAAB4C}" destId="{4554389A-3AF6-4A46-9B96-E67EE36C840B}" srcOrd="1" destOrd="0" presId="urn:microsoft.com/office/officeart/2005/8/layout/orgChart1"/>
    <dgm:cxn modelId="{1906BBB8-5F8C-4B70-A72F-070C8969BB14}" type="presOf" srcId="{C0FB276B-2DA8-4C2D-8629-32E3E8F3F1D2}" destId="{776885F7-6A5E-4D63-9617-1A4B85591377}"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pt>
    <dgm:pt modelId="{8FB0C1F9-4384-4C55-9071-9CBE2D15E064}" type="pres">
      <dgm:prSet presAssocID="{2F39A4EF-2838-4C92-801F-24A7E338F556}" presName="rootConnector1" presStyleLbl="node1" presStyleIdx="0" presStyleCnt="0"/>
      <dgm:spPr/>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pt>
    <dgm:pt modelId="{A33DF55F-9AE1-47DF-8547-B969225A014F}" type="pres">
      <dgm:prSet presAssocID="{93ABA497-97A8-4F25-BB99-51D9811D3B38}" presName="rootConnector3" presStyleLbl="asst1" presStyleIdx="0" presStyleCnt="2"/>
      <dgm:spPr/>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pt>
    <dgm:pt modelId="{3692605F-B398-4E5C-8205-9B0E9133AC28}" type="pres">
      <dgm:prSet presAssocID="{F7E425FD-5543-4F5C-8D3D-7567BCA4D10D}" presName="rootConnector3" presStyleLbl="asst1" presStyleIdx="1" presStyleCnt="2"/>
      <dgm:spPr/>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521D5A0B-18DA-4001-80E9-11FDEF9E3831}" srcId="{2F39A4EF-2838-4C92-801F-24A7E338F556}" destId="{F7E425FD-5543-4F5C-8D3D-7567BCA4D10D}" srcOrd="1" destOrd="0" parTransId="{69832951-31AB-4DB4-9F2C-00B0EDDB229E}" sibTransId="{F1F4E471-CD11-41ED-8540-F6B28CE851A9}"/>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1951892-FBF3-4E90-88D9-3D3F45622AEA}" type="presOf" srcId="{974B7423-BE2F-4E66-BEEC-A627913543F1}" destId="{31981CAB-1679-4CBD-A04F-DB9CEF4B92A1}" srcOrd="0"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3BD3089D-D1F1-40F1-B743-AEDD22CEC4FB}" type="presOf" srcId="{93ABA497-97A8-4F25-BB99-51D9811D3B38}" destId="{A33DF55F-9AE1-47DF-8547-B969225A014F}"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43BBF8C0-E137-4F0F-85A6-ACE894A8A6AD}" srcId="{2F39A4EF-2838-4C92-801F-24A7E338F556}" destId="{93ABA497-97A8-4F25-BB99-51D9811D3B38}" srcOrd="0" destOrd="0" parTransId="{974B7423-BE2F-4E66-BEEC-A627913543F1}" sibTransId="{D34A39FF-CD23-4C0D-8883-9C18359F20BB}"/>
    <dgm:cxn modelId="{3A1B05DB-96F0-4898-88EF-3E2C54FF9236}" type="presOf" srcId="{C59E5994-5B77-4E2A-9292-A60025E71895}" destId="{F03DFDC0-16A9-4839-8720-D8D543E5FB23}" srcOrd="0"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F2B36D04-4880-49D2-98E0-BECDD7109190}" type="presOf" srcId="{53620566-A175-4217-8D9F-ADA113079B4B}" destId="{3E4EFDC2-9C94-4CA7-83F9-9381CBE14CFF}"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90C7124-B293-458A-AA49-0B09D040DBD2}" srcId="{18A3F06E-5A9F-4392-A4F4-430011167532}" destId="{2C2916C8-B183-4EA8-9F42-2A585CADE21F}" srcOrd="3" destOrd="0" parTransId="{A2C3783A-835D-47C6-A5C8-7C60C2078387}" sibTransId="{07341551-629C-42C0-B19A-CD0CD68E8A68}"/>
    <dgm:cxn modelId="{E1B3592A-635C-4205-BD5F-0B7EBA420400}" srcId="{C34465FE-7390-4B5E-840C-C3584FDDBE83}" destId="{18A3F06E-5A9F-4392-A4F4-430011167532}" srcOrd="0" destOrd="0" parTransId="{0865B185-C906-484E-82B8-436AE6424D01}" sibTransId="{25E95B59-6F46-420C-9805-E0A8AB7ECC82}"/>
    <dgm:cxn modelId="{0AE1853F-EDBF-447C-905D-A1B04F55ADF0}" type="presOf" srcId="{2C2916C8-B183-4EA8-9F42-2A585CADE21F}" destId="{FCFEB0F9-1058-4121-9959-693D269F1A15}" srcOrd="0" destOrd="0" presId="urn:microsoft.com/office/officeart/2008/layout/LinedList"/>
    <dgm:cxn modelId="{8F808764-04FE-4F1E-8ADF-B50F6E0CFE94}" srcId="{18A3F06E-5A9F-4392-A4F4-430011167532}" destId="{53620566-A175-4217-8D9F-ADA113079B4B}" srcOrd="6" destOrd="0" parTransId="{89C44597-CDAD-4C41-8BB2-E67D2C44254B}" sibTransId="{094DF712-44C0-4686-95AF-DD1C411E3BBA}"/>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D236BD8A-0317-4D5F-83D4-C6FE85C8FE1E}" type="presOf" srcId="{AE3CCE64-F55D-467F-A8AF-3E8AFE0F2A35}" destId="{0D1E315E-3729-4D04-A160-6CF150B6EDBE}"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1FFB6EA8-B0ED-46C0-BF8C-9E3C2659C2D3}" type="presOf" srcId="{D3A6FB27-BBDB-4F77-BCF9-17A5EC3B965D}" destId="{1256DBA6-CEBB-4DFB-AD68-110AC366AB0F}"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7BE92AFE-76B7-453C-B0BA-3F2AD6B7E64B}" srcId="{18A3F06E-5A9F-4392-A4F4-430011167532}" destId="{AE3CCE64-F55D-467F-A8AF-3E8AFE0F2A35}" srcOrd="5" destOrd="0" parTransId="{8AC97E5E-E7DB-4840-8E2B-561C3543102C}" sibTransId="{107CD048-CF1A-4F3F-9CD0-29FF0810D55B}"/>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Administrative Action on Title IX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The Complaint Process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123114-6D55-4D14-963D-6A53B83DD529}">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The Formal Adjudication Process </a:t>
          </a:r>
        </a:p>
      </dsp:txBody>
      <dsp:txXfrm>
        <a:off x="981026" y="3337784"/>
        <a:ext cx="8900424" cy="667791"/>
      </dsp:txXfrm>
    </dsp:sp>
    <dsp:sp modelId="{18EF701D-9F86-4890-BE67-C7434D32EE15}">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253BCA4-2337-4E3A-867C-AE33886F6A80}">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Additional Provisions &amp; Considerations </a:t>
          </a:r>
        </a:p>
      </dsp:txBody>
      <dsp:txXfrm>
        <a:off x="502506" y="4339151"/>
        <a:ext cx="9378944" cy="667791"/>
      </dsp:txXfrm>
    </dsp:sp>
    <dsp:sp modelId="{63C17ECE-D825-4E96-8F40-F02BEE53C058}">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Final Rule effective </a:t>
          </a:r>
        </a:p>
        <a:p>
          <a:pPr marL="0" lvl="0" indent="0" algn="l" defTabSz="666750">
            <a:lnSpc>
              <a:spcPct val="90000"/>
            </a:lnSpc>
            <a:spcBef>
              <a:spcPct val="0"/>
            </a:spcBef>
            <a:spcAft>
              <a:spcPct val="35000"/>
            </a:spcAft>
            <a:buNone/>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64F99-3A46-437B-9038-7D67CA010050}"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9C00F-3383-440A-BCD0-FE16E9E12568}" type="slidenum">
              <a:rPr lang="en-US" smtClean="0"/>
              <a:t>‹#›</a:t>
            </a:fld>
            <a:endParaRPr lang="en-US"/>
          </a:p>
        </p:txBody>
      </p:sp>
    </p:spTree>
    <p:extLst>
      <p:ext uri="{BB962C8B-B14F-4D97-AF65-F5344CB8AC3E}">
        <p14:creationId xmlns:p14="http://schemas.microsoft.com/office/powerpoint/2010/main" val="116948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4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43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91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2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1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1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1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2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89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40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2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9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26</a:t>
            </a:fld>
            <a:endParaRPr lang="en-US"/>
          </a:p>
        </p:txBody>
      </p:sp>
    </p:spTree>
    <p:extLst>
      <p:ext uri="{BB962C8B-B14F-4D97-AF65-F5344CB8AC3E}">
        <p14:creationId xmlns:p14="http://schemas.microsoft.com/office/powerpoint/2010/main" val="4068429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39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610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29</a:t>
            </a:fld>
            <a:endParaRPr lang="en-US"/>
          </a:p>
        </p:txBody>
      </p:sp>
    </p:spTree>
    <p:extLst>
      <p:ext uri="{BB962C8B-B14F-4D97-AF65-F5344CB8AC3E}">
        <p14:creationId xmlns:p14="http://schemas.microsoft.com/office/powerpoint/2010/main" val="3449218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34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6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10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07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9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030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657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894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52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38</a:t>
            </a:fld>
            <a:endParaRPr lang="en-US"/>
          </a:p>
        </p:txBody>
      </p:sp>
    </p:spTree>
    <p:extLst>
      <p:ext uri="{BB962C8B-B14F-4D97-AF65-F5344CB8AC3E}">
        <p14:creationId xmlns:p14="http://schemas.microsoft.com/office/powerpoint/2010/main" val="2416979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39</a:t>
            </a:fld>
            <a:endParaRPr lang="en-US"/>
          </a:p>
        </p:txBody>
      </p:sp>
    </p:spTree>
    <p:extLst>
      <p:ext uri="{BB962C8B-B14F-4D97-AF65-F5344CB8AC3E}">
        <p14:creationId xmlns:p14="http://schemas.microsoft.com/office/powerpoint/2010/main" val="1994022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40</a:t>
            </a:fld>
            <a:endParaRPr lang="en-US"/>
          </a:p>
        </p:txBody>
      </p:sp>
    </p:spTree>
    <p:extLst>
      <p:ext uri="{BB962C8B-B14F-4D97-AF65-F5344CB8AC3E}">
        <p14:creationId xmlns:p14="http://schemas.microsoft.com/office/powerpoint/2010/main" val="2160797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80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02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64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53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79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15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19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17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278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04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1832908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5811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368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9961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813105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778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0193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0269942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169226444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149186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33628354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8497488@N06/795848911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themichaelteaching.com/sessions/channeling/on-channels-and-channelin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2250742"/>
            <a:ext cx="10515600" cy="1905162"/>
          </a:xfrm>
        </p:spPr>
        <p:txBody>
          <a:bodyPr>
            <a:normAutofit fontScale="90000"/>
          </a:bodyPr>
          <a:lstStyle/>
          <a:p>
            <a:r>
              <a:rPr lang="en-US" b="1" dirty="0"/>
              <a:t>Hearing Officer Training: </a:t>
            </a:r>
            <a:br>
              <a:rPr lang="en-US" b="1" dirty="0"/>
            </a:br>
            <a:r>
              <a:rPr lang="en-US" b="1" dirty="0"/>
              <a:t>Student Sexual Misconduct </a:t>
            </a:r>
            <a:br>
              <a:rPr lang="en-US" b="1" dirty="0"/>
            </a:br>
            <a:br>
              <a:rPr lang="en-US" dirty="0"/>
            </a:br>
            <a:r>
              <a:rPr lang="en-US" dirty="0"/>
              <a:t>Fall 2020  </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A8"/>
                </a:solidFill>
                <a:effectLst/>
                <a:uLnTx/>
                <a:uFillTx/>
                <a:latin typeface="Calibri"/>
                <a:ea typeface="+mn-ea"/>
                <a:cs typeface="+mn-cs"/>
              </a:rPr>
              <a:t>Na’Tasha Webb-Prather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a:bodyPr>
          <a:lstStyle/>
          <a:p>
            <a:r>
              <a:rPr lang="en-US" b="1" dirty="0"/>
              <a:t>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Role of Advisors</a:t>
            </a:r>
          </a:p>
          <a:p>
            <a:pPr>
              <a:lnSpc>
                <a:spcPct val="160000"/>
              </a:lnSpc>
            </a:pPr>
            <a:r>
              <a:rPr lang="en-US" dirty="0"/>
              <a:t>Adjudication Process </a:t>
            </a:r>
          </a:p>
          <a:p>
            <a:pPr>
              <a:lnSpc>
                <a:spcPct val="160000"/>
              </a:lnSpc>
            </a:pPr>
            <a:r>
              <a:rPr lang="en-US" dirty="0"/>
              <a:t>Timeframe for Completion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geobrava.wordpress.com/2015/08/07/why-digital-transformation-is-about-survival-of-the-fittest/"/>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14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and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6730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CBC-9A19-4522-B81E-A57472A253CC}"/>
              </a:ext>
            </a:extLst>
          </p:cNvPr>
          <p:cNvSpPr>
            <a:spLocks noGrp="1"/>
          </p:cNvSpPr>
          <p:nvPr>
            <p:ph type="title"/>
          </p:nvPr>
        </p:nvSpPr>
        <p:spPr/>
        <p:txBody>
          <a:bodyPr>
            <a:normAutofit fontScale="90000"/>
          </a:bodyPr>
          <a:lstStyle/>
          <a:p>
            <a:r>
              <a:rPr lang="en-US" b="1" dirty="0"/>
              <a:t>Prohibited Conduct: Definitions &amp; Jurisdiction </a:t>
            </a:r>
          </a:p>
        </p:txBody>
      </p:sp>
    </p:spTree>
    <p:extLst>
      <p:ext uri="{BB962C8B-B14F-4D97-AF65-F5344CB8AC3E}">
        <p14:creationId xmlns:p14="http://schemas.microsoft.com/office/powerpoint/2010/main" val="412623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extLst>
              <p:ext uri="{D42A27DB-BD31-4B8C-83A1-F6EECF244321}">
                <p14:modId xmlns:p14="http://schemas.microsoft.com/office/powerpoint/2010/main" val="2295768237"/>
              </p:ext>
            </p:extLst>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36139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47042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53943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 in violation of Title IX.</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326585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57130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a:xfrm>
            <a:off x="1459697" y="274638"/>
            <a:ext cx="9956800" cy="1143000"/>
          </a:xfrm>
        </p:spPr>
        <p:txBody>
          <a:bodyPr/>
          <a:lstStyle/>
          <a:p>
            <a:r>
              <a:rPr lang="en-US" b="1" dirty="0"/>
              <a:t>Comparing 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630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95D-31F5-4B0C-A2DB-A9FB1C95A3AD}"/>
              </a:ext>
            </a:extLst>
          </p:cNvPr>
          <p:cNvSpPr>
            <a:spLocks noGrp="1"/>
          </p:cNvSpPr>
          <p:nvPr>
            <p:ph type="title"/>
          </p:nvPr>
        </p:nvSpPr>
        <p:spPr/>
        <p:txBody>
          <a:bodyPr/>
          <a:lstStyle/>
          <a:p>
            <a:r>
              <a:rPr lang="en-US" b="1" dirty="0"/>
              <a:t>Overview of Complaint Process </a:t>
            </a:r>
          </a:p>
        </p:txBody>
      </p:sp>
    </p:spTree>
    <p:extLst>
      <p:ext uri="{BB962C8B-B14F-4D97-AF65-F5344CB8AC3E}">
        <p14:creationId xmlns:p14="http://schemas.microsoft.com/office/powerpoint/2010/main" val="32547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Pre-Hearing Complaint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17639"/>
            <a:ext cx="5552440" cy="4525962"/>
          </a:xfrm>
        </p:spPr>
        <p:txBody>
          <a:bodyPr>
            <a:normAutofit/>
          </a:bodyPr>
          <a:lstStyle/>
          <a:p>
            <a:pPr>
              <a:lnSpc>
                <a:spcPct val="90000"/>
              </a:lnSpc>
            </a:pPr>
            <a:r>
              <a:rPr lang="en-US" sz="2000" dirty="0"/>
              <a:t>A report of misconduct has been made </a:t>
            </a:r>
          </a:p>
          <a:p>
            <a:pPr marL="0" indent="0">
              <a:lnSpc>
                <a:spcPct val="90000"/>
              </a:lnSpc>
              <a:buNone/>
            </a:pPr>
            <a:endParaRPr lang="en-US" sz="2000" dirty="0"/>
          </a:p>
          <a:p>
            <a:pPr>
              <a:lnSpc>
                <a:spcPct val="90000"/>
              </a:lnSpc>
            </a:pPr>
            <a:r>
              <a:rPr lang="en-US" sz="2000" dirty="0"/>
              <a:t>The Complainant or the Title IX Coordinator has initiated the formal investigation process </a:t>
            </a:r>
          </a:p>
          <a:p>
            <a:pPr marL="0" indent="0">
              <a:lnSpc>
                <a:spcPct val="90000"/>
              </a:lnSpc>
              <a:buNone/>
            </a:pPr>
            <a:endParaRPr lang="en-US" sz="2000" dirty="0"/>
          </a:p>
          <a:p>
            <a:pPr>
              <a:lnSpc>
                <a:spcPct val="90000"/>
              </a:lnSpc>
            </a:pPr>
            <a:r>
              <a:rPr lang="en-US" sz="2000" dirty="0"/>
              <a:t>Notice of the investigation has been sent to the parties </a:t>
            </a:r>
          </a:p>
          <a:p>
            <a:pPr marL="0" indent="0">
              <a:lnSpc>
                <a:spcPct val="90000"/>
              </a:lnSpc>
              <a:buNone/>
            </a:pPr>
            <a:endParaRPr lang="en-US" sz="2000" dirty="0"/>
          </a:p>
          <a:p>
            <a:pPr>
              <a:lnSpc>
                <a:spcPct val="90000"/>
              </a:lnSpc>
            </a:pPr>
            <a:r>
              <a:rPr lang="en-US" sz="2000" dirty="0"/>
              <a:t>The assigned investigator(s) have made preliminary determinations </a:t>
            </a:r>
          </a:p>
          <a:p>
            <a:pPr marL="0" indent="0">
              <a:lnSpc>
                <a:spcPct val="90000"/>
              </a:lnSpc>
              <a:buNone/>
            </a:pPr>
            <a:endParaRPr lang="en-US" sz="2000" dirty="0"/>
          </a:p>
          <a:p>
            <a:pPr>
              <a:lnSpc>
                <a:spcPct val="90000"/>
              </a:lnSpc>
            </a:pPr>
            <a:r>
              <a:rPr lang="en-US" sz="2000" dirty="0"/>
              <a:t>The parties and the institution have been unable to reach an informal resolution </a:t>
            </a:r>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a:spcAft>
                <a:spcPts val="600"/>
              </a:spcAft>
            </a:pPr>
            <a:fld id="{64336152-522D-534E-A387-BE770A7CAF94}" type="slidenum">
              <a:rPr lang="en-US" smtClean="0"/>
              <a:pPr>
                <a:spcAft>
                  <a:spcPts val="600"/>
                </a:spcAft>
              </a:pPr>
              <a:t>26</a:t>
            </a:fld>
            <a:endParaRPr lang="en-US"/>
          </a:p>
        </p:txBody>
      </p:sp>
    </p:spTree>
    <p:extLst>
      <p:ext uri="{BB962C8B-B14F-4D97-AF65-F5344CB8AC3E}">
        <p14:creationId xmlns:p14="http://schemas.microsoft.com/office/powerpoint/2010/main" val="419486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a:xfrm>
            <a:off x="1320800" y="279566"/>
            <a:ext cx="9956800" cy="1143000"/>
          </a:xfrm>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ommons.wikimedia.org/wiki/File:New_Zealand_Permanent_Warning_-_Merging_Traffic_Left_and_Right.sv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3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3F7E-BBE1-4112-9DF1-1D70971B9549}"/>
              </a:ext>
            </a:extLst>
          </p:cNvPr>
          <p:cNvSpPr>
            <a:spLocks noGrp="1"/>
          </p:cNvSpPr>
          <p:nvPr>
            <p:ph type="title"/>
          </p:nvPr>
        </p:nvSpPr>
        <p:spPr/>
        <p:txBody>
          <a:bodyPr>
            <a:normAutofit/>
          </a:bodyPr>
          <a:lstStyle/>
          <a:p>
            <a:r>
              <a:rPr lang="en-US" b="1" dirty="0"/>
              <a:t>Informal Resolution</a:t>
            </a:r>
            <a:endParaRPr lang="en-US" dirty="0"/>
          </a:p>
        </p:txBody>
      </p:sp>
      <p:sp>
        <p:nvSpPr>
          <p:cNvPr id="3" name="Content Placeholder 2">
            <a:extLst>
              <a:ext uri="{FF2B5EF4-FFF2-40B4-BE49-F238E27FC236}">
                <a16:creationId xmlns:a16="http://schemas.microsoft.com/office/drawing/2014/main" id="{3F57C213-E4BF-48D5-9011-A0466D32F1E6}"/>
              </a:ext>
            </a:extLst>
          </p:cNvPr>
          <p:cNvSpPr>
            <a:spLocks noGrp="1"/>
          </p:cNvSpPr>
          <p:nvPr>
            <p:ph sz="half" idx="1"/>
          </p:nvPr>
        </p:nvSpPr>
        <p:spPr>
          <a:xfrm>
            <a:off x="609600" y="1097280"/>
            <a:ext cx="5892800" cy="5132833"/>
          </a:xfrm>
        </p:spPr>
        <p:txBody>
          <a:bodyPr>
            <a:normAutofit fontScale="62500" lnSpcReduction="20000"/>
          </a:bodyPr>
          <a:lstStyle/>
          <a:p>
            <a:endParaRPr lang="en-US" dirty="0"/>
          </a:p>
          <a:p>
            <a:r>
              <a:rPr lang="en-US" dirty="0"/>
              <a:t>Parties must engage in the process voluntary</a:t>
            </a:r>
          </a:p>
          <a:p>
            <a:pPr marL="0" indent="0">
              <a:buNone/>
            </a:pPr>
            <a:endParaRPr lang="en-US" dirty="0"/>
          </a:p>
          <a:p>
            <a:r>
              <a:rPr lang="en-US" dirty="0"/>
              <a:t>The institution is a party to the informal resolution </a:t>
            </a:r>
          </a:p>
          <a:p>
            <a:pPr lvl="1"/>
            <a:r>
              <a:rPr lang="en-US" dirty="0"/>
              <a:t>Informal resolution is appropriate </a:t>
            </a:r>
          </a:p>
          <a:p>
            <a:pPr lvl="1"/>
            <a:r>
              <a:rPr lang="en-US" dirty="0"/>
              <a:t>The terms of the informal resolution are appropriate </a:t>
            </a:r>
          </a:p>
          <a:p>
            <a:endParaRPr lang="en-US" dirty="0"/>
          </a:p>
          <a:p>
            <a:r>
              <a:rPr lang="en-US" dirty="0"/>
              <a:t>Parties may end the informal resolution process any time prior to reaching the terms </a:t>
            </a:r>
          </a:p>
          <a:p>
            <a:pPr marL="0" indent="0">
              <a:buNone/>
            </a:pPr>
            <a:endParaRPr lang="en-US" dirty="0"/>
          </a:p>
          <a:p>
            <a:r>
              <a:rPr lang="en-US" dirty="0"/>
              <a:t>The parties have received notice and explanation of the process and consequences of informal resolution</a:t>
            </a:r>
          </a:p>
          <a:p>
            <a:pPr marL="0" indent="0">
              <a:buNone/>
            </a:pPr>
            <a:endParaRPr lang="en-US" dirty="0"/>
          </a:p>
          <a:p>
            <a:r>
              <a:rPr lang="en-US" dirty="0"/>
              <a:t>Additionally, for Title IX matters [</a:t>
            </a:r>
            <a:r>
              <a:rPr kumimoji="0" lang="en-US" sz="2400" b="0" i="0" u="none" strike="noStrike" kern="1200" cap="none" spc="0" normalizeH="0" baseline="0" noProof="0" dirty="0">
                <a:ln>
                  <a:noFill/>
                </a:ln>
                <a:solidFill>
                  <a:prstClr val="black"/>
                </a:solidFill>
                <a:effectLst/>
                <a:uLnTx/>
                <a:uFillTx/>
                <a:latin typeface="Century Gothic"/>
                <a:ea typeface="+mj-ea"/>
              </a:rPr>
              <a:t>§106.45(b)(9)]</a:t>
            </a:r>
            <a:endParaRPr lang="en-US" dirty="0"/>
          </a:p>
          <a:p>
            <a:pPr lvl="1"/>
            <a:r>
              <a:rPr lang="en-US" dirty="0"/>
              <a:t>Not permissible for student allegations against employees </a:t>
            </a:r>
          </a:p>
          <a:p>
            <a:pPr lvl="1"/>
            <a:r>
              <a:rPr lang="en-US" dirty="0"/>
              <a:t>A Formal Complaint must be filed </a:t>
            </a:r>
          </a:p>
          <a:p>
            <a:pPr marL="0" indent="0">
              <a:buNone/>
            </a:pPr>
            <a:endParaRPr lang="en-US" dirty="0"/>
          </a:p>
        </p:txBody>
      </p:sp>
      <p:sp>
        <p:nvSpPr>
          <p:cNvPr id="5" name="Slide Number Placeholder 4">
            <a:extLst>
              <a:ext uri="{FF2B5EF4-FFF2-40B4-BE49-F238E27FC236}">
                <a16:creationId xmlns:a16="http://schemas.microsoft.com/office/drawing/2014/main" id="{9D530FC9-F3A6-42B5-94A2-4C9749A7267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Content Placeholder 7" descr="Alternative Dispute &lt;strong&gt;Resolution&lt;/strong&gt; (ADR): Mediation Part I ...">
            <a:extLst>
              <a:ext uri="{FF2B5EF4-FFF2-40B4-BE49-F238E27FC236}">
                <a16:creationId xmlns:a16="http://schemas.microsoft.com/office/drawing/2014/main" id="{58582DF6-D0C1-4840-A67D-2CCA3CDBF7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9419" y="1417638"/>
            <a:ext cx="4525962" cy="4525962"/>
          </a:xfrm>
        </p:spPr>
      </p:pic>
    </p:spTree>
    <p:extLst>
      <p:ext uri="{BB962C8B-B14F-4D97-AF65-F5344CB8AC3E}">
        <p14:creationId xmlns:p14="http://schemas.microsoft.com/office/powerpoint/2010/main" val="204610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9E1E-45B1-4981-8E90-C8D31E5CE9B9}"/>
              </a:ext>
            </a:extLst>
          </p:cNvPr>
          <p:cNvSpPr>
            <a:spLocks noGrp="1"/>
          </p:cNvSpPr>
          <p:nvPr>
            <p:ph type="title"/>
          </p:nvPr>
        </p:nvSpPr>
        <p:spPr/>
        <p:txBody>
          <a:bodyPr/>
          <a:lstStyle/>
          <a:p>
            <a:r>
              <a:rPr lang="en-US" b="1" dirty="0"/>
              <a:t>The Formal Adjudication Process </a:t>
            </a:r>
          </a:p>
        </p:txBody>
      </p:sp>
    </p:spTree>
    <p:extLst>
      <p:ext uri="{BB962C8B-B14F-4D97-AF65-F5344CB8AC3E}">
        <p14:creationId xmlns:p14="http://schemas.microsoft.com/office/powerpoint/2010/main" val="230300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9EDB-5F81-485A-BD7E-7898B7A8812F}"/>
              </a:ext>
            </a:extLst>
          </p:cNvPr>
          <p:cNvSpPr>
            <a:spLocks noGrp="1"/>
          </p:cNvSpPr>
          <p:nvPr>
            <p:ph type="title"/>
          </p:nvPr>
        </p:nvSpPr>
        <p:spPr/>
        <p:txBody>
          <a:bodyPr/>
          <a:lstStyle/>
          <a:p>
            <a:r>
              <a:rPr lang="en-US" b="1" dirty="0"/>
              <a:t>Overview of Title IX </a:t>
            </a:r>
          </a:p>
        </p:txBody>
      </p:sp>
    </p:spTree>
    <p:extLst>
      <p:ext uri="{BB962C8B-B14F-4D97-AF65-F5344CB8AC3E}">
        <p14:creationId xmlns:p14="http://schemas.microsoft.com/office/powerpoint/2010/main" val="299741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92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51666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The USG 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85000" lnSpcReduction="2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85000" lnSpcReduction="20000"/>
          </a:bodyPr>
          <a:lstStyle/>
          <a:p>
            <a:pPr marL="0" indent="0" algn="ctr">
              <a:buNone/>
            </a:pPr>
            <a:r>
              <a:rPr lang="en-US" b="1" dirty="0">
                <a:solidFill>
                  <a:srgbClr val="0070C0"/>
                </a:solidFill>
              </a:rPr>
              <a:t>Employees</a:t>
            </a:r>
            <a:endParaRPr lang="en-US" b="1" dirty="0"/>
          </a:p>
          <a:p>
            <a:r>
              <a:rPr lang="en-US" dirty="0"/>
              <a:t>Title IX matters not informally resolved will be heard by a designated decision-maker</a:t>
            </a:r>
          </a:p>
          <a:p>
            <a:pPr lvl="1"/>
            <a:r>
              <a:rPr lang="en-US" dirty="0"/>
              <a:t>Single decision-maker OR panel</a:t>
            </a:r>
          </a:p>
          <a:p>
            <a:endParaRPr lang="en-US" dirty="0"/>
          </a:p>
          <a:p>
            <a:r>
              <a:rPr lang="en-US" dirty="0"/>
              <a:t>Sexual Misconduct matters not informally resolved will be resolved according to previously established procedures </a:t>
            </a:r>
          </a:p>
          <a:p>
            <a:pPr lvl="1"/>
            <a:r>
              <a:rPr lang="en-US" dirty="0"/>
              <a:t>Institutions may choose to offer a hearing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482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2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Facilitating advisor selection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www.flickr.com/photos/cityofelkcity/2492542667"/>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35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1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sanctions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55002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901539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E44-E7AD-4313-9B92-6506DD0C367A}"/>
              </a:ext>
            </a:extLst>
          </p:cNvPr>
          <p:cNvSpPr>
            <a:spLocks noGrp="1"/>
          </p:cNvSpPr>
          <p:nvPr>
            <p:ph type="title"/>
          </p:nvPr>
        </p:nvSpPr>
        <p:spPr>
          <a:xfrm>
            <a:off x="1422400" y="313943"/>
            <a:ext cx="9956800" cy="1143000"/>
          </a:xfrm>
        </p:spPr>
        <p:txBody>
          <a:bodyPr/>
          <a:lstStyle/>
          <a:p>
            <a:r>
              <a:rPr lang="en-US" b="1" dirty="0"/>
              <a:t>Notice of Hearing  </a:t>
            </a:r>
          </a:p>
        </p:txBody>
      </p:sp>
      <p:sp>
        <p:nvSpPr>
          <p:cNvPr id="3" name="Content Placeholder 2">
            <a:extLst>
              <a:ext uri="{FF2B5EF4-FFF2-40B4-BE49-F238E27FC236}">
                <a16:creationId xmlns:a16="http://schemas.microsoft.com/office/drawing/2014/main" id="{EED0C28D-723B-4B28-AED8-A48F209C30E7}"/>
              </a:ext>
            </a:extLst>
          </p:cNvPr>
          <p:cNvSpPr>
            <a:spLocks noGrp="1"/>
          </p:cNvSpPr>
          <p:nvPr>
            <p:ph sz="half" idx="1"/>
          </p:nvPr>
        </p:nvSpPr>
        <p:spPr>
          <a:xfrm>
            <a:off x="812800" y="1456943"/>
            <a:ext cx="5486399" cy="4486657"/>
          </a:xfrm>
        </p:spPr>
        <p:txBody>
          <a:bodyPr>
            <a:normAutofit lnSpcReduction="10000"/>
          </a:bodyPr>
          <a:lstStyle/>
          <a:p>
            <a:r>
              <a:rPr lang="en-US" dirty="0"/>
              <a:t>At least 10 days prior to the hearing parties must receive: </a:t>
            </a:r>
          </a:p>
          <a:p>
            <a:pPr lvl="1"/>
            <a:r>
              <a:rPr lang="en-US" dirty="0"/>
              <a:t>The finalized investigation report</a:t>
            </a:r>
          </a:p>
          <a:p>
            <a:pPr lvl="1"/>
            <a:r>
              <a:rPr lang="en-US" dirty="0"/>
              <a:t>Notice of the hearing date, time, and modality </a:t>
            </a:r>
          </a:p>
          <a:p>
            <a:pPr lvl="1"/>
            <a:r>
              <a:rPr lang="en-US" dirty="0"/>
              <a:t>Notice of decision-maker(s) </a:t>
            </a:r>
          </a:p>
          <a:p>
            <a:pPr lvl="1"/>
            <a:endParaRPr lang="en-US" dirty="0"/>
          </a:p>
          <a:p>
            <a:r>
              <a:rPr lang="en-US" dirty="0">
                <a:solidFill>
                  <a:srgbClr val="002060"/>
                </a:solidFill>
              </a:rPr>
              <a:t>Recommended</a:t>
            </a:r>
            <a:r>
              <a:rPr lang="en-US" dirty="0"/>
              <a:t>: Engage institutional advisor </a:t>
            </a:r>
          </a:p>
        </p:txBody>
      </p:sp>
      <p:pic>
        <p:nvPicPr>
          <p:cNvPr id="7" name="Content Placeholder 6" descr="A picture containing holding, ball, propeller&#10;&#10;Description automatically generated">
            <a:extLst>
              <a:ext uri="{FF2B5EF4-FFF2-40B4-BE49-F238E27FC236}">
                <a16:creationId xmlns:a16="http://schemas.microsoft.com/office/drawing/2014/main" id="{3405C1B0-0046-4C36-8F87-A2A7198075C1}"/>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322112" y="1710381"/>
            <a:ext cx="3975532" cy="3975532"/>
          </a:xfrm>
        </p:spPr>
      </p:pic>
      <p:sp>
        <p:nvSpPr>
          <p:cNvPr id="5" name="Slide Number Placeholder 4">
            <a:extLst>
              <a:ext uri="{FF2B5EF4-FFF2-40B4-BE49-F238E27FC236}">
                <a16:creationId xmlns:a16="http://schemas.microsoft.com/office/drawing/2014/main" id="{300EDD40-A8CA-4838-81B8-6D7CDA2D505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1B684597-8828-4F0D-9ED5-B7D32E5CACA8}"/>
              </a:ext>
            </a:extLst>
          </p:cNvPr>
          <p:cNvSpPr txBox="1"/>
          <p:nvPr/>
        </p:nvSpPr>
        <p:spPr>
          <a:xfrm>
            <a:off x="7322112" y="5708519"/>
            <a:ext cx="397553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www.flickr.com/photos/8497488@N06/7958489114"/>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04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51228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lnSpcReduction="10000"/>
          </a:bodyPr>
          <a:lstStyle/>
          <a:p>
            <a:r>
              <a:rPr lang="en-US" dirty="0"/>
              <a:t>The burden of proof AND burden of gathering evidence is on the institution </a:t>
            </a:r>
          </a:p>
          <a:p>
            <a:pPr marL="0" indent="0">
              <a:buNone/>
            </a:pPr>
            <a:endParaRPr lang="en-US" dirty="0"/>
          </a:p>
          <a:p>
            <a:r>
              <a:rPr lang="en-US" dirty="0"/>
              <a:t>Parties are permitted to present evidence and call witnesses to advance their claims and defenses </a:t>
            </a:r>
          </a:p>
          <a:p>
            <a:pPr lvl="1"/>
            <a:r>
              <a:rPr lang="en-US" dirty="0"/>
              <a:t>In Title IX Hearings that may include fact or expert witnesses </a:t>
            </a:r>
          </a:p>
          <a:p>
            <a:pPr lvl="1"/>
            <a:r>
              <a:rPr lang="en-US" dirty="0"/>
              <a:t>Permitted to establish the weight given to certain types of evidence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10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5C96-F569-42BB-9D57-98BB73A12DE3}"/>
              </a:ext>
            </a:extLst>
          </p:cNvPr>
          <p:cNvSpPr>
            <a:spLocks noGrp="1"/>
          </p:cNvSpPr>
          <p:nvPr>
            <p:ph type="title"/>
          </p:nvPr>
        </p:nvSpPr>
        <p:spPr>
          <a:xfrm>
            <a:off x="1117600" y="317892"/>
            <a:ext cx="9956800" cy="1143000"/>
          </a:xfrm>
        </p:spPr>
        <p:txBody>
          <a:bodyPr>
            <a:normAutofit fontScale="90000"/>
          </a:bodyPr>
          <a:lstStyle/>
          <a:p>
            <a:r>
              <a:rPr lang="en-US" b="1" dirty="0"/>
              <a:t>Relevancy Determinations During Title IX Hearings </a:t>
            </a:r>
          </a:p>
        </p:txBody>
      </p:sp>
      <p:sp>
        <p:nvSpPr>
          <p:cNvPr id="3" name="Content Placeholder 2">
            <a:extLst>
              <a:ext uri="{FF2B5EF4-FFF2-40B4-BE49-F238E27FC236}">
                <a16:creationId xmlns:a16="http://schemas.microsoft.com/office/drawing/2014/main" id="{E6BCEF3A-C950-4C20-BC2C-E13F39F6567F}"/>
              </a:ext>
            </a:extLst>
          </p:cNvPr>
          <p:cNvSpPr>
            <a:spLocks noGrp="1"/>
          </p:cNvSpPr>
          <p:nvPr>
            <p:ph sz="half" idx="1"/>
          </p:nvPr>
        </p:nvSpPr>
        <p:spPr>
          <a:xfrm>
            <a:off x="764771" y="1485899"/>
            <a:ext cx="5229630" cy="4343400"/>
          </a:xfrm>
        </p:spPr>
        <p:txBody>
          <a:bodyPr>
            <a:normAutofit lnSpcReduction="10000"/>
          </a:bodyPr>
          <a:lstStyle/>
          <a:p>
            <a:r>
              <a:rPr lang="en-US" dirty="0"/>
              <a:t>Prior to any question being answered, relevancy must be determined </a:t>
            </a:r>
          </a:p>
          <a:p>
            <a:pPr marL="0" indent="0">
              <a:buNone/>
            </a:pPr>
            <a:endParaRPr lang="en-US" dirty="0"/>
          </a:p>
          <a:p>
            <a:r>
              <a:rPr lang="en-US" dirty="0"/>
              <a:t>Must provide the reason for excluding the question or evidence </a:t>
            </a:r>
          </a:p>
          <a:p>
            <a:endParaRPr lang="en-US" dirty="0"/>
          </a:p>
          <a:p>
            <a:r>
              <a:rPr lang="en-US" dirty="0"/>
              <a:t>Not required to permit a rebuttal  </a:t>
            </a:r>
          </a:p>
          <a:p>
            <a:endParaRPr lang="en-US" dirty="0"/>
          </a:p>
        </p:txBody>
      </p:sp>
      <p:pic>
        <p:nvPicPr>
          <p:cNvPr id="7"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4401" y="1663164"/>
            <a:ext cx="5826262" cy="3988870"/>
          </a:xfrm>
        </p:spPr>
      </p:pic>
      <p:sp>
        <p:nvSpPr>
          <p:cNvPr id="5" name="Slide Number Placeholder 4">
            <a:extLst>
              <a:ext uri="{FF2B5EF4-FFF2-40B4-BE49-F238E27FC236}">
                <a16:creationId xmlns:a16="http://schemas.microsoft.com/office/drawing/2014/main" id="{2F75FEC1-8AA3-405A-ABBE-A34B875CEAD6}"/>
              </a:ext>
            </a:extLst>
          </p:cNvPr>
          <p:cNvSpPr>
            <a:spLocks noGrp="1"/>
          </p:cNvSpPr>
          <p:nvPr>
            <p:ph type="sldNum" sz="quarter" idx="10"/>
          </p:nvPr>
        </p:nvSpPr>
        <p:spPr/>
        <p:txBody>
          <a:bodyPr/>
          <a:lstStyle/>
          <a:p>
            <a:fld id="{64336152-522D-534E-A387-BE770A7CAF94}" type="slidenum">
              <a:rPr lang="en-US" smtClean="0"/>
              <a:pPr/>
              <a:t>38</a:t>
            </a:fld>
            <a:endParaRPr lang="en-US" dirty="0"/>
          </a:p>
        </p:txBody>
      </p:sp>
      <p:sp>
        <p:nvSpPr>
          <p:cNvPr id="8" name="TextBox 7">
            <a:extLst>
              <a:ext uri="{FF2B5EF4-FFF2-40B4-BE49-F238E27FC236}">
                <a16:creationId xmlns:a16="http://schemas.microsoft.com/office/drawing/2014/main" id="{31810C33-5E1F-4B52-AF84-1B8280CD0DA6}"/>
              </a:ext>
            </a:extLst>
          </p:cNvPr>
          <p:cNvSpPr txBox="1"/>
          <p:nvPr/>
        </p:nvSpPr>
        <p:spPr>
          <a:xfrm>
            <a:off x="9990900" y="5766874"/>
            <a:ext cx="1223416" cy="646331"/>
          </a:xfrm>
          <a:prstGeom prst="rect">
            <a:avLst/>
          </a:prstGeom>
          <a:noFill/>
        </p:spPr>
        <p:txBody>
          <a:bodyPr wrap="square" rtlCol="0">
            <a:spAutoFit/>
          </a:bodyPr>
          <a:lstStyle/>
          <a:p>
            <a:r>
              <a:rPr lang="en-US" sz="900" dirty="0">
                <a:hlinkClick r:id="rId4" tooltip="http://www.themichaelteaching.com/sessions/channeling/on-channels-and-channeling/"/>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2739864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AEAF-D27C-4265-A1B8-C0A1ABF87FE6}"/>
              </a:ext>
            </a:extLst>
          </p:cNvPr>
          <p:cNvSpPr>
            <a:spLocks noGrp="1"/>
          </p:cNvSpPr>
          <p:nvPr>
            <p:ph type="title"/>
          </p:nvPr>
        </p:nvSpPr>
        <p:spPr>
          <a:xfrm>
            <a:off x="1257516" y="261703"/>
            <a:ext cx="9956800" cy="1143000"/>
          </a:xfrm>
        </p:spPr>
        <p:txBody>
          <a:bodyPr/>
          <a:lstStyle/>
          <a:p>
            <a:r>
              <a:rPr lang="en-US" b="1" dirty="0"/>
              <a:t>Assessing Relevancy </a:t>
            </a:r>
          </a:p>
        </p:txBody>
      </p:sp>
      <p:sp>
        <p:nvSpPr>
          <p:cNvPr id="3" name="Content Placeholder 2">
            <a:extLst>
              <a:ext uri="{FF2B5EF4-FFF2-40B4-BE49-F238E27FC236}">
                <a16:creationId xmlns:a16="http://schemas.microsoft.com/office/drawing/2014/main" id="{5DF7BB89-49A0-43B9-958D-BC880F0D7689}"/>
              </a:ext>
            </a:extLst>
          </p:cNvPr>
          <p:cNvSpPr>
            <a:spLocks noGrp="1"/>
          </p:cNvSpPr>
          <p:nvPr>
            <p:ph sz="half" idx="1"/>
          </p:nvPr>
        </p:nvSpPr>
        <p:spPr>
          <a:xfrm>
            <a:off x="986589" y="1417639"/>
            <a:ext cx="5312611" cy="4525962"/>
          </a:xfrm>
        </p:spPr>
        <p:txBody>
          <a:bodyPr>
            <a:normAutofit fontScale="92500"/>
          </a:bodyPr>
          <a:lstStyle/>
          <a:p>
            <a:pPr marL="0" indent="0" algn="ctr">
              <a:buNone/>
            </a:pPr>
            <a:r>
              <a:rPr lang="en-US" sz="2800" b="1" dirty="0">
                <a:solidFill>
                  <a:srgbClr val="0070C0"/>
                </a:solidFill>
              </a:rPr>
              <a:t>Relevant</a:t>
            </a:r>
            <a:r>
              <a:rPr lang="en-US" sz="2800" dirty="0"/>
              <a:t> </a:t>
            </a:r>
          </a:p>
          <a:p>
            <a:r>
              <a:rPr lang="en-US" sz="2800" dirty="0"/>
              <a:t>Relevant information relates to the incident at issue </a:t>
            </a:r>
          </a:p>
          <a:p>
            <a:pPr marL="0" indent="0">
              <a:buNone/>
            </a:pPr>
            <a:endParaRPr lang="en-US" sz="2800" dirty="0"/>
          </a:p>
          <a:p>
            <a:r>
              <a:rPr lang="en-US" sz="2800" dirty="0"/>
              <a:t>Relevant information provides sufficient value in making the overall determination</a:t>
            </a:r>
          </a:p>
          <a:p>
            <a:endParaRPr lang="en-US" dirty="0"/>
          </a:p>
        </p:txBody>
      </p:sp>
      <p:sp>
        <p:nvSpPr>
          <p:cNvPr id="4" name="Content Placeholder 3">
            <a:extLst>
              <a:ext uri="{FF2B5EF4-FFF2-40B4-BE49-F238E27FC236}">
                <a16:creationId xmlns:a16="http://schemas.microsoft.com/office/drawing/2014/main" id="{339D2385-4242-49D0-A0E1-5A8E2DB7586C}"/>
              </a:ext>
            </a:extLst>
          </p:cNvPr>
          <p:cNvSpPr>
            <a:spLocks noGrp="1"/>
          </p:cNvSpPr>
          <p:nvPr>
            <p:ph sz="half" idx="2"/>
          </p:nvPr>
        </p:nvSpPr>
        <p:spPr>
          <a:xfrm>
            <a:off x="6509084" y="1417638"/>
            <a:ext cx="5073316" cy="4525962"/>
          </a:xfrm>
        </p:spPr>
        <p:txBody>
          <a:bodyPr>
            <a:normAutofit fontScale="925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pPr lvl="1"/>
            <a:endParaRPr lang="en-US" dirty="0"/>
          </a:p>
        </p:txBody>
      </p:sp>
      <p:sp>
        <p:nvSpPr>
          <p:cNvPr id="5" name="Slide Number Placeholder 4">
            <a:extLst>
              <a:ext uri="{FF2B5EF4-FFF2-40B4-BE49-F238E27FC236}">
                <a16:creationId xmlns:a16="http://schemas.microsoft.com/office/drawing/2014/main" id="{A28EE54F-6D33-4601-A9FD-226A2F271B52}"/>
              </a:ext>
            </a:extLst>
          </p:cNvPr>
          <p:cNvSpPr>
            <a:spLocks noGrp="1"/>
          </p:cNvSpPr>
          <p:nvPr>
            <p:ph type="sldNum" sz="quarter" idx="10"/>
          </p:nvPr>
        </p:nvSpPr>
        <p:spPr/>
        <p:txBody>
          <a:bodyPr/>
          <a:lstStyle/>
          <a:p>
            <a:fld id="{64336152-522D-534E-A387-BE770A7CAF94}" type="slidenum">
              <a:rPr lang="en-US" smtClean="0"/>
              <a:pPr/>
              <a:t>39</a:t>
            </a:fld>
            <a:endParaRPr lang="en-US" dirty="0"/>
          </a:p>
        </p:txBody>
      </p:sp>
    </p:spTree>
    <p:extLst>
      <p:ext uri="{BB962C8B-B14F-4D97-AF65-F5344CB8AC3E}">
        <p14:creationId xmlns:p14="http://schemas.microsoft.com/office/powerpoint/2010/main" val="312282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fld id="{64336152-522D-534E-A387-BE770A7CAF94}" type="slidenum">
              <a:rPr lang="en-US" smtClean="0"/>
              <a:pPr/>
              <a:t>40</a:t>
            </a:fld>
            <a:endParaRPr lang="en-US" dirty="0"/>
          </a:p>
        </p:txBody>
      </p:sp>
    </p:spTree>
    <p:extLst>
      <p:ext uri="{BB962C8B-B14F-4D97-AF65-F5344CB8AC3E}">
        <p14:creationId xmlns:p14="http://schemas.microsoft.com/office/powerpoint/2010/main" val="180768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a:xfrm>
            <a:off x="1320800" y="303309"/>
            <a:ext cx="9956800" cy="1143000"/>
          </a:xfrm>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pngall.com/scales-pn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330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6700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54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4517-0DBB-49CF-90B6-C23D26AD1C82}"/>
              </a:ext>
            </a:extLst>
          </p:cNvPr>
          <p:cNvSpPr>
            <a:spLocks noGrp="1"/>
          </p:cNvSpPr>
          <p:nvPr>
            <p:ph type="title"/>
          </p:nvPr>
        </p:nvSpPr>
        <p:spPr/>
        <p:txBody>
          <a:bodyPr/>
          <a:lstStyle/>
          <a:p>
            <a:r>
              <a:rPr lang="en-US" b="1" dirty="0"/>
              <a:t>Additional Provisions </a:t>
            </a:r>
          </a:p>
        </p:txBody>
      </p:sp>
    </p:spTree>
    <p:extLst>
      <p:ext uri="{BB962C8B-B14F-4D97-AF65-F5344CB8AC3E}">
        <p14:creationId xmlns:p14="http://schemas.microsoft.com/office/powerpoint/2010/main" val="572413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07539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5EA6-7817-41C9-B979-858A297A71C7}"/>
              </a:ext>
            </a:extLst>
          </p:cNvPr>
          <p:cNvSpPr>
            <a:spLocks noGrp="1"/>
          </p:cNvSpPr>
          <p:nvPr>
            <p:ph type="title"/>
          </p:nvPr>
        </p:nvSpPr>
        <p:spPr>
          <a:xfrm>
            <a:off x="1257516" y="274639"/>
            <a:ext cx="9956800" cy="1143000"/>
          </a:xfrm>
        </p:spPr>
        <p:txBody>
          <a:bodyPr/>
          <a:lstStyle/>
          <a:p>
            <a:r>
              <a:rPr lang="en-US" b="1" dirty="0"/>
              <a:t>Training Considerations </a:t>
            </a:r>
          </a:p>
        </p:txBody>
      </p:sp>
      <p:sp>
        <p:nvSpPr>
          <p:cNvPr id="3" name="Content Placeholder 2">
            <a:extLst>
              <a:ext uri="{FF2B5EF4-FFF2-40B4-BE49-F238E27FC236}">
                <a16:creationId xmlns:a16="http://schemas.microsoft.com/office/drawing/2014/main" id="{1DA3F7FD-BA97-401B-B6A2-EF6F042B5BF1}"/>
              </a:ext>
            </a:extLst>
          </p:cNvPr>
          <p:cNvSpPr>
            <a:spLocks noGrp="1"/>
          </p:cNvSpPr>
          <p:nvPr>
            <p:ph idx="1"/>
          </p:nvPr>
        </p:nvSpPr>
        <p:spPr>
          <a:xfrm>
            <a:off x="609599" y="1213338"/>
            <a:ext cx="11244349" cy="4854953"/>
          </a:xfrm>
        </p:spPr>
        <p:txBody>
          <a:bodyPr>
            <a:normAutofit fontScale="85000" lnSpcReduction="20000"/>
          </a:bodyPr>
          <a:lstStyle/>
          <a:p>
            <a:r>
              <a:rPr lang="en-US" b="1" dirty="0">
                <a:solidFill>
                  <a:srgbClr val="0070C0"/>
                </a:solidFill>
              </a:rPr>
              <a:t>§106.45(b)(10)D </a:t>
            </a:r>
            <a:r>
              <a:rPr lang="en-US" dirty="0"/>
              <a:t>All materials used to train Title IX Coordinators, investigators, decision-makers, and anyone who facilitates an informal resolution process must be publicly available on your website </a:t>
            </a:r>
          </a:p>
          <a:p>
            <a:pPr marL="0" indent="0">
              <a:buNone/>
            </a:pPr>
            <a:endParaRPr lang="en-US" dirty="0"/>
          </a:p>
          <a:p>
            <a:r>
              <a:rPr lang="en-US" dirty="0"/>
              <a:t>Ensure materials do not include or rely on sex stereotypes</a:t>
            </a:r>
          </a:p>
          <a:p>
            <a:pPr marL="0" indent="0">
              <a:buNone/>
            </a:pPr>
            <a:endParaRPr lang="en-US" dirty="0"/>
          </a:p>
          <a:p>
            <a:r>
              <a:rPr lang="en-US" dirty="0"/>
              <a:t>Promote neutrality and fairness throughout the administrative process </a:t>
            </a:r>
          </a:p>
          <a:p>
            <a:pPr marL="0" indent="0">
              <a:buNone/>
            </a:pPr>
            <a:endParaRPr lang="en-US" dirty="0"/>
          </a:p>
          <a:p>
            <a:r>
              <a:rPr lang="en-US" dirty="0"/>
              <a:t>Ensure that Hearing Panelists are familiar with the technology to be used at the hearing </a:t>
            </a:r>
          </a:p>
        </p:txBody>
      </p:sp>
      <p:sp>
        <p:nvSpPr>
          <p:cNvPr id="4" name="Slide Number Placeholder 3">
            <a:extLst>
              <a:ext uri="{FF2B5EF4-FFF2-40B4-BE49-F238E27FC236}">
                <a16:creationId xmlns:a16="http://schemas.microsoft.com/office/drawing/2014/main" id="{541FE5EF-0EEB-411A-B25C-0F309C03C44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022876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169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5612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2217</Words>
  <Application>Microsoft Office PowerPoint</Application>
  <PresentationFormat>Widescreen</PresentationFormat>
  <Paragraphs>420</Paragraphs>
  <Slides>48</Slides>
  <Notes>45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48</vt:i4>
      </vt:variant>
    </vt:vector>
  </HeadingPairs>
  <TitlesOfParts>
    <vt:vector size="58" baseType="lpstr">
      <vt:lpstr>Arial</vt:lpstr>
      <vt:lpstr>Calibri</vt:lpstr>
      <vt:lpstr>Century</vt:lpstr>
      <vt:lpstr>Century Gothic</vt:lpstr>
      <vt:lpstr>Corbel (Body)</vt:lpstr>
      <vt:lpstr>Georgia</vt:lpstr>
      <vt:lpstr>Perpetua</vt:lpstr>
      <vt:lpstr>Main title USG Standard white</vt:lpstr>
      <vt:lpstr>Secondary slides USG Widescreen white</vt:lpstr>
      <vt:lpstr>1_Secondary slides USG Widescreen white</vt:lpstr>
      <vt:lpstr>Hearing Officer Training:  Student Sexual Misconduct   Fall 2020  </vt:lpstr>
      <vt:lpstr>PowerPoint Presentation</vt:lpstr>
      <vt:lpstr>Overview of Title IX </vt:lpstr>
      <vt:lpstr>Title IX </vt:lpstr>
      <vt:lpstr>Administrative Action on Title IX </vt:lpstr>
      <vt:lpstr>What is Sex Discrimination? </vt:lpstr>
      <vt:lpstr>What is Required under the Final Rule? </vt:lpstr>
      <vt:lpstr>Title IX Sexual Harassment §106.30</vt:lpstr>
      <vt:lpstr>Title IX Jurisdiction </vt:lpstr>
      <vt:lpstr>Updated Sexual Misconduct Policy</vt:lpstr>
      <vt:lpstr>PowerPoint Presentation</vt:lpstr>
      <vt:lpstr>What Has Changed? </vt:lpstr>
      <vt:lpstr>What Has Remained the Same? </vt:lpstr>
      <vt:lpstr>Prohibited Conduct: Definitions &amp; Jurisdiction </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Comparing Jurisdiction </vt:lpstr>
      <vt:lpstr>Overview of Complaint Process </vt:lpstr>
      <vt:lpstr>Pre-Hearing Complaint Process </vt:lpstr>
      <vt:lpstr>Complaint Consolidation </vt:lpstr>
      <vt:lpstr>Informal Resolution</vt:lpstr>
      <vt:lpstr>The Formal Adjudication Process </vt:lpstr>
      <vt:lpstr>Live Hearing §106.45(b)(6)</vt:lpstr>
      <vt:lpstr>The USG Adjudication Processes </vt:lpstr>
      <vt:lpstr>Hearing Officer </vt:lpstr>
      <vt:lpstr>Hearing Panel or Single-Decision Maker </vt:lpstr>
      <vt:lpstr>Advisors §106.45(b)(6)</vt:lpstr>
      <vt:lpstr>Notice of Hearing  </vt:lpstr>
      <vt:lpstr>Hearing Logistics </vt:lpstr>
      <vt:lpstr>Evidentiary Considerations</vt:lpstr>
      <vt:lpstr>Relevancy Determinations During Title IX Hearings </vt:lpstr>
      <vt:lpstr>Assessing Relevancy </vt:lpstr>
      <vt:lpstr>Other Evidentiary Exclusions  </vt:lpstr>
      <vt:lpstr>Standard of Evidence </vt:lpstr>
      <vt:lpstr>The Written Decision §106.45(b)(7)</vt:lpstr>
      <vt:lpstr>Appeals </vt:lpstr>
      <vt:lpstr>Additional Provisions </vt:lpstr>
      <vt:lpstr>Retaliation §106.71</vt:lpstr>
      <vt:lpstr>Training Considerations </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Officer Training:  Student Sexual Misconduct   Fall 2020</dc:title>
  <dc:creator>Na'Tasha Webb-Prather</dc:creator>
  <cp:lastModifiedBy>Jones, Lauren</cp:lastModifiedBy>
  <cp:revision>32</cp:revision>
  <dcterms:created xsi:type="dcterms:W3CDTF">2020-08-15T14:54:21Z</dcterms:created>
  <dcterms:modified xsi:type="dcterms:W3CDTF">2020-08-17T21:07:13Z</dcterms:modified>
</cp:coreProperties>
</file>